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Fibre" charset="1" panose="02000506060000020004"/>
      <p:regular r:id="rId17"/>
    </p:embeddedFont>
    <p:embeddedFont>
      <p:font typeface="Quicksand Semi-Bold" charset="1" panose="00000000000000000000"/>
      <p:regular r:id="rId18"/>
    </p:embeddedFont>
    <p:embeddedFont>
      <p:font typeface="Public Sans" charset="1" panose="00000000000000000000"/>
      <p:regular r:id="rId19"/>
    </p:embeddedFont>
    <p:embeddedFont>
      <p:font typeface="Quicksand"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jpe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4.jpeg" Type="http://schemas.openxmlformats.org/officeDocument/2006/relationships/image"/><Relationship Id="rId4" Target="../media/image43.pn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1.png" Type="http://schemas.openxmlformats.org/officeDocument/2006/relationships/image"/><Relationship Id="rId6" Target="../media/image52.svg" Type="http://schemas.openxmlformats.org/officeDocument/2006/relationships/image"/><Relationship Id="rId7" Target="../media/image53.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4.png" Type="http://schemas.openxmlformats.org/officeDocument/2006/relationships/image"/><Relationship Id="rId4" Target="../media/image55.svg" Type="http://schemas.openxmlformats.org/officeDocument/2006/relationships/image"/><Relationship Id="rId5" Target="../media/image56.png" Type="http://schemas.openxmlformats.org/officeDocument/2006/relationships/image"/><Relationship Id="rId6" Target="../media/image57.svg" Type="http://schemas.openxmlformats.org/officeDocument/2006/relationships/image"/><Relationship Id="rId7" Target="../media/image5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6.svg" Type="http://schemas.openxmlformats.org/officeDocument/2006/relationships/image"/><Relationship Id="rId11" Target="../media/image67.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59.png" Type="http://schemas.openxmlformats.org/officeDocument/2006/relationships/image"/><Relationship Id="rId4" Target="../media/image60.svg" Type="http://schemas.openxmlformats.org/officeDocument/2006/relationships/image"/><Relationship Id="rId5" Target="../media/image61.png" Type="http://schemas.openxmlformats.org/officeDocument/2006/relationships/image"/><Relationship Id="rId6" Target="../media/image62.svg" Type="http://schemas.openxmlformats.org/officeDocument/2006/relationships/image"/><Relationship Id="rId7" Target="../media/image63.png" Type="http://schemas.openxmlformats.org/officeDocument/2006/relationships/image"/><Relationship Id="rId8" Target="../media/image64.svg" Type="http://schemas.openxmlformats.org/officeDocument/2006/relationships/image"/><Relationship Id="rId9" Target="../media/image6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1.svg" Type="http://schemas.openxmlformats.org/officeDocument/2006/relationships/image"/><Relationship Id="rId11" Target="../media/image72.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7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1.svg" Type="http://schemas.openxmlformats.org/officeDocument/2006/relationships/image"/><Relationship Id="rId11" Target="../media/image73.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7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1.svg" Type="http://schemas.openxmlformats.org/officeDocument/2006/relationships/image"/><Relationship Id="rId11" Target="../media/image82.jpeg" Type="http://schemas.openxmlformats.org/officeDocument/2006/relationships/image"/><Relationship Id="rId12" Target="../media/image43.png" Type="http://schemas.openxmlformats.org/officeDocument/2006/relationships/image"/><Relationship Id="rId2" Target="../media/image1.jpeg" Type="http://schemas.openxmlformats.org/officeDocument/2006/relationships/image"/><Relationship Id="rId3" Target="../media/image74.png" Type="http://schemas.openxmlformats.org/officeDocument/2006/relationships/image"/><Relationship Id="rId4" Target="../media/image75.svg" Type="http://schemas.openxmlformats.org/officeDocument/2006/relationships/image"/><Relationship Id="rId5" Target="../media/image76.png" Type="http://schemas.openxmlformats.org/officeDocument/2006/relationships/image"/><Relationship Id="rId6" Target="../media/image77.svg" Type="http://schemas.openxmlformats.org/officeDocument/2006/relationships/image"/><Relationship Id="rId7" Target="../media/image78.png" Type="http://schemas.openxmlformats.org/officeDocument/2006/relationships/image"/><Relationship Id="rId8" Target="../media/image79.svg" Type="http://schemas.openxmlformats.org/officeDocument/2006/relationships/image"/><Relationship Id="rId9" Target="../media/image8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svg" Type="http://schemas.openxmlformats.org/officeDocument/2006/relationships/image"/><Relationship Id="rId11" Target="../media/image91.png" Type="http://schemas.openxmlformats.org/officeDocument/2006/relationships/image"/><Relationship Id="rId12" Target="../media/image92.svg" Type="http://schemas.openxmlformats.org/officeDocument/2006/relationships/image"/><Relationship Id="rId13" Target="../media/image93.png" Type="http://schemas.openxmlformats.org/officeDocument/2006/relationships/image"/><Relationship Id="rId14" Target="../media/image94.svg" Type="http://schemas.openxmlformats.org/officeDocument/2006/relationships/image"/><Relationship Id="rId15" Target="../media/image95.png" Type="http://schemas.openxmlformats.org/officeDocument/2006/relationships/image"/><Relationship Id="rId16" Target="../media/image96.svg" Type="http://schemas.openxmlformats.org/officeDocument/2006/relationships/image"/><Relationship Id="rId2" Target="../media/image1.jpeg" Type="http://schemas.openxmlformats.org/officeDocument/2006/relationships/image"/><Relationship Id="rId3" Target="../media/image83.png" Type="http://schemas.openxmlformats.org/officeDocument/2006/relationships/image"/><Relationship Id="rId4" Target="../media/image84.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 Id="rId7" Target="../media/image87.png" Type="http://schemas.openxmlformats.org/officeDocument/2006/relationships/image"/><Relationship Id="rId8" Target="../media/image88.svg" Type="http://schemas.openxmlformats.org/officeDocument/2006/relationships/image"/><Relationship Id="rId9" Target="../media/image8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1950975" y="1987624"/>
            <a:ext cx="14386049" cy="6188676"/>
          </a:xfrm>
          <a:prstGeom prst="rect">
            <a:avLst/>
          </a:prstGeom>
        </p:spPr>
        <p:txBody>
          <a:bodyPr anchor="t" rtlCol="false" tIns="0" lIns="0" bIns="0" rIns="0">
            <a:spAutoFit/>
          </a:bodyPr>
          <a:lstStyle/>
          <a:p>
            <a:pPr algn="ctr">
              <a:lnSpc>
                <a:spcPts val="9612"/>
              </a:lnSpc>
            </a:pPr>
            <a:r>
              <a:rPr lang="en-US" sz="10118" spc="-202">
                <a:solidFill>
                  <a:srgbClr val="2B2B2B"/>
                </a:solidFill>
                <a:latin typeface="Fibre"/>
              </a:rPr>
              <a:t>Theoretical and Methodological Training on Visual Communications in New Media</a:t>
            </a:r>
          </a:p>
          <a:p>
            <a:pPr algn="ctr" marL="0" indent="0" lvl="0">
              <a:lnSpc>
                <a:spcPts val="9612"/>
              </a:lnSpc>
            </a:pPr>
          </a:p>
        </p:txBody>
      </p:sp>
      <p:sp>
        <p:nvSpPr>
          <p:cNvPr name="Freeform 18" id="18"/>
          <p:cNvSpPr/>
          <p:nvPr/>
        </p:nvSpPr>
        <p:spPr>
          <a:xfrm flipH="false" flipV="false" rot="0">
            <a:off x="932562" y="2910262"/>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6413011" y="2958036"/>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618528" y="6501869"/>
            <a:ext cx="3348863" cy="3348863"/>
          </a:xfrm>
          <a:custGeom>
            <a:avLst/>
            <a:gdLst/>
            <a:ahLst/>
            <a:cxnLst/>
            <a:rect r="r" b="b" t="t" l="l"/>
            <a:pathLst>
              <a:path h="3348863" w="3348863">
                <a:moveTo>
                  <a:pt x="0" y="0"/>
                </a:moveTo>
                <a:lnTo>
                  <a:pt x="3348863" y="0"/>
                </a:lnTo>
                <a:lnTo>
                  <a:pt x="3348863" y="3348862"/>
                </a:lnTo>
                <a:lnTo>
                  <a:pt x="0" y="3348862"/>
                </a:lnTo>
                <a:lnTo>
                  <a:pt x="0" y="0"/>
                </a:lnTo>
                <a:close/>
              </a:path>
            </a:pathLst>
          </a:custGeom>
          <a:blipFill>
            <a:blip r:embed="rId33"/>
            <a:stretch>
              <a:fillRect l="0" t="0" r="0" b="0"/>
            </a:stretch>
          </a:blipFill>
        </p:spPr>
      </p:sp>
      <p:sp>
        <p:nvSpPr>
          <p:cNvPr name="Freeform 21" id="21"/>
          <p:cNvSpPr/>
          <p:nvPr/>
        </p:nvSpPr>
        <p:spPr>
          <a:xfrm flipH="false" flipV="false" rot="0">
            <a:off x="14409860" y="6567771"/>
            <a:ext cx="3278463" cy="3321695"/>
          </a:xfrm>
          <a:custGeom>
            <a:avLst/>
            <a:gdLst/>
            <a:ahLst/>
            <a:cxnLst/>
            <a:rect r="r" b="b" t="t" l="l"/>
            <a:pathLst>
              <a:path h="3321695" w="3278463">
                <a:moveTo>
                  <a:pt x="0" y="0"/>
                </a:moveTo>
                <a:lnTo>
                  <a:pt x="3278463" y="0"/>
                </a:lnTo>
                <a:lnTo>
                  <a:pt x="3278463" y="3321695"/>
                </a:lnTo>
                <a:lnTo>
                  <a:pt x="0" y="3321695"/>
                </a:lnTo>
                <a:lnTo>
                  <a:pt x="0" y="0"/>
                </a:lnTo>
                <a:close/>
              </a:path>
            </a:pathLst>
          </a:custGeom>
          <a:blipFill>
            <a:blip r:embed="rId34"/>
            <a:stretch>
              <a:fillRect l="0" t="0" r="0" b="0"/>
            </a:stretch>
          </a:blipFill>
        </p:spPr>
      </p:sp>
      <p:sp>
        <p:nvSpPr>
          <p:cNvPr name="TextBox 22" id="22"/>
          <p:cNvSpPr txBox="true"/>
          <p:nvPr/>
        </p:nvSpPr>
        <p:spPr>
          <a:xfrm rot="0">
            <a:off x="3135209" y="7454386"/>
            <a:ext cx="12017582" cy="728853"/>
          </a:xfrm>
          <a:prstGeom prst="rect">
            <a:avLst/>
          </a:prstGeom>
        </p:spPr>
        <p:txBody>
          <a:bodyPr anchor="t" rtlCol="false" tIns="0" lIns="0" bIns="0" rIns="0">
            <a:spAutoFit/>
          </a:bodyPr>
          <a:lstStyle/>
          <a:p>
            <a:pPr algn="ctr" marL="0" indent="0" lvl="0">
              <a:lnSpc>
                <a:spcPts val="5300"/>
              </a:lnSpc>
            </a:pPr>
            <a:r>
              <a:rPr lang="en-US" sz="5699" spc="-113">
                <a:solidFill>
                  <a:srgbClr val="2B2B2B"/>
                </a:solidFill>
                <a:latin typeface="Fibre"/>
              </a:rPr>
              <a:t>CHAPTER 7</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483233" cy="6483233"/>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4656343"/>
            <a:ext cx="7321793" cy="2306956"/>
          </a:xfrm>
          <a:prstGeom prst="rect">
            <a:avLst/>
          </a:prstGeom>
        </p:spPr>
        <p:txBody>
          <a:bodyPr anchor="t" rtlCol="false" tIns="0" lIns="0" bIns="0" rIns="0">
            <a:spAutoFit/>
          </a:bodyPr>
          <a:lstStyle/>
          <a:p>
            <a:pPr algn="l" marL="0" indent="0" lvl="0">
              <a:lnSpc>
                <a:spcPts val="4589"/>
              </a:lnSpc>
              <a:spcBef>
                <a:spcPct val="0"/>
              </a:spcBef>
            </a:pPr>
            <a:r>
              <a:rPr lang="en-US" sz="3399" spc="105">
                <a:solidFill>
                  <a:srgbClr val="2B2B2B"/>
                </a:solidFill>
                <a:latin typeface="Quicksand Semi-Bold"/>
              </a:rPr>
              <a:t>Theoretical and methodological foundations necessary for effective visual communication in the digital age</a:t>
            </a:r>
          </a:p>
        </p:txBody>
      </p:sp>
      <p:sp>
        <p:nvSpPr>
          <p:cNvPr name="TextBox 11" id="11"/>
          <p:cNvSpPr txBox="true"/>
          <p:nvPr/>
        </p:nvSpPr>
        <p:spPr>
          <a:xfrm rot="0">
            <a:off x="1504950" y="2916032"/>
            <a:ext cx="6680372" cy="110554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grpSp>
        <p:nvGrpSpPr>
          <p:cNvPr name="Group 3" id="3"/>
          <p:cNvGrpSpPr>
            <a:grpSpLocks noChangeAspect="true"/>
          </p:cNvGrpSpPr>
          <p:nvPr/>
        </p:nvGrpSpPr>
        <p:grpSpPr>
          <a:xfrm rot="0">
            <a:off x="1804324" y="1901884"/>
            <a:ext cx="6483233" cy="6483233"/>
            <a:chOff x="0" y="0"/>
            <a:chExt cx="34823400" cy="34823400"/>
          </a:xfrm>
        </p:grpSpPr>
        <p:sp>
          <p:nvSpPr>
            <p:cNvPr name="Freeform 4" id="4"/>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3"/>
              <a:stretch>
                <a:fillRect l="-37719" t="0" r="-37719" b="0"/>
              </a:stretch>
            </a:blipFill>
          </p:spPr>
        </p:sp>
        <p:sp>
          <p:nvSpPr>
            <p:cNvPr name="Freeform 5" id="5"/>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4"/>
              <a:stretch>
                <a:fillRect l="0" t="0" r="0" b="0"/>
              </a:stretch>
            </a:blipFill>
          </p:spPr>
        </p:sp>
      </p:grpSp>
      <p:sp>
        <p:nvSpPr>
          <p:cNvPr name="Freeform 6" id="6"/>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false" rot="0">
            <a:off x="14437963" y="-3539609"/>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8875019" y="4104581"/>
            <a:ext cx="7321793" cy="4280535"/>
          </a:xfrm>
          <a:prstGeom prst="rect">
            <a:avLst/>
          </a:prstGeom>
        </p:spPr>
        <p:txBody>
          <a:bodyPr anchor="t" rtlCol="false" tIns="0" lIns="0" bIns="0" rIns="0">
            <a:spAutoFit/>
          </a:bodyPr>
          <a:lstStyle/>
          <a:p>
            <a:pPr algn="l">
              <a:lnSpc>
                <a:spcPts val="3779"/>
              </a:lnSpc>
            </a:pPr>
            <a:r>
              <a:rPr lang="en-US" sz="2799" spc="86">
                <a:solidFill>
                  <a:srgbClr val="2B2B2B"/>
                </a:solidFill>
                <a:latin typeface="Quicksand Semi-Bold"/>
              </a:rPr>
              <a:t>Theoretical and methodological training is crucial for effectively using new media.</a:t>
            </a:r>
          </a:p>
          <a:p>
            <a:pPr algn="l">
              <a:lnSpc>
                <a:spcPts val="3779"/>
              </a:lnSpc>
            </a:pPr>
          </a:p>
          <a:p>
            <a:pPr algn="l" marL="0" indent="0" lvl="0">
              <a:lnSpc>
                <a:spcPts val="3779"/>
              </a:lnSpc>
              <a:spcBef>
                <a:spcPct val="0"/>
              </a:spcBef>
            </a:pPr>
            <a:r>
              <a:rPr lang="en-US" sz="2799" spc="86">
                <a:solidFill>
                  <a:srgbClr val="2B2B2B"/>
                </a:solidFill>
                <a:latin typeface="Quicksand Semi-Bold"/>
              </a:rPr>
              <a:t>Understanding visual communication theories and practices is essential to leverage the potential of digital channels and adapt to technological evolutions.</a:t>
            </a:r>
          </a:p>
        </p:txBody>
      </p:sp>
      <p:sp>
        <p:nvSpPr>
          <p:cNvPr name="TextBox 9" id="9"/>
          <p:cNvSpPr txBox="true"/>
          <p:nvPr/>
        </p:nvSpPr>
        <p:spPr>
          <a:xfrm rot="0">
            <a:off x="8774983" y="2006659"/>
            <a:ext cx="9105772"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The Role of Training in Visual Communication</a:t>
            </a:r>
          </a:p>
          <a:p>
            <a:pPr algn="l" marL="0" indent="0" lvl="0">
              <a:lnSpc>
                <a:spcPts val="832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9279225" y="1170261"/>
            <a:ext cx="7980075" cy="2561528"/>
            <a:chOff x="0" y="0"/>
            <a:chExt cx="2671396" cy="857492"/>
          </a:xfrm>
        </p:grpSpPr>
        <p:sp>
          <p:nvSpPr>
            <p:cNvPr name="Freeform 6" id="6"/>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E87C67"/>
            </a:solidFill>
            <a:ln cap="sq">
              <a:noFill/>
              <a:prstDash val="solid"/>
              <a:miter/>
            </a:ln>
          </p:spPr>
        </p:sp>
        <p:sp>
          <p:nvSpPr>
            <p:cNvPr name="TextBox 7" id="7"/>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grpSp>
        <p:nvGrpSpPr>
          <p:cNvPr name="Group 8" id="8"/>
          <p:cNvGrpSpPr/>
          <p:nvPr/>
        </p:nvGrpSpPr>
        <p:grpSpPr>
          <a:xfrm rot="0">
            <a:off x="9279225" y="3862348"/>
            <a:ext cx="7980075" cy="2561528"/>
            <a:chOff x="0" y="0"/>
            <a:chExt cx="2671396" cy="857492"/>
          </a:xfrm>
        </p:grpSpPr>
        <p:sp>
          <p:nvSpPr>
            <p:cNvPr name="Freeform 9" id="9"/>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FDB58"/>
            </a:solidFill>
            <a:ln cap="sq">
              <a:noFill/>
              <a:prstDash val="solid"/>
              <a:miter/>
            </a:ln>
          </p:spPr>
        </p:sp>
        <p:sp>
          <p:nvSpPr>
            <p:cNvPr name="TextBox 10" id="10"/>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1" id="11"/>
          <p:cNvGrpSpPr/>
          <p:nvPr/>
        </p:nvGrpSpPr>
        <p:grpSpPr>
          <a:xfrm rot="0">
            <a:off x="9279225" y="6557226"/>
            <a:ext cx="7980075" cy="2561528"/>
            <a:chOff x="0" y="0"/>
            <a:chExt cx="2671396" cy="857492"/>
          </a:xfrm>
        </p:grpSpPr>
        <p:sp>
          <p:nvSpPr>
            <p:cNvPr name="Freeform 12" id="12"/>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38FBB"/>
            </a:solidFill>
            <a:ln cap="sq">
              <a:noFill/>
              <a:prstDash val="solid"/>
              <a:miter/>
            </a:ln>
          </p:spPr>
        </p:sp>
        <p:sp>
          <p:nvSpPr>
            <p:cNvPr name="TextBox 13" id="13"/>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Freeform 14" id="14"/>
          <p:cNvSpPr/>
          <p:nvPr/>
        </p:nvSpPr>
        <p:spPr>
          <a:xfrm flipH="false" flipV="false" rot="0">
            <a:off x="595781" y="3731789"/>
            <a:ext cx="7399979" cy="4930236"/>
          </a:xfrm>
          <a:custGeom>
            <a:avLst/>
            <a:gdLst/>
            <a:ahLst/>
            <a:cxnLst/>
            <a:rect r="r" b="b" t="t" l="l"/>
            <a:pathLst>
              <a:path h="4930236" w="7399979">
                <a:moveTo>
                  <a:pt x="0" y="0"/>
                </a:moveTo>
                <a:lnTo>
                  <a:pt x="7399979" y="0"/>
                </a:lnTo>
                <a:lnTo>
                  <a:pt x="7399979" y="4930236"/>
                </a:lnTo>
                <a:lnTo>
                  <a:pt x="0" y="4930236"/>
                </a:lnTo>
                <a:lnTo>
                  <a:pt x="0" y="0"/>
                </a:lnTo>
                <a:close/>
              </a:path>
            </a:pathLst>
          </a:custGeom>
          <a:blipFill>
            <a:blip r:embed="rId7"/>
            <a:stretch>
              <a:fillRect l="0" t="0" r="0" b="0"/>
            </a:stretch>
          </a:blipFill>
        </p:spPr>
      </p:sp>
      <p:sp>
        <p:nvSpPr>
          <p:cNvPr name="TextBox 15" id="15"/>
          <p:cNvSpPr txBox="true"/>
          <p:nvPr/>
        </p:nvSpPr>
        <p:spPr>
          <a:xfrm rot="0">
            <a:off x="494187" y="1275036"/>
            <a:ext cx="9205808" cy="2153290"/>
          </a:xfrm>
          <a:prstGeom prst="rect">
            <a:avLst/>
          </a:prstGeom>
        </p:spPr>
        <p:txBody>
          <a:bodyPr anchor="t" rtlCol="false" tIns="0" lIns="0" bIns="0" rIns="0">
            <a:spAutoFit/>
          </a:bodyPr>
          <a:lstStyle/>
          <a:p>
            <a:pPr algn="l" marL="0" indent="0" lvl="0">
              <a:lnSpc>
                <a:spcPts val="8320"/>
              </a:lnSpc>
            </a:pPr>
            <a:r>
              <a:rPr lang="en-US" sz="8000" spc="-160">
                <a:solidFill>
                  <a:srgbClr val="2B2B2B"/>
                </a:solidFill>
                <a:latin typeface="Fibre"/>
              </a:rPr>
              <a:t>Key Theories in Visual Communication</a:t>
            </a:r>
          </a:p>
        </p:txBody>
      </p:sp>
      <p:sp>
        <p:nvSpPr>
          <p:cNvPr name="TextBox 16" id="16"/>
          <p:cNvSpPr txBox="true"/>
          <p:nvPr/>
        </p:nvSpPr>
        <p:spPr>
          <a:xfrm rot="0">
            <a:off x="9553033" y="1506145"/>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sp>
        <p:nvSpPr>
          <p:cNvPr name="TextBox 17" id="17"/>
          <p:cNvSpPr txBox="true"/>
          <p:nvPr/>
        </p:nvSpPr>
        <p:spPr>
          <a:xfrm rot="0">
            <a:off x="9553033" y="4388542"/>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553033" y="7081101"/>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1015276" y="1933817"/>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Semiotics</a:t>
            </a:r>
          </a:p>
        </p:txBody>
      </p:sp>
      <p:sp>
        <p:nvSpPr>
          <p:cNvPr name="TextBox 20" id="20"/>
          <p:cNvSpPr txBox="true"/>
          <p:nvPr/>
        </p:nvSpPr>
        <p:spPr>
          <a:xfrm rot="0">
            <a:off x="11131985" y="4865934"/>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Information Theory</a:t>
            </a:r>
          </a:p>
        </p:txBody>
      </p:sp>
      <p:sp>
        <p:nvSpPr>
          <p:cNvPr name="TextBox 21" id="21"/>
          <p:cNvSpPr txBox="true"/>
          <p:nvPr/>
        </p:nvSpPr>
        <p:spPr>
          <a:xfrm rot="0">
            <a:off x="11131985" y="7560812"/>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Psychology of Visual Perception</a:t>
            </a:r>
          </a:p>
        </p:txBody>
      </p:sp>
      <p:sp>
        <p:nvSpPr>
          <p:cNvPr name="TextBox 22" id="22"/>
          <p:cNvSpPr txBox="true"/>
          <p:nvPr/>
        </p:nvSpPr>
        <p:spPr>
          <a:xfrm rot="0">
            <a:off x="11015276" y="2577737"/>
            <a:ext cx="6014625" cy="666750"/>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Explores how images create meaning, crucial for decoding messages in digital media</a:t>
            </a:r>
          </a:p>
        </p:txBody>
      </p:sp>
      <p:sp>
        <p:nvSpPr>
          <p:cNvPr name="TextBox 23" id="23"/>
          <p:cNvSpPr txBox="true"/>
          <p:nvPr/>
        </p:nvSpPr>
        <p:spPr>
          <a:xfrm rot="0">
            <a:off x="11131985" y="5325040"/>
            <a:ext cx="6014625" cy="100012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Optimizes transmission and reception of visual messages, minimizing noise and maximizing clarity</a:t>
            </a:r>
          </a:p>
        </p:txBody>
      </p:sp>
      <p:sp>
        <p:nvSpPr>
          <p:cNvPr name="TextBox 24" id="24"/>
          <p:cNvSpPr txBox="true"/>
          <p:nvPr/>
        </p:nvSpPr>
        <p:spPr>
          <a:xfrm rot="0">
            <a:off x="11131985" y="8019917"/>
            <a:ext cx="6014625" cy="100012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Studies how users process visual information, critical for designing engaging and effective content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973962" y="8243230"/>
            <a:ext cx="4670260" cy="3252199"/>
          </a:xfrm>
          <a:custGeom>
            <a:avLst/>
            <a:gdLst/>
            <a:ahLst/>
            <a:cxnLst/>
            <a:rect r="r" b="b" t="t" l="l"/>
            <a:pathLst>
              <a:path h="3252199" w="4670260">
                <a:moveTo>
                  <a:pt x="0" y="0"/>
                </a:moveTo>
                <a:lnTo>
                  <a:pt x="4670260" y="0"/>
                </a:lnTo>
                <a:lnTo>
                  <a:pt x="4670260" y="3252199"/>
                </a:lnTo>
                <a:lnTo>
                  <a:pt x="0" y="32521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5908749" y="-3521026"/>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9279225" y="1170261"/>
            <a:ext cx="7980075" cy="2561528"/>
            <a:chOff x="0" y="0"/>
            <a:chExt cx="2671396" cy="857492"/>
          </a:xfrm>
        </p:grpSpPr>
        <p:sp>
          <p:nvSpPr>
            <p:cNvPr name="Freeform 6" id="6"/>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C6C6C2"/>
            </a:solidFill>
            <a:ln cap="sq">
              <a:noFill/>
              <a:prstDash val="solid"/>
              <a:miter/>
            </a:ln>
          </p:spPr>
        </p:sp>
        <p:sp>
          <p:nvSpPr>
            <p:cNvPr name="TextBox 7" id="7"/>
            <p:cNvSpPr txBox="true"/>
            <p:nvPr/>
          </p:nvSpPr>
          <p:spPr>
            <a:xfrm>
              <a:off x="0" y="85725"/>
              <a:ext cx="2671396" cy="771767"/>
            </a:xfrm>
            <a:prstGeom prst="rect">
              <a:avLst/>
            </a:prstGeom>
          </p:spPr>
          <p:txBody>
            <a:bodyPr anchor="ctr" rtlCol="false" tIns="50800" lIns="50800" bIns="50800" rIns="50800"/>
            <a:lstStyle/>
            <a:p>
              <a:pPr algn="ctr">
                <a:lnSpc>
                  <a:spcPts val="1925"/>
                </a:lnSpc>
              </a:pPr>
            </a:p>
          </p:txBody>
        </p:sp>
      </p:grpSp>
      <p:grpSp>
        <p:nvGrpSpPr>
          <p:cNvPr name="Group 8" id="8"/>
          <p:cNvGrpSpPr/>
          <p:nvPr/>
        </p:nvGrpSpPr>
        <p:grpSpPr>
          <a:xfrm rot="0">
            <a:off x="9279225" y="3862348"/>
            <a:ext cx="7980075" cy="2561528"/>
            <a:chOff x="0" y="0"/>
            <a:chExt cx="2671396" cy="857492"/>
          </a:xfrm>
        </p:grpSpPr>
        <p:sp>
          <p:nvSpPr>
            <p:cNvPr name="Freeform 9" id="9"/>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A57C4A"/>
            </a:solidFill>
            <a:ln cap="sq">
              <a:noFill/>
              <a:prstDash val="solid"/>
              <a:miter/>
            </a:ln>
          </p:spPr>
        </p:sp>
        <p:sp>
          <p:nvSpPr>
            <p:cNvPr name="TextBox 10" id="10"/>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grpSp>
        <p:nvGrpSpPr>
          <p:cNvPr name="Group 11" id="11"/>
          <p:cNvGrpSpPr/>
          <p:nvPr/>
        </p:nvGrpSpPr>
        <p:grpSpPr>
          <a:xfrm rot="0">
            <a:off x="9279225" y="6557226"/>
            <a:ext cx="7980075" cy="2561528"/>
            <a:chOff x="0" y="0"/>
            <a:chExt cx="2671396" cy="857492"/>
          </a:xfrm>
        </p:grpSpPr>
        <p:sp>
          <p:nvSpPr>
            <p:cNvPr name="Freeform 12" id="12"/>
            <p:cNvSpPr/>
            <p:nvPr/>
          </p:nvSpPr>
          <p:spPr>
            <a:xfrm flipH="false" flipV="false" rot="0">
              <a:off x="0" y="0"/>
              <a:ext cx="2671396" cy="857492"/>
            </a:xfrm>
            <a:custGeom>
              <a:avLst/>
              <a:gdLst/>
              <a:ahLst/>
              <a:cxnLst/>
              <a:rect r="r" b="b" t="t" l="l"/>
              <a:pathLst>
                <a:path h="857492" w="2671396">
                  <a:moveTo>
                    <a:pt x="0" y="0"/>
                  </a:moveTo>
                  <a:lnTo>
                    <a:pt x="2671396" y="0"/>
                  </a:lnTo>
                  <a:lnTo>
                    <a:pt x="2671396" y="857492"/>
                  </a:lnTo>
                  <a:lnTo>
                    <a:pt x="0" y="857492"/>
                  </a:lnTo>
                  <a:close/>
                </a:path>
              </a:pathLst>
            </a:custGeom>
            <a:solidFill>
              <a:srgbClr val="F7B4D1"/>
            </a:solidFill>
            <a:ln cap="sq">
              <a:noFill/>
              <a:prstDash val="solid"/>
              <a:miter/>
            </a:ln>
          </p:spPr>
        </p:sp>
        <p:sp>
          <p:nvSpPr>
            <p:cNvPr name="TextBox 13" id="13"/>
            <p:cNvSpPr txBox="true"/>
            <p:nvPr/>
          </p:nvSpPr>
          <p:spPr>
            <a:xfrm>
              <a:off x="0" y="85725"/>
              <a:ext cx="2671396" cy="771767"/>
            </a:xfrm>
            <a:prstGeom prst="rect">
              <a:avLst/>
            </a:prstGeom>
          </p:spPr>
          <p:txBody>
            <a:bodyPr anchor="ctr" rtlCol="false" tIns="50800" lIns="50800" bIns="50800" rIns="50800"/>
            <a:lstStyle/>
            <a:p>
              <a:pPr algn="ctr" marL="0" indent="0" lvl="0">
                <a:lnSpc>
                  <a:spcPts val="1925"/>
                </a:lnSpc>
                <a:spcBef>
                  <a:spcPct val="0"/>
                </a:spcBef>
              </a:pPr>
            </a:p>
          </p:txBody>
        </p:sp>
      </p:grpSp>
      <p:sp>
        <p:nvSpPr>
          <p:cNvPr name="Freeform 14" id="14"/>
          <p:cNvSpPr/>
          <p:nvPr/>
        </p:nvSpPr>
        <p:spPr>
          <a:xfrm flipH="false" flipV="false" rot="0">
            <a:off x="595781" y="3731789"/>
            <a:ext cx="7399979" cy="4930236"/>
          </a:xfrm>
          <a:custGeom>
            <a:avLst/>
            <a:gdLst/>
            <a:ahLst/>
            <a:cxnLst/>
            <a:rect r="r" b="b" t="t" l="l"/>
            <a:pathLst>
              <a:path h="4930236" w="7399979">
                <a:moveTo>
                  <a:pt x="0" y="0"/>
                </a:moveTo>
                <a:lnTo>
                  <a:pt x="7399979" y="0"/>
                </a:lnTo>
                <a:lnTo>
                  <a:pt x="7399979" y="4930236"/>
                </a:lnTo>
                <a:lnTo>
                  <a:pt x="0" y="4930236"/>
                </a:lnTo>
                <a:lnTo>
                  <a:pt x="0" y="0"/>
                </a:lnTo>
                <a:close/>
              </a:path>
            </a:pathLst>
          </a:custGeom>
          <a:blipFill>
            <a:blip r:embed="rId7"/>
            <a:stretch>
              <a:fillRect l="-11264" t="0" r="-11264" b="0"/>
            </a:stretch>
          </a:blipFill>
        </p:spPr>
      </p:sp>
      <p:sp>
        <p:nvSpPr>
          <p:cNvPr name="TextBox 15" id="15"/>
          <p:cNvSpPr txBox="true"/>
          <p:nvPr/>
        </p:nvSpPr>
        <p:spPr>
          <a:xfrm rot="0">
            <a:off x="595781" y="1275036"/>
            <a:ext cx="9205808"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Practical Methodologies</a:t>
            </a:r>
          </a:p>
          <a:p>
            <a:pPr algn="l" marL="0" indent="0" lvl="0">
              <a:lnSpc>
                <a:spcPts val="8320"/>
              </a:lnSpc>
            </a:pPr>
          </a:p>
        </p:txBody>
      </p:sp>
      <p:sp>
        <p:nvSpPr>
          <p:cNvPr name="TextBox 16" id="16"/>
          <p:cNvSpPr txBox="true"/>
          <p:nvPr/>
        </p:nvSpPr>
        <p:spPr>
          <a:xfrm rot="0">
            <a:off x="9553033" y="1506145"/>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01.</a:t>
            </a:r>
          </a:p>
        </p:txBody>
      </p:sp>
      <p:sp>
        <p:nvSpPr>
          <p:cNvPr name="TextBox 17" id="17"/>
          <p:cNvSpPr txBox="true"/>
          <p:nvPr/>
        </p:nvSpPr>
        <p:spPr>
          <a:xfrm rot="0">
            <a:off x="9553033" y="4388542"/>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02.</a:t>
            </a:r>
          </a:p>
        </p:txBody>
      </p:sp>
      <p:sp>
        <p:nvSpPr>
          <p:cNvPr name="TextBox 18" id="18"/>
          <p:cNvSpPr txBox="true"/>
          <p:nvPr/>
        </p:nvSpPr>
        <p:spPr>
          <a:xfrm rot="0">
            <a:off x="9553033" y="7081101"/>
            <a:ext cx="1578952" cy="1169670"/>
          </a:xfrm>
          <a:prstGeom prst="rect">
            <a:avLst/>
          </a:prstGeom>
        </p:spPr>
        <p:txBody>
          <a:bodyPr anchor="t" rtlCol="false" tIns="0" lIns="0" bIns="0" rIns="0">
            <a:spAutoFit/>
          </a:bodyPr>
          <a:lstStyle/>
          <a:p>
            <a:pPr algn="l">
              <a:lnSpc>
                <a:spcPts val="8640"/>
              </a:lnSpc>
            </a:pPr>
            <a:r>
              <a:rPr lang="en-US" sz="9000" spc="-738">
                <a:solidFill>
                  <a:srgbClr val="2B2B2B"/>
                </a:solidFill>
                <a:latin typeface="Public Sans"/>
              </a:rPr>
              <a:t>03.</a:t>
            </a:r>
          </a:p>
        </p:txBody>
      </p:sp>
      <p:sp>
        <p:nvSpPr>
          <p:cNvPr name="TextBox 19" id="19"/>
          <p:cNvSpPr txBox="true"/>
          <p:nvPr/>
        </p:nvSpPr>
        <p:spPr>
          <a:xfrm rot="0">
            <a:off x="11015276" y="1933817"/>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Universal Design and Inclusion</a:t>
            </a:r>
          </a:p>
        </p:txBody>
      </p:sp>
      <p:sp>
        <p:nvSpPr>
          <p:cNvPr name="TextBox 20" id="20"/>
          <p:cNvSpPr txBox="true"/>
          <p:nvPr/>
        </p:nvSpPr>
        <p:spPr>
          <a:xfrm rot="0">
            <a:off x="11131985" y="4865934"/>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Gamification</a:t>
            </a:r>
          </a:p>
        </p:txBody>
      </p:sp>
      <p:sp>
        <p:nvSpPr>
          <p:cNvPr name="TextBox 21" id="21"/>
          <p:cNvSpPr txBox="true"/>
          <p:nvPr/>
        </p:nvSpPr>
        <p:spPr>
          <a:xfrm rot="0">
            <a:off x="11131985" y="7560812"/>
            <a:ext cx="6014625" cy="497206"/>
          </a:xfrm>
          <a:prstGeom prst="rect">
            <a:avLst/>
          </a:prstGeom>
        </p:spPr>
        <p:txBody>
          <a:bodyPr anchor="t" rtlCol="false" tIns="0" lIns="0" bIns="0" rIns="0">
            <a:spAutoFit/>
          </a:bodyPr>
          <a:lstStyle/>
          <a:p>
            <a:pPr algn="l" marL="0" indent="0" lvl="0">
              <a:lnSpc>
                <a:spcPts val="3914"/>
              </a:lnSpc>
              <a:spcBef>
                <a:spcPct val="0"/>
              </a:spcBef>
            </a:pPr>
            <a:r>
              <a:rPr lang="en-US" sz="2899" spc="173">
                <a:solidFill>
                  <a:srgbClr val="2B2B2B"/>
                </a:solidFill>
                <a:latin typeface="Fibre"/>
              </a:rPr>
              <a:t>Visual Data Analytics</a:t>
            </a:r>
          </a:p>
        </p:txBody>
      </p:sp>
      <p:sp>
        <p:nvSpPr>
          <p:cNvPr name="TextBox 22" id="22"/>
          <p:cNvSpPr txBox="true"/>
          <p:nvPr/>
        </p:nvSpPr>
        <p:spPr>
          <a:xfrm rot="0">
            <a:off x="11015276" y="2577737"/>
            <a:ext cx="6014625" cy="100012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Use graphic editing tools and video production software to create visually stimulating and accessible educational materials</a:t>
            </a:r>
          </a:p>
        </p:txBody>
      </p:sp>
      <p:sp>
        <p:nvSpPr>
          <p:cNvPr name="TextBox 23" id="23"/>
          <p:cNvSpPr txBox="true"/>
          <p:nvPr/>
        </p:nvSpPr>
        <p:spPr>
          <a:xfrm rot="0">
            <a:off x="11131985" y="5325040"/>
            <a:ext cx="6014625" cy="100012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Incorporate game elements into educational content to increase engagement and facilitate learning</a:t>
            </a:r>
          </a:p>
        </p:txBody>
      </p:sp>
      <p:sp>
        <p:nvSpPr>
          <p:cNvPr name="TextBox 24" id="24"/>
          <p:cNvSpPr txBox="true"/>
          <p:nvPr/>
        </p:nvSpPr>
        <p:spPr>
          <a:xfrm rot="0">
            <a:off x="11131985" y="8019917"/>
            <a:ext cx="6014625" cy="1000125"/>
          </a:xfrm>
          <a:prstGeom prst="rect">
            <a:avLst/>
          </a:prstGeom>
        </p:spPr>
        <p:txBody>
          <a:bodyPr anchor="t" rtlCol="false" tIns="0" lIns="0" bIns="0" rIns="0">
            <a:spAutoFit/>
          </a:bodyPr>
          <a:lstStyle/>
          <a:p>
            <a:pPr algn="l" marL="0" indent="0" lvl="0">
              <a:lnSpc>
                <a:spcPts val="2699"/>
              </a:lnSpc>
              <a:spcBef>
                <a:spcPct val="0"/>
              </a:spcBef>
            </a:pPr>
            <a:r>
              <a:rPr lang="en-US" sz="1999" spc="119">
                <a:solidFill>
                  <a:srgbClr val="2B2B2B"/>
                </a:solidFill>
                <a:latin typeface="Fibre"/>
              </a:rPr>
              <a:t>Evaluate the effectiveness of teaching materials and personalize learning experiences based on user responses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901796" cy="6901796"/>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8125" t="0" r="-28125"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5305157"/>
            <a:ext cx="6693514" cy="21888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Semi-Bold"/>
              </a:rPr>
              <a:t>Adopt methodologies based on principles of universal design and inclusion to create educational materials that are visually stimulating and accessible to all users.</a:t>
            </a:r>
          </a:p>
        </p:txBody>
      </p:sp>
      <p:sp>
        <p:nvSpPr>
          <p:cNvPr name="TextBox 11" id="11"/>
          <p:cNvSpPr txBox="true"/>
          <p:nvPr/>
        </p:nvSpPr>
        <p:spPr>
          <a:xfrm rot="0">
            <a:off x="1504950" y="1619913"/>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Universal Design and Inclusion</a:t>
            </a:r>
          </a:p>
          <a:p>
            <a:pPr algn="l" marL="0" indent="0" lvl="0">
              <a:lnSpc>
                <a:spcPts val="8320"/>
              </a:lnSpc>
            </a:pPr>
          </a:p>
        </p:txBody>
      </p:sp>
      <p:sp>
        <p:nvSpPr>
          <p:cNvPr name="TextBox 12" id="12"/>
          <p:cNvSpPr txBox="true"/>
          <p:nvPr/>
        </p:nvSpPr>
        <p:spPr>
          <a:xfrm rot="0">
            <a:off x="1609725" y="3700491"/>
            <a:ext cx="7321793" cy="115176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inclusive educational materials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773008" cy="6773008"/>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392980" y="2087347"/>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Gamification in Education</a:t>
            </a:r>
          </a:p>
          <a:p>
            <a:pPr algn="l" marL="0" indent="0" lvl="0">
              <a:lnSpc>
                <a:spcPts val="8320"/>
              </a:lnSpc>
            </a:pPr>
          </a:p>
        </p:txBody>
      </p:sp>
      <p:sp>
        <p:nvSpPr>
          <p:cNvPr name="TextBox 11" id="11"/>
          <p:cNvSpPr txBox="true"/>
          <p:nvPr/>
        </p:nvSpPr>
        <p:spPr>
          <a:xfrm rot="0">
            <a:off x="1392980" y="4544186"/>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Gamification in Education</a:t>
            </a:r>
          </a:p>
        </p:txBody>
      </p:sp>
      <p:sp>
        <p:nvSpPr>
          <p:cNvPr name="TextBox 12" id="12"/>
          <p:cNvSpPr txBox="true"/>
          <p:nvPr/>
        </p:nvSpPr>
        <p:spPr>
          <a:xfrm rot="0">
            <a:off x="1392980" y="5662747"/>
            <a:ext cx="6526213" cy="2084071"/>
          </a:xfrm>
          <a:prstGeom prst="rect">
            <a:avLst/>
          </a:prstGeom>
        </p:spPr>
        <p:txBody>
          <a:bodyPr anchor="t" rtlCol="false" tIns="0" lIns="0" bIns="0" rIns="0">
            <a:spAutoFit/>
          </a:bodyPr>
          <a:lstStyle/>
          <a:p>
            <a:pPr algn="l" marL="0" indent="0" lvl="0">
              <a:lnSpc>
                <a:spcPts val="4184"/>
              </a:lnSpc>
              <a:spcBef>
                <a:spcPct val="0"/>
              </a:spcBef>
            </a:pPr>
            <a:r>
              <a:rPr lang="en-US" sz="3099" spc="96">
                <a:solidFill>
                  <a:srgbClr val="2B2B2B"/>
                </a:solidFill>
                <a:latin typeface="Quicksand Semi-Bold"/>
              </a:rPr>
              <a:t>Apply gamification techniques to educational content to increase engagement and facilitate learning.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7084439" cy="708443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38888" t="0" r="-38888"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822207" y="1947542"/>
            <a:ext cx="7321793" cy="320104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Visual Data Analytics</a:t>
            </a:r>
          </a:p>
          <a:p>
            <a:pPr algn="l" marL="0" indent="0" lvl="0">
              <a:lnSpc>
                <a:spcPts val="8320"/>
              </a:lnSpc>
            </a:pPr>
          </a:p>
        </p:txBody>
      </p:sp>
      <p:sp>
        <p:nvSpPr>
          <p:cNvPr name="TextBox 11" id="11"/>
          <p:cNvSpPr txBox="true"/>
          <p:nvPr/>
        </p:nvSpPr>
        <p:spPr>
          <a:xfrm rot="0">
            <a:off x="1728359" y="4364622"/>
            <a:ext cx="6958531" cy="3941445"/>
          </a:xfrm>
          <a:prstGeom prst="rect">
            <a:avLst/>
          </a:prstGeom>
        </p:spPr>
        <p:txBody>
          <a:bodyPr anchor="t" rtlCol="false" tIns="0" lIns="0" bIns="0" rIns="0">
            <a:spAutoFit/>
          </a:bodyPr>
          <a:lstStyle/>
          <a:p>
            <a:pPr algn="l" marL="0" indent="0" lvl="0">
              <a:lnSpc>
                <a:spcPts val="3509"/>
              </a:lnSpc>
              <a:spcBef>
                <a:spcPct val="0"/>
              </a:spcBef>
            </a:pPr>
            <a:r>
              <a:rPr lang="en-US" sz="2599" spc="80">
                <a:solidFill>
                  <a:srgbClr val="2B2B2B"/>
                </a:solidFill>
                <a:latin typeface="Quicksand"/>
              </a:rPr>
              <a:t>Use analytics platforms such as Google Analytics, Adobe Analytics, and Tableau to evaluate the effectiveness of teaching materials and personalize the learning experience based on user responses. These tools help track engagement, identify areas for improvement, and tailor content to meet the specific needs of learners.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318674" y="8845184"/>
            <a:ext cx="3751278" cy="2612254"/>
          </a:xfrm>
          <a:custGeom>
            <a:avLst/>
            <a:gdLst/>
            <a:ahLst/>
            <a:cxnLst/>
            <a:rect r="r" b="b" t="t" l="l"/>
            <a:pathLst>
              <a:path h="2612254" w="3751278">
                <a:moveTo>
                  <a:pt x="0" y="0"/>
                </a:moveTo>
                <a:lnTo>
                  <a:pt x="3751278" y="0"/>
                </a:lnTo>
                <a:lnTo>
                  <a:pt x="3751278" y="2612254"/>
                </a:lnTo>
                <a:lnTo>
                  <a:pt x="0" y="26122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true" flipV="false" rot="0">
            <a:off x="-1328922" y="8100335"/>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7259300" y="698230"/>
            <a:ext cx="3198742" cy="2797445"/>
          </a:xfrm>
          <a:custGeom>
            <a:avLst/>
            <a:gdLst/>
            <a:ahLst/>
            <a:cxnLst/>
            <a:rect r="r" b="b" t="t" l="l"/>
            <a:pathLst>
              <a:path h="2797445" w="3198742">
                <a:moveTo>
                  <a:pt x="0" y="0"/>
                </a:moveTo>
                <a:lnTo>
                  <a:pt x="3198742" y="0"/>
                </a:lnTo>
                <a:lnTo>
                  <a:pt x="3198742" y="2797445"/>
                </a:lnTo>
                <a:lnTo>
                  <a:pt x="0" y="27974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5400000">
            <a:off x="15561337" y="-1937162"/>
            <a:ext cx="2491650" cy="4103017"/>
          </a:xfrm>
          <a:custGeom>
            <a:avLst/>
            <a:gdLst/>
            <a:ahLst/>
            <a:cxnLst/>
            <a:rect r="r" b="b" t="t" l="l"/>
            <a:pathLst>
              <a:path h="4103017" w="2491650">
                <a:moveTo>
                  <a:pt x="0" y="0"/>
                </a:moveTo>
                <a:lnTo>
                  <a:pt x="2491650" y="0"/>
                </a:lnTo>
                <a:lnTo>
                  <a:pt x="2491650" y="4103017"/>
                </a:lnTo>
                <a:lnTo>
                  <a:pt x="0" y="41030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a:grpSpLocks noChangeAspect="true"/>
          </p:cNvGrpSpPr>
          <p:nvPr/>
        </p:nvGrpSpPr>
        <p:grpSpPr>
          <a:xfrm rot="0">
            <a:off x="10174861" y="1901884"/>
            <a:ext cx="6641379" cy="6641379"/>
            <a:chOff x="0" y="0"/>
            <a:chExt cx="34823400" cy="34823400"/>
          </a:xfrm>
        </p:grpSpPr>
        <p:sp>
          <p:nvSpPr>
            <p:cNvPr name="Freeform 8" id="8"/>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1"/>
              <a:stretch>
                <a:fillRect l="-25046" t="0" r="-25046" b="0"/>
              </a:stretch>
            </a:blipFill>
          </p:spPr>
        </p:sp>
        <p:sp>
          <p:nvSpPr>
            <p:cNvPr name="Freeform 9" id="9"/>
            <p:cNvSpPr/>
            <p:nvPr/>
          </p:nvSpPr>
          <p:spPr>
            <a:xfrm flipH="false" flipV="false" rot="0">
              <a:off x="0" y="0"/>
              <a:ext cx="34823400" cy="34823400"/>
            </a:xfrm>
            <a:custGeom>
              <a:avLst/>
              <a:gdLst/>
              <a:ahLst/>
              <a:cxnLst/>
              <a:rect r="r" b="b" t="t" l="l"/>
              <a:pathLst>
                <a:path h="34823400" w="34823400">
                  <a:moveTo>
                    <a:pt x="34823400" y="34823400"/>
                  </a:moveTo>
                  <a:lnTo>
                    <a:pt x="0" y="34823400"/>
                  </a:lnTo>
                  <a:lnTo>
                    <a:pt x="0" y="0"/>
                  </a:lnTo>
                  <a:lnTo>
                    <a:pt x="34823400" y="0"/>
                  </a:lnTo>
                  <a:lnTo>
                    <a:pt x="34823400" y="34823400"/>
                  </a:lnTo>
                  <a:close/>
                </a:path>
              </a:pathLst>
            </a:custGeom>
            <a:blipFill>
              <a:blip r:embed="rId12"/>
              <a:stretch>
                <a:fillRect l="0" t="0" r="0" b="0"/>
              </a:stretch>
            </a:blipFill>
          </p:spPr>
        </p:sp>
      </p:grpSp>
      <p:sp>
        <p:nvSpPr>
          <p:cNvPr name="TextBox 10" id="10"/>
          <p:cNvSpPr txBox="true"/>
          <p:nvPr/>
        </p:nvSpPr>
        <p:spPr>
          <a:xfrm rot="0">
            <a:off x="1504950" y="2143788"/>
            <a:ext cx="8222236" cy="2153290"/>
          </a:xfrm>
          <a:prstGeom prst="rect">
            <a:avLst/>
          </a:prstGeom>
        </p:spPr>
        <p:txBody>
          <a:bodyPr anchor="t" rtlCol="false" tIns="0" lIns="0" bIns="0" rIns="0">
            <a:spAutoFit/>
          </a:bodyPr>
          <a:lstStyle/>
          <a:p>
            <a:pPr algn="l">
              <a:lnSpc>
                <a:spcPts val="8320"/>
              </a:lnSpc>
            </a:pPr>
            <a:r>
              <a:rPr lang="en-US" sz="8000" spc="-160">
                <a:solidFill>
                  <a:srgbClr val="2B2B2B"/>
                </a:solidFill>
                <a:latin typeface="Fibre"/>
              </a:rPr>
              <a:t>Continuous Training</a:t>
            </a:r>
          </a:p>
          <a:p>
            <a:pPr algn="l" marL="0" indent="0" lvl="0">
              <a:lnSpc>
                <a:spcPts val="8320"/>
              </a:lnSpc>
            </a:pPr>
          </a:p>
        </p:txBody>
      </p:sp>
      <p:sp>
        <p:nvSpPr>
          <p:cNvPr name="TextBox 11" id="11"/>
          <p:cNvSpPr txBox="true"/>
          <p:nvPr/>
        </p:nvSpPr>
        <p:spPr>
          <a:xfrm rot="0">
            <a:off x="1504950" y="3282346"/>
            <a:ext cx="7321793" cy="599314"/>
          </a:xfrm>
          <a:prstGeom prst="rect">
            <a:avLst/>
          </a:prstGeom>
        </p:spPr>
        <p:txBody>
          <a:bodyPr anchor="t" rtlCol="false" tIns="0" lIns="0" bIns="0" rIns="0">
            <a:spAutoFit/>
          </a:bodyPr>
          <a:lstStyle/>
          <a:p>
            <a:pPr algn="l">
              <a:lnSpc>
                <a:spcPts val="4371"/>
              </a:lnSpc>
            </a:pPr>
            <a:r>
              <a:rPr lang="en-US" sz="4700" spc="-94">
                <a:solidFill>
                  <a:srgbClr val="2B2B2B"/>
                </a:solidFill>
                <a:latin typeface="Fibre"/>
              </a:rPr>
              <a:t>professional development</a:t>
            </a:r>
          </a:p>
        </p:txBody>
      </p:sp>
      <p:sp>
        <p:nvSpPr>
          <p:cNvPr name="TextBox 12" id="12"/>
          <p:cNvSpPr txBox="true"/>
          <p:nvPr/>
        </p:nvSpPr>
        <p:spPr>
          <a:xfrm rot="0">
            <a:off x="1504950" y="4249453"/>
            <a:ext cx="7108585" cy="3328035"/>
          </a:xfrm>
          <a:prstGeom prst="rect">
            <a:avLst/>
          </a:prstGeom>
        </p:spPr>
        <p:txBody>
          <a:bodyPr anchor="t" rtlCol="false" tIns="0" lIns="0" bIns="0" rIns="0">
            <a:spAutoFit/>
          </a:bodyPr>
          <a:lstStyle/>
          <a:p>
            <a:pPr algn="l" marL="0" indent="0" lvl="0">
              <a:lnSpc>
                <a:spcPts val="3779"/>
              </a:lnSpc>
              <a:spcBef>
                <a:spcPct val="0"/>
              </a:spcBef>
            </a:pPr>
            <a:r>
              <a:rPr lang="en-US" sz="2799" spc="86">
                <a:solidFill>
                  <a:srgbClr val="2B2B2B"/>
                </a:solidFill>
                <a:latin typeface="Quicksand"/>
              </a:rPr>
              <a:t>Continuous training in visual communication is essential to effectively use new media and adapt to changes. Combining solid theory with innovative practices enables professionals to anticipate and guide technological evolutions.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0">
            <a:off x="3544544" y="1172977"/>
            <a:ext cx="11198912" cy="7941047"/>
          </a:xfrm>
          <a:custGeom>
            <a:avLst/>
            <a:gdLst/>
            <a:ahLst/>
            <a:cxnLst/>
            <a:rect r="r" b="b" t="t" l="l"/>
            <a:pathLst>
              <a:path h="7941047" w="11198912">
                <a:moveTo>
                  <a:pt x="0" y="0"/>
                </a:moveTo>
                <a:lnTo>
                  <a:pt x="11198912" y="0"/>
                </a:lnTo>
                <a:lnTo>
                  <a:pt x="11198912" y="7941046"/>
                </a:lnTo>
                <a:lnTo>
                  <a:pt x="0" y="79410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748704" y="-3236984"/>
            <a:ext cx="3554807" cy="5131612"/>
          </a:xfrm>
          <a:custGeom>
            <a:avLst/>
            <a:gdLst/>
            <a:ahLst/>
            <a:cxnLst/>
            <a:rect r="r" b="b" t="t" l="l"/>
            <a:pathLst>
              <a:path h="5131612" w="3554807">
                <a:moveTo>
                  <a:pt x="0" y="0"/>
                </a:moveTo>
                <a:lnTo>
                  <a:pt x="3554808" y="0"/>
                </a:lnTo>
                <a:lnTo>
                  <a:pt x="3554808" y="5131612"/>
                </a:lnTo>
                <a:lnTo>
                  <a:pt x="0" y="5131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false" rot="0">
            <a:off x="-1503353" y="2377331"/>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6" id="6"/>
          <p:cNvSpPr/>
          <p:nvPr/>
        </p:nvSpPr>
        <p:spPr>
          <a:xfrm flipH="false" flipV="false" rot="4182716">
            <a:off x="16663466" y="7802025"/>
            <a:ext cx="3249068" cy="4006698"/>
          </a:xfrm>
          <a:custGeom>
            <a:avLst/>
            <a:gdLst/>
            <a:ahLst/>
            <a:cxnLst/>
            <a:rect r="r" b="b" t="t" l="l"/>
            <a:pathLst>
              <a:path h="4006698" w="3249068">
                <a:moveTo>
                  <a:pt x="0" y="0"/>
                </a:moveTo>
                <a:lnTo>
                  <a:pt x="3249068" y="0"/>
                </a:lnTo>
                <a:lnTo>
                  <a:pt x="3249068" y="4006698"/>
                </a:lnTo>
                <a:lnTo>
                  <a:pt x="0" y="40066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7259300" y="4754150"/>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0" y="6854342"/>
            <a:ext cx="4684769" cy="3432658"/>
          </a:xfrm>
          <a:custGeom>
            <a:avLst/>
            <a:gdLst/>
            <a:ahLst/>
            <a:cxnLst/>
            <a:rect r="r" b="b" t="t" l="l"/>
            <a:pathLst>
              <a:path h="3432658" w="4684769">
                <a:moveTo>
                  <a:pt x="0" y="0"/>
                </a:moveTo>
                <a:lnTo>
                  <a:pt x="4684769" y="0"/>
                </a:lnTo>
                <a:lnTo>
                  <a:pt x="4684769" y="3432658"/>
                </a:lnTo>
                <a:lnTo>
                  <a:pt x="0" y="343265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11250296" y="639350"/>
            <a:ext cx="3688357" cy="4114800"/>
          </a:xfrm>
          <a:custGeom>
            <a:avLst/>
            <a:gdLst/>
            <a:ahLst/>
            <a:cxnLst/>
            <a:rect r="r" b="b" t="t" l="l"/>
            <a:pathLst>
              <a:path h="4114800" w="3688357">
                <a:moveTo>
                  <a:pt x="0" y="0"/>
                </a:moveTo>
                <a:lnTo>
                  <a:pt x="3688357" y="0"/>
                </a:lnTo>
                <a:lnTo>
                  <a:pt x="3688357"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0" id="10"/>
          <p:cNvSpPr txBox="true"/>
          <p:nvPr/>
        </p:nvSpPr>
        <p:spPr>
          <a:xfrm rot="0">
            <a:off x="4547019" y="4886058"/>
            <a:ext cx="9193961" cy="1640205"/>
          </a:xfrm>
          <a:prstGeom prst="rect">
            <a:avLst/>
          </a:prstGeom>
        </p:spPr>
        <p:txBody>
          <a:bodyPr anchor="t" rtlCol="false" tIns="0" lIns="0" bIns="0" rIns="0">
            <a:spAutoFit/>
          </a:bodyPr>
          <a:lstStyle/>
          <a:p>
            <a:pPr algn="ctr" marL="0" indent="0" lvl="0">
              <a:lnSpc>
                <a:spcPts val="3239"/>
              </a:lnSpc>
              <a:spcBef>
                <a:spcPct val="0"/>
              </a:spcBef>
            </a:pPr>
            <a:r>
              <a:rPr lang="en-US" sz="2399" spc="74">
                <a:solidFill>
                  <a:srgbClr val="2B2B2B"/>
                </a:solidFill>
                <a:latin typeface="Quicksand Semi-Bold"/>
              </a:rPr>
              <a:t>Investing in theoretical and methodological training is imperative for visual communication professionals. This ensures that messages reach their audience effectively and ethically, fostering transformative impact.</a:t>
            </a:r>
          </a:p>
        </p:txBody>
      </p:sp>
      <p:sp>
        <p:nvSpPr>
          <p:cNvPr name="TextBox 11" id="11"/>
          <p:cNvSpPr txBox="true"/>
          <p:nvPr/>
        </p:nvSpPr>
        <p:spPr>
          <a:xfrm rot="0">
            <a:off x="4633718" y="2819667"/>
            <a:ext cx="9020563" cy="2038350"/>
          </a:xfrm>
          <a:prstGeom prst="rect">
            <a:avLst/>
          </a:prstGeom>
        </p:spPr>
        <p:txBody>
          <a:bodyPr anchor="t" rtlCol="false" tIns="0" lIns="0" bIns="0" rIns="0">
            <a:spAutoFit/>
          </a:bodyPr>
          <a:lstStyle/>
          <a:p>
            <a:pPr algn="ctr">
              <a:lnSpc>
                <a:spcPts val="7800"/>
              </a:lnSpc>
            </a:pPr>
            <a:r>
              <a:rPr lang="en-US" sz="7500" spc="-150">
                <a:solidFill>
                  <a:srgbClr val="2B2B2B"/>
                </a:solidFill>
                <a:latin typeface="Fibre"/>
              </a:rPr>
              <a:t>Conclusion</a:t>
            </a:r>
          </a:p>
          <a:p>
            <a:pPr algn="ctr" marL="0" indent="0" lvl="0">
              <a:lnSpc>
                <a:spcPts val="780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844" r="0" b="-9844"/>
            </a:stretch>
          </a:blipFill>
        </p:spPr>
      </p:sp>
      <p:sp>
        <p:nvSpPr>
          <p:cNvPr name="Freeform 3" id="3"/>
          <p:cNvSpPr/>
          <p:nvPr/>
        </p:nvSpPr>
        <p:spPr>
          <a:xfrm flipH="false" flipV="false" rot="1737559">
            <a:off x="2514574" y="8661324"/>
            <a:ext cx="4277568" cy="2978743"/>
          </a:xfrm>
          <a:custGeom>
            <a:avLst/>
            <a:gdLst/>
            <a:ahLst/>
            <a:cxnLst/>
            <a:rect r="r" b="b" t="t" l="l"/>
            <a:pathLst>
              <a:path h="2978743" w="4277568">
                <a:moveTo>
                  <a:pt x="0" y="0"/>
                </a:moveTo>
                <a:lnTo>
                  <a:pt x="4277569" y="0"/>
                </a:lnTo>
                <a:lnTo>
                  <a:pt x="4277569" y="2978743"/>
                </a:lnTo>
                <a:lnTo>
                  <a:pt x="0" y="29787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4" id="4"/>
          <p:cNvSpPr/>
          <p:nvPr/>
        </p:nvSpPr>
        <p:spPr>
          <a:xfrm flipH="false" flipV="false" rot="0">
            <a:off x="17096905" y="3925196"/>
            <a:ext cx="2854557" cy="2956698"/>
          </a:xfrm>
          <a:custGeom>
            <a:avLst/>
            <a:gdLst/>
            <a:ahLst/>
            <a:cxnLst/>
            <a:rect r="r" b="b" t="t" l="l"/>
            <a:pathLst>
              <a:path h="2956698" w="2854557">
                <a:moveTo>
                  <a:pt x="0" y="0"/>
                </a:moveTo>
                <a:lnTo>
                  <a:pt x="2854557" y="0"/>
                </a:lnTo>
                <a:lnTo>
                  <a:pt x="2854557" y="2956698"/>
                </a:lnTo>
                <a:lnTo>
                  <a:pt x="0" y="2956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136496" y="8228619"/>
            <a:ext cx="3057281" cy="2751553"/>
          </a:xfrm>
          <a:custGeom>
            <a:avLst/>
            <a:gdLst/>
            <a:ahLst/>
            <a:cxnLst/>
            <a:rect r="r" b="b" t="t" l="l"/>
            <a:pathLst>
              <a:path h="2751553" w="3057281">
                <a:moveTo>
                  <a:pt x="3057281" y="0"/>
                </a:moveTo>
                <a:lnTo>
                  <a:pt x="0" y="0"/>
                </a:lnTo>
                <a:lnTo>
                  <a:pt x="0" y="2751552"/>
                </a:lnTo>
                <a:lnTo>
                  <a:pt x="3057281" y="2751552"/>
                </a:lnTo>
                <a:lnTo>
                  <a:pt x="305728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6413011" y="7395331"/>
            <a:ext cx="4539051" cy="4810170"/>
          </a:xfrm>
          <a:custGeom>
            <a:avLst/>
            <a:gdLst/>
            <a:ahLst/>
            <a:cxnLst/>
            <a:rect r="r" b="b" t="t" l="l"/>
            <a:pathLst>
              <a:path h="4810170" w="4539051">
                <a:moveTo>
                  <a:pt x="0" y="0"/>
                </a:moveTo>
                <a:lnTo>
                  <a:pt x="4539051" y="0"/>
                </a:lnTo>
                <a:lnTo>
                  <a:pt x="4539051" y="4810170"/>
                </a:lnTo>
                <a:lnTo>
                  <a:pt x="0" y="48101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29695" y="4662240"/>
            <a:ext cx="2058395" cy="3339578"/>
          </a:xfrm>
          <a:custGeom>
            <a:avLst/>
            <a:gdLst/>
            <a:ahLst/>
            <a:cxnLst/>
            <a:rect r="r" b="b" t="t" l="l"/>
            <a:pathLst>
              <a:path h="3339578" w="2058395">
                <a:moveTo>
                  <a:pt x="0" y="0"/>
                </a:moveTo>
                <a:lnTo>
                  <a:pt x="2058395" y="0"/>
                </a:lnTo>
                <a:lnTo>
                  <a:pt x="2058395" y="3339578"/>
                </a:lnTo>
                <a:lnTo>
                  <a:pt x="0" y="33395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8" id="8"/>
          <p:cNvSpPr/>
          <p:nvPr/>
        </p:nvSpPr>
        <p:spPr>
          <a:xfrm flipH="false" flipV="false" rot="0">
            <a:off x="7426264" y="8847163"/>
            <a:ext cx="2906489" cy="3358338"/>
          </a:xfrm>
          <a:custGeom>
            <a:avLst/>
            <a:gdLst/>
            <a:ahLst/>
            <a:cxnLst/>
            <a:rect r="r" b="b" t="t" l="l"/>
            <a:pathLst>
              <a:path h="3358338" w="2906489">
                <a:moveTo>
                  <a:pt x="0" y="0"/>
                </a:moveTo>
                <a:lnTo>
                  <a:pt x="2906488" y="0"/>
                </a:lnTo>
                <a:lnTo>
                  <a:pt x="2906488" y="3358338"/>
                </a:lnTo>
                <a:lnTo>
                  <a:pt x="0" y="33583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9" id="9"/>
          <p:cNvSpPr/>
          <p:nvPr/>
        </p:nvSpPr>
        <p:spPr>
          <a:xfrm flipH="false" flipV="false" rot="0">
            <a:off x="17096905" y="1028700"/>
            <a:ext cx="2886146" cy="2524065"/>
          </a:xfrm>
          <a:custGeom>
            <a:avLst/>
            <a:gdLst/>
            <a:ahLst/>
            <a:cxnLst/>
            <a:rect r="r" b="b" t="t" l="l"/>
            <a:pathLst>
              <a:path h="2524065" w="2886146">
                <a:moveTo>
                  <a:pt x="0" y="0"/>
                </a:moveTo>
                <a:lnTo>
                  <a:pt x="2886145" y="0"/>
                </a:lnTo>
                <a:lnTo>
                  <a:pt x="2886145" y="2524065"/>
                </a:lnTo>
                <a:lnTo>
                  <a:pt x="0" y="252406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0800000">
            <a:off x="10696671" y="9261214"/>
            <a:ext cx="5352421" cy="2530235"/>
          </a:xfrm>
          <a:custGeom>
            <a:avLst/>
            <a:gdLst/>
            <a:ahLst/>
            <a:cxnLst/>
            <a:rect r="r" b="b" t="t" l="l"/>
            <a:pathLst>
              <a:path h="2530235" w="5352421">
                <a:moveTo>
                  <a:pt x="0" y="0"/>
                </a:moveTo>
                <a:lnTo>
                  <a:pt x="5352421" y="0"/>
                </a:lnTo>
                <a:lnTo>
                  <a:pt x="5352421" y="2530235"/>
                </a:lnTo>
                <a:lnTo>
                  <a:pt x="0" y="2530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417113" y="-1667348"/>
            <a:ext cx="2477977" cy="3577131"/>
          </a:xfrm>
          <a:custGeom>
            <a:avLst/>
            <a:gdLst/>
            <a:ahLst/>
            <a:cxnLst/>
            <a:rect r="r" b="b" t="t" l="l"/>
            <a:pathLst>
              <a:path h="3577131" w="2477977">
                <a:moveTo>
                  <a:pt x="0" y="0"/>
                </a:moveTo>
                <a:lnTo>
                  <a:pt x="2477976" y="0"/>
                </a:lnTo>
                <a:lnTo>
                  <a:pt x="2477976" y="3577131"/>
                </a:lnTo>
                <a:lnTo>
                  <a:pt x="0" y="357713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12" id="12"/>
          <p:cNvSpPr/>
          <p:nvPr/>
        </p:nvSpPr>
        <p:spPr>
          <a:xfrm flipH="false" flipV="false" rot="0">
            <a:off x="2060863" y="-1667348"/>
            <a:ext cx="3006706" cy="2766169"/>
          </a:xfrm>
          <a:custGeom>
            <a:avLst/>
            <a:gdLst/>
            <a:ahLst/>
            <a:cxnLst/>
            <a:rect r="r" b="b" t="t" l="l"/>
            <a:pathLst>
              <a:path h="2766169" w="3006706">
                <a:moveTo>
                  <a:pt x="0" y="0"/>
                </a:moveTo>
                <a:lnTo>
                  <a:pt x="3006706" y="0"/>
                </a:lnTo>
                <a:lnTo>
                  <a:pt x="3006706" y="2766169"/>
                </a:lnTo>
                <a:lnTo>
                  <a:pt x="0" y="27661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13" id="13"/>
          <p:cNvSpPr/>
          <p:nvPr/>
        </p:nvSpPr>
        <p:spPr>
          <a:xfrm flipH="false" flipV="false" rot="4182716">
            <a:off x="5683694" y="-2327113"/>
            <a:ext cx="3249068" cy="4006698"/>
          </a:xfrm>
          <a:custGeom>
            <a:avLst/>
            <a:gdLst/>
            <a:ahLst/>
            <a:cxnLst/>
            <a:rect r="r" b="b" t="t" l="l"/>
            <a:pathLst>
              <a:path h="4006698" w="3249068">
                <a:moveTo>
                  <a:pt x="0" y="0"/>
                </a:moveTo>
                <a:lnTo>
                  <a:pt x="3249068" y="0"/>
                </a:lnTo>
                <a:lnTo>
                  <a:pt x="3249068" y="4006699"/>
                </a:lnTo>
                <a:lnTo>
                  <a:pt x="0" y="400669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4181395" y="-3285587"/>
            <a:ext cx="4859148" cy="4691287"/>
          </a:xfrm>
          <a:custGeom>
            <a:avLst/>
            <a:gdLst/>
            <a:ahLst/>
            <a:cxnLst/>
            <a:rect r="r" b="b" t="t" l="l"/>
            <a:pathLst>
              <a:path h="4691287" w="4859148">
                <a:moveTo>
                  <a:pt x="0" y="0"/>
                </a:moveTo>
                <a:lnTo>
                  <a:pt x="4859148" y="0"/>
                </a:lnTo>
                <a:lnTo>
                  <a:pt x="4859148" y="4691287"/>
                </a:lnTo>
                <a:lnTo>
                  <a:pt x="0" y="469128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400000">
            <a:off x="10684014" y="-1843014"/>
            <a:ext cx="2262958" cy="3726427"/>
          </a:xfrm>
          <a:custGeom>
            <a:avLst/>
            <a:gdLst/>
            <a:ahLst/>
            <a:cxnLst/>
            <a:rect r="r" b="b" t="t" l="l"/>
            <a:pathLst>
              <a:path h="3726427" w="2262958">
                <a:moveTo>
                  <a:pt x="0" y="0"/>
                </a:moveTo>
                <a:lnTo>
                  <a:pt x="2262958" y="0"/>
                </a:lnTo>
                <a:lnTo>
                  <a:pt x="2262958" y="3726427"/>
                </a:lnTo>
                <a:lnTo>
                  <a:pt x="0" y="372642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972660" y="2160503"/>
            <a:ext cx="2001360" cy="2251018"/>
          </a:xfrm>
          <a:custGeom>
            <a:avLst/>
            <a:gdLst/>
            <a:ahLst/>
            <a:cxnLst/>
            <a:rect r="r" b="b" t="t" l="l"/>
            <a:pathLst>
              <a:path h="2251018" w="2001360">
                <a:moveTo>
                  <a:pt x="0" y="0"/>
                </a:moveTo>
                <a:lnTo>
                  <a:pt x="2001360" y="0"/>
                </a:lnTo>
                <a:lnTo>
                  <a:pt x="2001360" y="2251018"/>
                </a:lnTo>
                <a:lnTo>
                  <a:pt x="0" y="225101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a:ln cap="sq">
            <a:noFill/>
            <a:prstDash val="solid"/>
            <a:miter/>
          </a:ln>
        </p:spPr>
      </p:sp>
      <p:sp>
        <p:nvSpPr>
          <p:cNvPr name="TextBox 17" id="17"/>
          <p:cNvSpPr txBox="true"/>
          <p:nvPr/>
        </p:nvSpPr>
        <p:spPr>
          <a:xfrm rot="0">
            <a:off x="4333911" y="3442714"/>
            <a:ext cx="9620177" cy="4173097"/>
          </a:xfrm>
          <a:prstGeom prst="rect">
            <a:avLst/>
          </a:prstGeom>
        </p:spPr>
        <p:txBody>
          <a:bodyPr anchor="t" rtlCol="false" tIns="0" lIns="0" bIns="0" rIns="0">
            <a:spAutoFit/>
          </a:bodyPr>
          <a:lstStyle/>
          <a:p>
            <a:pPr algn="ctr" marL="0" indent="0" lvl="0">
              <a:lnSpc>
                <a:spcPts val="15644"/>
              </a:lnSpc>
            </a:pPr>
            <a:r>
              <a:rPr lang="en-US" sz="17981" spc="-359">
                <a:solidFill>
                  <a:srgbClr val="2B2B2B"/>
                </a:solidFill>
                <a:latin typeface="Fibre"/>
              </a:rPr>
              <a:t>Thank you very much </a:t>
            </a:r>
          </a:p>
        </p:txBody>
      </p:sp>
      <p:sp>
        <p:nvSpPr>
          <p:cNvPr name="Freeform 18" id="18"/>
          <p:cNvSpPr/>
          <p:nvPr/>
        </p:nvSpPr>
        <p:spPr>
          <a:xfrm flipH="false" flipV="false" rot="0">
            <a:off x="2761291"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9" id="19"/>
          <p:cNvSpPr/>
          <p:nvPr/>
        </p:nvSpPr>
        <p:spPr>
          <a:xfrm flipH="false" flipV="false" rot="-10800000">
            <a:off x="14508296" y="4114800"/>
            <a:ext cx="1018413" cy="2057400"/>
          </a:xfrm>
          <a:custGeom>
            <a:avLst/>
            <a:gdLst/>
            <a:ahLst/>
            <a:cxnLst/>
            <a:rect r="r" b="b" t="t" l="l"/>
            <a:pathLst>
              <a:path h="2057400" w="1018413">
                <a:moveTo>
                  <a:pt x="0" y="0"/>
                </a:moveTo>
                <a:lnTo>
                  <a:pt x="1018413" y="0"/>
                </a:lnTo>
                <a:lnTo>
                  <a:pt x="1018413" y="2057400"/>
                </a:lnTo>
                <a:lnTo>
                  <a:pt x="0" y="2057400"/>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DAGGIlT0qIM</dc:identifier>
  <dcterms:modified xsi:type="dcterms:W3CDTF">2011-08-01T06:04:30Z</dcterms:modified>
  <cp:revision>1</cp:revision>
  <dc:title>CHAPTER_7_BECOME_ATTRACTIVE</dc:title>
</cp:coreProperties>
</file>