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Fibre" charset="1" panose="02000506060000020004"/>
      <p:regular r:id="rId17"/>
    </p:embeddedFont>
    <p:embeddedFont>
      <p:font typeface="Quicksand Semi-Bold" charset="1" panose="00000000000000000000"/>
      <p:regular r:id="rId18"/>
    </p:embeddedFont>
    <p:embeddedFont>
      <p:font typeface="Quicksand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jpe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42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4.jpeg" Type="http://schemas.openxmlformats.org/officeDocument/2006/relationships/image"/><Relationship Id="rId4" Target="../media/image43.png" Type="http://schemas.openxmlformats.org/officeDocument/2006/relationships/image"/><Relationship Id="rId5" Target="../media/image45.png" Type="http://schemas.openxmlformats.org/officeDocument/2006/relationships/image"/><Relationship Id="rId6" Target="../media/image46.svg" Type="http://schemas.openxmlformats.org/officeDocument/2006/relationships/image"/><Relationship Id="rId7" Target="../media/image47.png" Type="http://schemas.openxmlformats.org/officeDocument/2006/relationships/image"/><Relationship Id="rId8" Target="../media/image4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9.png" Type="http://schemas.openxmlformats.org/officeDocument/2006/relationships/image"/><Relationship Id="rId4" Target="../media/image50.svg" Type="http://schemas.openxmlformats.org/officeDocument/2006/relationships/image"/><Relationship Id="rId5" Target="../media/image51.png" Type="http://schemas.openxmlformats.org/officeDocument/2006/relationships/image"/><Relationship Id="rId6" Target="../media/image52.svg" Type="http://schemas.openxmlformats.org/officeDocument/2006/relationships/image"/><Relationship Id="rId7" Target="../media/image5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svg" Type="http://schemas.openxmlformats.org/officeDocument/2006/relationships/image"/><Relationship Id="rId11" Target="../media/image60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56.png" Type="http://schemas.openxmlformats.org/officeDocument/2006/relationships/image"/><Relationship Id="rId8" Target="../media/image57.svg" Type="http://schemas.openxmlformats.org/officeDocument/2006/relationships/image"/><Relationship Id="rId9" Target="../media/image5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svg" Type="http://schemas.openxmlformats.org/officeDocument/2006/relationships/image"/><Relationship Id="rId11" Target="../media/image65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svg" Type="http://schemas.openxmlformats.org/officeDocument/2006/relationships/image"/><Relationship Id="rId11" Target="../media/image66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4.svg" Type="http://schemas.openxmlformats.org/officeDocument/2006/relationships/image"/><Relationship Id="rId11" Target="../media/image75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67.png" Type="http://schemas.openxmlformats.org/officeDocument/2006/relationships/image"/><Relationship Id="rId4" Target="../media/image68.svg" Type="http://schemas.openxmlformats.org/officeDocument/2006/relationships/image"/><Relationship Id="rId5" Target="../media/image69.png" Type="http://schemas.openxmlformats.org/officeDocument/2006/relationships/image"/><Relationship Id="rId6" Target="../media/image70.svg" Type="http://schemas.openxmlformats.org/officeDocument/2006/relationships/image"/><Relationship Id="rId7" Target="../media/image71.png" Type="http://schemas.openxmlformats.org/officeDocument/2006/relationships/image"/><Relationship Id="rId8" Target="../media/image72.svg" Type="http://schemas.openxmlformats.org/officeDocument/2006/relationships/image"/><Relationship Id="rId9" Target="../media/image7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3.svg" Type="http://schemas.openxmlformats.org/officeDocument/2006/relationships/image"/><Relationship Id="rId11" Target="../media/image84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76.png" Type="http://schemas.openxmlformats.org/officeDocument/2006/relationships/image"/><Relationship Id="rId4" Target="../media/image77.svg" Type="http://schemas.openxmlformats.org/officeDocument/2006/relationships/image"/><Relationship Id="rId5" Target="../media/image78.png" Type="http://schemas.openxmlformats.org/officeDocument/2006/relationships/image"/><Relationship Id="rId6" Target="../media/image79.svg" Type="http://schemas.openxmlformats.org/officeDocument/2006/relationships/image"/><Relationship Id="rId7" Target="../media/image80.png" Type="http://schemas.openxmlformats.org/officeDocument/2006/relationships/image"/><Relationship Id="rId8" Target="../media/image81.svg" Type="http://schemas.openxmlformats.org/officeDocument/2006/relationships/image"/><Relationship Id="rId9" Target="../media/image8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2.svg" Type="http://schemas.openxmlformats.org/officeDocument/2006/relationships/image"/><Relationship Id="rId11" Target="../media/image93.png" Type="http://schemas.openxmlformats.org/officeDocument/2006/relationships/image"/><Relationship Id="rId12" Target="../media/image94.svg" Type="http://schemas.openxmlformats.org/officeDocument/2006/relationships/image"/><Relationship Id="rId13" Target="../media/image2.png" Type="http://schemas.openxmlformats.org/officeDocument/2006/relationships/image"/><Relationship Id="rId14" Target="../media/image3.svg" Type="http://schemas.openxmlformats.org/officeDocument/2006/relationships/image"/><Relationship Id="rId15" Target="../media/image95.png" Type="http://schemas.openxmlformats.org/officeDocument/2006/relationships/image"/><Relationship Id="rId16" Target="../media/image96.svg" Type="http://schemas.openxmlformats.org/officeDocument/2006/relationships/image"/><Relationship Id="rId2" Target="../media/image1.jpeg" Type="http://schemas.openxmlformats.org/officeDocument/2006/relationships/image"/><Relationship Id="rId3" Target="../media/image85.png" Type="http://schemas.openxmlformats.org/officeDocument/2006/relationships/image"/><Relationship Id="rId4" Target="../media/image86.svg" Type="http://schemas.openxmlformats.org/officeDocument/2006/relationships/image"/><Relationship Id="rId5" Target="../media/image87.png" Type="http://schemas.openxmlformats.org/officeDocument/2006/relationships/image"/><Relationship Id="rId6" Target="../media/image88.svg" Type="http://schemas.openxmlformats.org/officeDocument/2006/relationships/image"/><Relationship Id="rId7" Target="../media/image89.png" Type="http://schemas.openxmlformats.org/officeDocument/2006/relationships/image"/><Relationship Id="rId8" Target="../media/image90.svg" Type="http://schemas.openxmlformats.org/officeDocument/2006/relationships/image"/><Relationship Id="rId9" Target="../media/image9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3302274" y="2732828"/>
            <a:ext cx="11683452" cy="375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12"/>
              </a:lnSpc>
            </a:pPr>
            <a:r>
              <a:rPr lang="en-US" sz="10118" spc="-202">
                <a:solidFill>
                  <a:srgbClr val="2B2B2B"/>
                </a:solidFill>
                <a:latin typeface="Fibre"/>
              </a:rPr>
              <a:t>Raising Awareness on Environmental Issues through Visual Content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404914" y="3286012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5030679" y="3286012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18528" y="6501869"/>
            <a:ext cx="3348863" cy="3348863"/>
          </a:xfrm>
          <a:custGeom>
            <a:avLst/>
            <a:gdLst/>
            <a:ahLst/>
            <a:cxnLst/>
            <a:rect r="r" b="b" t="t" l="l"/>
            <a:pathLst>
              <a:path h="3348863" w="3348863">
                <a:moveTo>
                  <a:pt x="0" y="0"/>
                </a:moveTo>
                <a:lnTo>
                  <a:pt x="3348863" y="0"/>
                </a:lnTo>
                <a:lnTo>
                  <a:pt x="3348863" y="3348862"/>
                </a:lnTo>
                <a:lnTo>
                  <a:pt x="0" y="3348862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409860" y="6567771"/>
            <a:ext cx="3278463" cy="3321695"/>
          </a:xfrm>
          <a:custGeom>
            <a:avLst/>
            <a:gdLst/>
            <a:ahLst/>
            <a:cxnLst/>
            <a:rect r="r" b="b" t="t" l="l"/>
            <a:pathLst>
              <a:path h="3321695" w="3278463">
                <a:moveTo>
                  <a:pt x="0" y="0"/>
                </a:moveTo>
                <a:lnTo>
                  <a:pt x="3278463" y="0"/>
                </a:lnTo>
                <a:lnTo>
                  <a:pt x="3278463" y="3321695"/>
                </a:lnTo>
                <a:lnTo>
                  <a:pt x="0" y="3321695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135209" y="7454386"/>
            <a:ext cx="12017582" cy="728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00"/>
              </a:lnSpc>
            </a:pPr>
            <a:r>
              <a:rPr lang="en-US" sz="5699" spc="-113">
                <a:solidFill>
                  <a:srgbClr val="2B2B2B"/>
                </a:solidFill>
                <a:latin typeface="Fibre"/>
              </a:rPr>
              <a:t>CHAPTER 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483233" cy="6483233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37719" t="0" r="-37719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04950" y="4107179"/>
            <a:ext cx="7321793" cy="1036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84"/>
              </a:lnSpc>
              <a:spcBef>
                <a:spcPct val="0"/>
              </a:spcBef>
            </a:pPr>
            <a:r>
              <a:rPr lang="en-US" sz="3099" spc="96">
                <a:solidFill>
                  <a:srgbClr val="2B2B2B"/>
                </a:solidFill>
                <a:latin typeface="Fibre"/>
              </a:rPr>
              <a:t>How visual communication can raise awareness about environmental issues?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04950" y="2916032"/>
            <a:ext cx="6680372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INTRODUCTION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4914" y="5626109"/>
            <a:ext cx="7321793" cy="1423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79"/>
              </a:lnSpc>
              <a:spcBef>
                <a:spcPct val="0"/>
              </a:spcBef>
            </a:pPr>
            <a:r>
              <a:rPr lang="en-US" sz="2799" spc="86">
                <a:solidFill>
                  <a:srgbClr val="2B2B2B"/>
                </a:solidFill>
                <a:latin typeface="Quicksand Semi-Bold"/>
              </a:rPr>
              <a:t>Effective visual messages can influence sustainable behavior and guide the development of impactful policies.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028700" y="1425795"/>
            <a:ext cx="6859285" cy="6859285"/>
            <a:chOff x="0" y="0"/>
            <a:chExt cx="34823400" cy="34823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3"/>
              <a:stretch>
                <a:fillRect l="-16666" t="0" r="-16666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144000" y="6096235"/>
            <a:ext cx="8433096" cy="2626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Quicksand Semi-Bold"/>
              </a:rPr>
              <a:t>Environmental awareness is essential for influencing sustainable behavior and developing effective policies. Education and information play a crucial role in promoting environmentally friendly practices and motivating individuals and communities to adopt sustainable behaviors.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221596" y="1443530"/>
            <a:ext cx="8829436" cy="4248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The Importance of Environmental Awareness</a:t>
            </a:r>
          </a:p>
          <a:p>
            <a:pPr algn="l" marL="0" indent="0" lvl="0">
              <a:lnSpc>
                <a:spcPts val="832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221596" y="4727633"/>
            <a:ext cx="8355500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000000"/>
                </a:solidFill>
                <a:latin typeface="Fibre"/>
              </a:rPr>
              <a:t>recycling, renewable energy, and resource conservation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1737559">
            <a:off x="-973962" y="8243230"/>
            <a:ext cx="4670260" cy="3252199"/>
          </a:xfrm>
          <a:custGeom>
            <a:avLst/>
            <a:gdLst/>
            <a:ahLst/>
            <a:cxnLst/>
            <a:rect r="r" b="b" t="t" l="l"/>
            <a:pathLst>
              <a:path h="3252199" w="4670260">
                <a:moveTo>
                  <a:pt x="0" y="0"/>
                </a:moveTo>
                <a:lnTo>
                  <a:pt x="4670260" y="0"/>
                </a:lnTo>
                <a:lnTo>
                  <a:pt x="4670260" y="3252199"/>
                </a:lnTo>
                <a:lnTo>
                  <a:pt x="0" y="32521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4437963" y="-3539609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48704" y="-3236984"/>
            <a:ext cx="3554807" cy="5131612"/>
          </a:xfrm>
          <a:custGeom>
            <a:avLst/>
            <a:gdLst/>
            <a:ahLst/>
            <a:cxnLst/>
            <a:rect r="r" b="b" t="t" l="l"/>
            <a:pathLst>
              <a:path h="5131612" w="3554807">
                <a:moveTo>
                  <a:pt x="0" y="0"/>
                </a:moveTo>
                <a:lnTo>
                  <a:pt x="3554808" y="0"/>
                </a:lnTo>
                <a:lnTo>
                  <a:pt x="3554808" y="5131612"/>
                </a:lnTo>
                <a:lnTo>
                  <a:pt x="0" y="5131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4182716">
            <a:off x="16663466" y="7802025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8"/>
                </a:lnTo>
                <a:lnTo>
                  <a:pt x="0" y="400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30887" y="5434254"/>
            <a:ext cx="10339123" cy="4538875"/>
          </a:xfrm>
          <a:custGeom>
            <a:avLst/>
            <a:gdLst/>
            <a:ahLst/>
            <a:cxnLst/>
            <a:rect r="r" b="b" t="t" l="l"/>
            <a:pathLst>
              <a:path h="4538875" w="10339123">
                <a:moveTo>
                  <a:pt x="0" y="0"/>
                </a:moveTo>
                <a:lnTo>
                  <a:pt x="10339123" y="0"/>
                </a:lnTo>
                <a:lnTo>
                  <a:pt x="10339123" y="4538875"/>
                </a:lnTo>
                <a:lnTo>
                  <a:pt x="0" y="4538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951372" y="3126747"/>
            <a:ext cx="10385257" cy="208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74"/>
              </a:lnSpc>
              <a:spcBef>
                <a:spcPct val="0"/>
              </a:spcBef>
            </a:pPr>
            <a:r>
              <a:rPr lang="en-US" sz="2499" spc="77">
                <a:solidFill>
                  <a:srgbClr val="2B2B2B"/>
                </a:solidFill>
                <a:latin typeface="Quicksand Semi-Bold"/>
              </a:rPr>
              <a:t>The European Union's European Green Deal aims to transform Europe into a climate-neutral continent by 2050. This policy includes strategies to promote the circular economy, reduce greenhouse gas emissions, increase the use of green energy, and improve biodiversity.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803814" y="829198"/>
            <a:ext cx="6680372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The European Green Deal</a:t>
            </a:r>
          </a:p>
          <a:p>
            <a:pPr algn="ctr" marL="0" indent="0" lvl="0">
              <a:lnSpc>
                <a:spcPts val="8320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901796" cy="6901796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30000" t="0" r="-3000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04950" y="4805291"/>
            <a:ext cx="7639050" cy="292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74"/>
              </a:lnSpc>
              <a:spcBef>
                <a:spcPct val="0"/>
              </a:spcBef>
            </a:pPr>
            <a:r>
              <a:rPr lang="en-US" sz="2499" spc="77">
                <a:solidFill>
                  <a:srgbClr val="2B2B2B"/>
                </a:solidFill>
                <a:latin typeface="Quicksand Semi-Bold"/>
              </a:rPr>
              <a:t>Educating the public about environmental policies increases transparency, democratic participation, and popular support for sustainability initiatives. A well-informed society is better equipped to support and implement decisions that protect the environment for future generations.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04950" y="2006659"/>
            <a:ext cx="8105410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Educating the Public</a:t>
            </a:r>
          </a:p>
          <a:p>
            <a:pPr algn="l" marL="0" indent="0" lvl="0">
              <a:lnSpc>
                <a:spcPts val="83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504950" y="3145216"/>
            <a:ext cx="7321793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benefits of public education on environmental policies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641379" cy="6641379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79738" t="0" r="-7973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877626"/>
            <a:ext cx="9806025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The Role of Visual Media</a:t>
            </a:r>
          </a:p>
          <a:p>
            <a:pPr algn="l" marL="0" indent="0" lvl="0">
              <a:lnSpc>
                <a:spcPts val="8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169125" y="2016184"/>
            <a:ext cx="8872354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impactful environmental images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3080553"/>
            <a:ext cx="6842994" cy="4932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4"/>
              </a:lnSpc>
            </a:pPr>
            <a:r>
              <a:rPr lang="en-US" sz="2099" spc="65">
                <a:solidFill>
                  <a:srgbClr val="2B2B2B"/>
                </a:solidFill>
                <a:latin typeface="Quicksand Semi-Bold"/>
              </a:rPr>
              <a:t>Effective visual messages can transform abstract concepts like climate change into relatable and urgent issues, motivating individuals and communities to adopt sustainable practices. </a:t>
            </a:r>
          </a:p>
          <a:p>
            <a:pPr algn="l">
              <a:lnSpc>
                <a:spcPts val="2834"/>
              </a:lnSpc>
            </a:pPr>
          </a:p>
          <a:p>
            <a:pPr algn="l">
              <a:lnSpc>
                <a:spcPts val="2834"/>
              </a:lnSpc>
            </a:pPr>
            <a:r>
              <a:rPr lang="en-US" sz="2099" spc="65">
                <a:solidFill>
                  <a:srgbClr val="2B2B2B"/>
                </a:solidFill>
                <a:latin typeface="Quicksand Semi-Bold"/>
              </a:rPr>
              <a:t>They also play a key role in educating the public, influencing behavior, and shaping policy by making data and statistics accessible and engaging. </a:t>
            </a:r>
          </a:p>
          <a:p>
            <a:pPr algn="l">
              <a:lnSpc>
                <a:spcPts val="2834"/>
              </a:lnSpc>
            </a:pPr>
          </a:p>
          <a:p>
            <a:pPr algn="l" marL="0" indent="0" lvl="0">
              <a:lnSpc>
                <a:spcPts val="2834"/>
              </a:lnSpc>
              <a:spcBef>
                <a:spcPct val="0"/>
              </a:spcBef>
            </a:pPr>
            <a:r>
              <a:rPr lang="en-US" sz="2099" spc="65">
                <a:solidFill>
                  <a:srgbClr val="2B2B2B"/>
                </a:solidFill>
                <a:latin typeface="Quicksand Semi-Bold"/>
              </a:rPr>
              <a:t>Ultimately, effective visual messages are not just about aesthetics; they are strategic tools that drive awareness, inspire action, and facilitate meaningful change.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773008" cy="6773008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621659" y="2006659"/>
            <a:ext cx="7975566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Effective Visual Messages</a:t>
            </a:r>
          </a:p>
          <a:p>
            <a:pPr algn="l" marL="0" indent="0" lvl="0">
              <a:lnSpc>
                <a:spcPts val="8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643545" y="5591979"/>
            <a:ext cx="6842994" cy="208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74"/>
              </a:lnSpc>
              <a:spcBef>
                <a:spcPct val="0"/>
              </a:spcBef>
            </a:pPr>
            <a:r>
              <a:rPr lang="en-US" sz="2499" spc="77">
                <a:solidFill>
                  <a:srgbClr val="2B2B2B"/>
                </a:solidFill>
                <a:latin typeface="Quicksand Semi-Bold"/>
              </a:rPr>
              <a:t>Sea Shepherd's Campaign Against Plastic Pollution uses bold posters and videos showing marine wildlife trapped in plastic waste, with direct messages to prompt immediate action.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28359" y="4204565"/>
            <a:ext cx="6673365" cy="793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0"/>
              </a:lnSpc>
              <a:spcBef>
                <a:spcPct val="0"/>
              </a:spcBef>
            </a:pPr>
            <a:r>
              <a:rPr lang="en-US" sz="2933" spc="-58">
                <a:solidFill>
                  <a:srgbClr val="2B2B2B"/>
                </a:solidFill>
                <a:latin typeface="Fibre"/>
              </a:rPr>
              <a:t>Sea Shepherd's Campaign Against Plastic Pollution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7084439" cy="7084439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5329" t="0" r="-25329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04950" y="2006659"/>
            <a:ext cx="8814798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Social Impact of Visual Messages</a:t>
            </a:r>
          </a:p>
          <a:p>
            <a:pPr algn="l" marL="0" indent="0" lvl="0">
              <a:lnSpc>
                <a:spcPts val="8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504950" y="4292340"/>
            <a:ext cx="8038719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impact of visual messages on public behavior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71568" y="5776785"/>
            <a:ext cx="7275312" cy="2739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4"/>
              </a:lnSpc>
              <a:spcBef>
                <a:spcPct val="0"/>
              </a:spcBef>
            </a:pPr>
            <a:r>
              <a:rPr lang="en-US" sz="2699" spc="83">
                <a:solidFill>
                  <a:srgbClr val="2B2B2B"/>
                </a:solidFill>
                <a:latin typeface="Quicksand"/>
              </a:rPr>
              <a:t>Visual messages have a powerful impact on public behavior and environmental policies. They serve as catalysts for awareness and change, making environmental problems tangible and motivating sustainable practices.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773008" cy="6773008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38888" t="0" r="-3888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2006659"/>
            <a:ext cx="8553202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Transforming Environmental Ethics</a:t>
            </a:r>
          </a:p>
          <a:p>
            <a:pPr algn="l" marL="0" indent="0" lvl="0">
              <a:lnSpc>
                <a:spcPts val="8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5240762"/>
            <a:ext cx="6842994" cy="2459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39"/>
              </a:lnSpc>
              <a:spcBef>
                <a:spcPct val="0"/>
              </a:spcBef>
            </a:pPr>
            <a:r>
              <a:rPr lang="en-US" sz="2399" spc="74">
                <a:solidFill>
                  <a:srgbClr val="2B2B2B"/>
                </a:solidFill>
                <a:latin typeface="Quicksand Semi-Bold"/>
              </a:rPr>
              <a:t>Visual messages not only inform but also transform environmental ethics and practices. They play a crucial role in shaping a deeper and more active environmental awareness, influencing both individuals and policy decisions.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2202" y="4367467"/>
            <a:ext cx="8589169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371"/>
              </a:lnSpc>
              <a:spcBef>
                <a:spcPct val="0"/>
              </a:spcBef>
            </a:pPr>
            <a:r>
              <a:rPr lang="en-US" sz="4700" spc="-94" strike="noStrike" u="none">
                <a:solidFill>
                  <a:srgbClr val="2B2B2B"/>
                </a:solidFill>
                <a:latin typeface="Fibre"/>
              </a:rPr>
              <a:t>environmental practices and policies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44544" y="1172977"/>
            <a:ext cx="11198912" cy="7941047"/>
          </a:xfrm>
          <a:custGeom>
            <a:avLst/>
            <a:gdLst/>
            <a:ahLst/>
            <a:cxnLst/>
            <a:rect r="r" b="b" t="t" l="l"/>
            <a:pathLst>
              <a:path h="7941047" w="11198912">
                <a:moveTo>
                  <a:pt x="0" y="0"/>
                </a:moveTo>
                <a:lnTo>
                  <a:pt x="11198912" y="0"/>
                </a:lnTo>
                <a:lnTo>
                  <a:pt x="11198912" y="7941046"/>
                </a:lnTo>
                <a:lnTo>
                  <a:pt x="0" y="7941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748704" y="-3236984"/>
            <a:ext cx="3554807" cy="5131612"/>
          </a:xfrm>
          <a:custGeom>
            <a:avLst/>
            <a:gdLst/>
            <a:ahLst/>
            <a:cxnLst/>
            <a:rect r="r" b="b" t="t" l="l"/>
            <a:pathLst>
              <a:path h="5131612" w="3554807">
                <a:moveTo>
                  <a:pt x="0" y="0"/>
                </a:moveTo>
                <a:lnTo>
                  <a:pt x="3554808" y="0"/>
                </a:lnTo>
                <a:lnTo>
                  <a:pt x="3554808" y="5131612"/>
                </a:lnTo>
                <a:lnTo>
                  <a:pt x="0" y="51316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-1503353" y="2377331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4182716">
            <a:off x="16663466" y="7802025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8"/>
                </a:lnTo>
                <a:lnTo>
                  <a:pt x="0" y="40066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259300" y="4754150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1737559">
            <a:off x="1159713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6003287" y="-481992"/>
            <a:ext cx="2781341" cy="2859323"/>
          </a:xfrm>
          <a:custGeom>
            <a:avLst/>
            <a:gdLst/>
            <a:ahLst/>
            <a:cxnLst/>
            <a:rect r="r" b="b" t="t" l="l"/>
            <a:pathLst>
              <a:path h="2859323" w="2781341">
                <a:moveTo>
                  <a:pt x="0" y="0"/>
                </a:moveTo>
                <a:lnTo>
                  <a:pt x="2781341" y="0"/>
                </a:lnTo>
                <a:lnTo>
                  <a:pt x="2781341" y="2859323"/>
                </a:lnTo>
                <a:lnTo>
                  <a:pt x="0" y="28593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4547019" y="4905108"/>
            <a:ext cx="9193961" cy="132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61">
                <a:solidFill>
                  <a:srgbClr val="2B2B2B"/>
                </a:solidFill>
                <a:latin typeface="Quicksand Semi-Bold"/>
              </a:rPr>
              <a:t>Effective visual communication is essential for raising environmental awareness and promoting sustainable behavior. By leveraging the emotional and persuasive power of images, we can drive significant social and environmental change.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33718" y="2819667"/>
            <a:ext cx="9020563" cy="203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7500" spc="-150">
                <a:solidFill>
                  <a:srgbClr val="2B2B2B"/>
                </a:solidFill>
                <a:latin typeface="Fibre"/>
              </a:rPr>
              <a:t>Conclusion</a:t>
            </a:r>
          </a:p>
          <a:p>
            <a:pPr algn="ctr" marL="0" indent="0" lvl="0">
              <a:lnSpc>
                <a:spcPts val="780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4333911" y="3442714"/>
            <a:ext cx="9620177" cy="4173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644"/>
              </a:lnSpc>
            </a:pPr>
            <a:r>
              <a:rPr lang="en-US" sz="17981" spc="-359">
                <a:solidFill>
                  <a:srgbClr val="2B2B2B"/>
                </a:solidFill>
                <a:latin typeface="Fibre"/>
              </a:rPr>
              <a:t>Thank you very much 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761291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4508296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DAGGDSTmE6w</dc:identifier>
  <dcterms:modified xsi:type="dcterms:W3CDTF">2011-08-01T06:04:30Z</dcterms:modified>
  <cp:revision>1</cp:revision>
  <dc:title>CHAPTER_6_BECOME_ATTRACTIVE</dc:title>
</cp:coreProperties>
</file>