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Fibre" charset="1" panose="02000506060000020004"/>
      <p:regular r:id="rId16"/>
    </p:embeddedFont>
    <p:embeddedFont>
      <p:font typeface="Quicksand Semi-Bold" charset="1" panose="00000000000000000000"/>
      <p:regular r:id="rId17"/>
    </p:embeddedFont>
    <p:embeddedFont>
      <p:font typeface="Public Sans" charset="1" panose="000000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33" Target="../media/image32.png" Type="http://schemas.openxmlformats.org/officeDocument/2006/relationships/image"/><Relationship Id="rId34" Target="../media/image33.jpe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11" Target="../media/image42.jpeg" Type="http://schemas.openxmlformats.org/officeDocument/2006/relationships/image"/><Relationship Id="rId12" Target="../media/image43.png" Type="http://schemas.openxmlformats.org/officeDocument/2006/relationships/image"/><Relationship Id="rId13" Target="../media/image44.gif" Type="http://schemas.openxmlformats.org/officeDocument/2006/relationships/image"/><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 Id="rId7" Target="../media/image38.png" Type="http://schemas.openxmlformats.org/officeDocument/2006/relationships/image"/><Relationship Id="rId8" Target="../media/image39.svg" Type="http://schemas.openxmlformats.org/officeDocument/2006/relationships/image"/><Relationship Id="rId9" Target="../media/image4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5.jpeg" Type="http://schemas.openxmlformats.org/officeDocument/2006/relationships/image"/><Relationship Id="rId4" Target="../media/image43.png" Type="http://schemas.openxmlformats.org/officeDocument/2006/relationships/image"/><Relationship Id="rId5" Target="../media/image46.png" Type="http://schemas.openxmlformats.org/officeDocument/2006/relationships/image"/><Relationship Id="rId6" Target="../media/image47.svg" Type="http://schemas.openxmlformats.org/officeDocument/2006/relationships/image"/><Relationship Id="rId7" Target="../media/image48.png" Type="http://schemas.openxmlformats.org/officeDocument/2006/relationships/image"/><Relationship Id="rId8" Target="../media/image49.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5.svg" Type="http://schemas.openxmlformats.org/officeDocument/2006/relationships/image"/><Relationship Id="rId11" Target="../media/image56.png" Type="http://schemas.openxmlformats.org/officeDocument/2006/relationships/image"/><Relationship Id="rId12" Target="../media/image57.svg" Type="http://schemas.openxmlformats.org/officeDocument/2006/relationships/image"/><Relationship Id="rId13" Target="../media/image58.png" Type="http://schemas.openxmlformats.org/officeDocument/2006/relationships/image"/><Relationship Id="rId14" Target="../media/image59.svg" Type="http://schemas.openxmlformats.org/officeDocument/2006/relationships/image"/><Relationship Id="rId15" Target="../media/image60.png" Type="http://schemas.openxmlformats.org/officeDocument/2006/relationships/image"/><Relationship Id="rId16" Target="../media/image61.svg" Type="http://schemas.openxmlformats.org/officeDocument/2006/relationships/image"/><Relationship Id="rId17" Target="../media/image44.gif" Type="http://schemas.openxmlformats.org/officeDocument/2006/relationships/image"/><Relationship Id="rId18" Target="../media/image62.jpeg" Type="http://schemas.openxmlformats.org/officeDocument/2006/relationships/image"/><Relationship Id="rId19" Target="../media/image63.jpeg" Type="http://schemas.openxmlformats.org/officeDocument/2006/relationships/image"/><Relationship Id="rId2" Target="../media/image1.jpeg" Type="http://schemas.openxmlformats.org/officeDocument/2006/relationships/image"/><Relationship Id="rId20" Target="../media/image64.jpeg" Type="http://schemas.openxmlformats.org/officeDocument/2006/relationships/image"/><Relationship Id="rId3" Target="../media/image50.png" Type="http://schemas.openxmlformats.org/officeDocument/2006/relationships/image"/><Relationship Id="rId4" Target="../media/image51.svg" Type="http://schemas.openxmlformats.org/officeDocument/2006/relationships/image"/><Relationship Id="rId5" Target="../media/image18.png" Type="http://schemas.openxmlformats.org/officeDocument/2006/relationships/image"/><Relationship Id="rId6" Target="../media/image19.svg" Type="http://schemas.openxmlformats.org/officeDocument/2006/relationships/image"/><Relationship Id="rId7" Target="../media/image52.png" Type="http://schemas.openxmlformats.org/officeDocument/2006/relationships/image"/><Relationship Id="rId8" Target="../media/image53.svg" Type="http://schemas.openxmlformats.org/officeDocument/2006/relationships/image"/><Relationship Id="rId9" Target="../media/image5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6.svg" Type="http://schemas.openxmlformats.org/officeDocument/2006/relationships/image"/><Relationship Id="rId11" Target="../media/image67.jpeg" Type="http://schemas.openxmlformats.org/officeDocument/2006/relationships/image"/><Relationship Id="rId12" Target="../media/image43.png" Type="http://schemas.openxmlformats.org/officeDocument/2006/relationships/image"/><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5.svg" Type="http://schemas.openxmlformats.org/officeDocument/2006/relationships/image"/><Relationship Id="rId11" Target="../media/image76.jpeg" Type="http://schemas.openxmlformats.org/officeDocument/2006/relationships/image"/><Relationship Id="rId2" Target="../media/image1.jpeg" Type="http://schemas.openxmlformats.org/officeDocument/2006/relationships/image"/><Relationship Id="rId3" Target="../media/image68.png" Type="http://schemas.openxmlformats.org/officeDocument/2006/relationships/image"/><Relationship Id="rId4" Target="../media/image69.svg" Type="http://schemas.openxmlformats.org/officeDocument/2006/relationships/image"/><Relationship Id="rId5" Target="../media/image70.png" Type="http://schemas.openxmlformats.org/officeDocument/2006/relationships/image"/><Relationship Id="rId6" Target="../media/image71.svg" Type="http://schemas.openxmlformats.org/officeDocument/2006/relationships/image"/><Relationship Id="rId7" Target="../media/image72.png" Type="http://schemas.openxmlformats.org/officeDocument/2006/relationships/image"/><Relationship Id="rId8" Target="../media/image73.svg" Type="http://schemas.openxmlformats.org/officeDocument/2006/relationships/image"/><Relationship Id="rId9" Target="../media/image7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7.png" Type="http://schemas.openxmlformats.org/officeDocument/2006/relationships/image"/><Relationship Id="rId4" Target="../media/image78.svg" Type="http://schemas.openxmlformats.org/officeDocument/2006/relationships/image"/><Relationship Id="rId5" Target="../media/image79.png" Type="http://schemas.openxmlformats.org/officeDocument/2006/relationships/image"/><Relationship Id="rId6" Target="../media/image80.svg" Type="http://schemas.openxmlformats.org/officeDocument/2006/relationships/image"/><Relationship Id="rId7" Target="../media/image8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9.svg" Type="http://schemas.openxmlformats.org/officeDocument/2006/relationships/image"/><Relationship Id="rId11" Target="../media/image90.jpeg" Type="http://schemas.openxmlformats.org/officeDocument/2006/relationships/image"/><Relationship Id="rId12" Target="../media/image43.png" Type="http://schemas.openxmlformats.org/officeDocument/2006/relationships/image"/><Relationship Id="rId2" Target="../media/image1.jpeg" Type="http://schemas.openxmlformats.org/officeDocument/2006/relationships/image"/><Relationship Id="rId3" Target="../media/image82.png" Type="http://schemas.openxmlformats.org/officeDocument/2006/relationships/image"/><Relationship Id="rId4" Target="../media/image83.svg" Type="http://schemas.openxmlformats.org/officeDocument/2006/relationships/image"/><Relationship Id="rId5" Target="../media/image84.png" Type="http://schemas.openxmlformats.org/officeDocument/2006/relationships/image"/><Relationship Id="rId6" Target="../media/image85.svg" Type="http://schemas.openxmlformats.org/officeDocument/2006/relationships/image"/><Relationship Id="rId7" Target="../media/image86.png" Type="http://schemas.openxmlformats.org/officeDocument/2006/relationships/image"/><Relationship Id="rId8" Target="../media/image87.svg" Type="http://schemas.openxmlformats.org/officeDocument/2006/relationships/image"/><Relationship Id="rId9" Target="../media/image8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1.png" Type="http://schemas.openxmlformats.org/officeDocument/2006/relationships/image"/><Relationship Id="rId4" Target="../media/image92.svg" Type="http://schemas.openxmlformats.org/officeDocument/2006/relationships/image"/><Relationship Id="rId5" Target="../media/image93.png" Type="http://schemas.openxmlformats.org/officeDocument/2006/relationships/image"/><Relationship Id="rId6" Target="../media/image94.svg" Type="http://schemas.openxmlformats.org/officeDocument/2006/relationships/image"/><Relationship Id="rId7" Target="../media/image95.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3302274" y="2123228"/>
            <a:ext cx="11683452" cy="4969476"/>
          </a:xfrm>
          <a:prstGeom prst="rect">
            <a:avLst/>
          </a:prstGeom>
        </p:spPr>
        <p:txBody>
          <a:bodyPr anchor="t" rtlCol="false" tIns="0" lIns="0" bIns="0" rIns="0">
            <a:spAutoFit/>
          </a:bodyPr>
          <a:lstStyle/>
          <a:p>
            <a:pPr algn="ctr" marL="0" indent="0" lvl="0">
              <a:lnSpc>
                <a:spcPts val="9612"/>
              </a:lnSpc>
            </a:pPr>
            <a:r>
              <a:rPr lang="en-US" sz="10118" spc="-202">
                <a:solidFill>
                  <a:srgbClr val="2B2B2B"/>
                </a:solidFill>
                <a:latin typeface="Fibre"/>
              </a:rPr>
              <a:t>Key Messages and Images to Overcome Prejudices and Stereotypes</a:t>
            </a:r>
          </a:p>
        </p:txBody>
      </p:sp>
      <p:sp>
        <p:nvSpPr>
          <p:cNvPr name="Freeform 18" id="18"/>
          <p:cNvSpPr/>
          <p:nvPr/>
        </p:nvSpPr>
        <p:spPr>
          <a:xfrm flipH="false" flipV="false" rot="0">
            <a:off x="2454932"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814655"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20" id="20"/>
          <p:cNvSpPr/>
          <p:nvPr/>
        </p:nvSpPr>
        <p:spPr>
          <a:xfrm flipH="false" flipV="false" rot="0">
            <a:off x="618528" y="6501869"/>
            <a:ext cx="3348863" cy="3348863"/>
          </a:xfrm>
          <a:custGeom>
            <a:avLst/>
            <a:gdLst/>
            <a:ahLst/>
            <a:cxnLst/>
            <a:rect r="r" b="b" t="t" l="l"/>
            <a:pathLst>
              <a:path h="3348863" w="3348863">
                <a:moveTo>
                  <a:pt x="0" y="0"/>
                </a:moveTo>
                <a:lnTo>
                  <a:pt x="3348863" y="0"/>
                </a:lnTo>
                <a:lnTo>
                  <a:pt x="3348863" y="3348862"/>
                </a:lnTo>
                <a:lnTo>
                  <a:pt x="0" y="3348862"/>
                </a:lnTo>
                <a:lnTo>
                  <a:pt x="0" y="0"/>
                </a:lnTo>
                <a:close/>
              </a:path>
            </a:pathLst>
          </a:custGeom>
          <a:blipFill>
            <a:blip r:embed="rId33"/>
            <a:stretch>
              <a:fillRect l="0" t="0" r="0" b="0"/>
            </a:stretch>
          </a:blipFill>
        </p:spPr>
      </p:sp>
      <p:sp>
        <p:nvSpPr>
          <p:cNvPr name="Freeform 21" id="21"/>
          <p:cNvSpPr/>
          <p:nvPr/>
        </p:nvSpPr>
        <p:spPr>
          <a:xfrm flipH="false" flipV="false" rot="0">
            <a:off x="14409860" y="6567771"/>
            <a:ext cx="3278463" cy="3321695"/>
          </a:xfrm>
          <a:custGeom>
            <a:avLst/>
            <a:gdLst/>
            <a:ahLst/>
            <a:cxnLst/>
            <a:rect r="r" b="b" t="t" l="l"/>
            <a:pathLst>
              <a:path h="3321695" w="3278463">
                <a:moveTo>
                  <a:pt x="0" y="0"/>
                </a:moveTo>
                <a:lnTo>
                  <a:pt x="3278463" y="0"/>
                </a:lnTo>
                <a:lnTo>
                  <a:pt x="3278463" y="3321695"/>
                </a:lnTo>
                <a:lnTo>
                  <a:pt x="0" y="3321695"/>
                </a:lnTo>
                <a:lnTo>
                  <a:pt x="0" y="0"/>
                </a:lnTo>
                <a:close/>
              </a:path>
            </a:pathLst>
          </a:custGeom>
          <a:blipFill>
            <a:blip r:embed="rId34"/>
            <a:stretch>
              <a:fillRect l="0" t="0" r="0" b="0"/>
            </a:stretch>
          </a:blipFill>
        </p:spPr>
      </p:sp>
      <p:sp>
        <p:nvSpPr>
          <p:cNvPr name="TextBox 22" id="22"/>
          <p:cNvSpPr txBox="true"/>
          <p:nvPr/>
        </p:nvSpPr>
        <p:spPr>
          <a:xfrm rot="0">
            <a:off x="3135209" y="7454386"/>
            <a:ext cx="12017582" cy="728853"/>
          </a:xfrm>
          <a:prstGeom prst="rect">
            <a:avLst/>
          </a:prstGeom>
        </p:spPr>
        <p:txBody>
          <a:bodyPr anchor="t" rtlCol="false" tIns="0" lIns="0" bIns="0" rIns="0">
            <a:spAutoFit/>
          </a:bodyPr>
          <a:lstStyle/>
          <a:p>
            <a:pPr algn="ctr" marL="0" indent="0" lvl="0">
              <a:lnSpc>
                <a:spcPts val="5300"/>
              </a:lnSpc>
            </a:pPr>
            <a:r>
              <a:rPr lang="en-US" sz="5699" spc="-113">
                <a:solidFill>
                  <a:srgbClr val="2B2B2B"/>
                </a:solidFill>
                <a:latin typeface="Fibre"/>
              </a:rPr>
              <a:t>CHAPTER 5</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920785" y="3448050"/>
            <a:ext cx="7321793" cy="3804285"/>
          </a:xfrm>
          <a:prstGeom prst="rect">
            <a:avLst/>
          </a:prstGeom>
        </p:spPr>
        <p:txBody>
          <a:bodyPr anchor="t" rtlCol="false" tIns="0" lIns="0" bIns="0" rIns="0">
            <a:spAutoFit/>
          </a:bodyPr>
          <a:lstStyle/>
          <a:p>
            <a:pPr algn="l">
              <a:lnSpc>
                <a:spcPts val="3779"/>
              </a:lnSpc>
            </a:pPr>
            <a:r>
              <a:rPr lang="en-US" sz="2799" spc="86">
                <a:solidFill>
                  <a:srgbClr val="2B2B2B"/>
                </a:solidFill>
                <a:latin typeface="Quicksand Semi-Bold"/>
              </a:rPr>
              <a:t>Key messages and images can help overcome prejudices and stereotypes.</a:t>
            </a:r>
          </a:p>
          <a:p>
            <a:pPr algn="l">
              <a:lnSpc>
                <a:spcPts val="3779"/>
              </a:lnSpc>
            </a:pPr>
            <a:r>
              <a:rPr lang="en-US" sz="2799" spc="86">
                <a:solidFill>
                  <a:srgbClr val="2B2B2B"/>
                </a:solidFill>
                <a:latin typeface="Quicksand Semi-Bold"/>
              </a:rPr>
              <a:t> </a:t>
            </a:r>
          </a:p>
          <a:p>
            <a:pPr algn="l" marL="0" indent="0" lvl="0">
              <a:lnSpc>
                <a:spcPts val="3779"/>
              </a:lnSpc>
              <a:spcBef>
                <a:spcPct val="0"/>
              </a:spcBef>
            </a:pPr>
            <a:r>
              <a:rPr lang="en-US" sz="2799" spc="86">
                <a:solidFill>
                  <a:srgbClr val="2B2B2B"/>
                </a:solidFill>
                <a:latin typeface="Quicksand Semi-Bold"/>
              </a:rPr>
              <a:t>Visual media has a profound emotional and persuasive power that transcends cultural and linguistic barriers, influencing our perceptions and emotions deeply.</a:t>
            </a:r>
          </a:p>
        </p:txBody>
      </p:sp>
      <p:sp>
        <p:nvSpPr>
          <p:cNvPr name="Freeform 4" id="4"/>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5" id="5"/>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7" id="7"/>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8" id="8"/>
          <p:cNvGrpSpPr>
            <a:grpSpLocks noChangeAspect="true"/>
          </p:cNvGrpSpPr>
          <p:nvPr/>
        </p:nvGrpSpPr>
        <p:grpSpPr>
          <a:xfrm rot="0">
            <a:off x="10174861" y="1901884"/>
            <a:ext cx="6483233" cy="6483233"/>
            <a:chOff x="0" y="0"/>
            <a:chExt cx="34823400" cy="34823400"/>
          </a:xfrm>
        </p:grpSpPr>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5046" t="0" r="-25046" b="0"/>
              </a:stretch>
            </a:blipFill>
          </p:spPr>
        </p:sp>
        <p:sp>
          <p:nvSpPr>
            <p:cNvPr name="Freeform 10" id="10"/>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pic>
        <p:nvPicPr>
          <p:cNvPr name="Picture 11" id="11"/>
          <p:cNvPicPr>
            <a:picLocks noChangeAspect="true"/>
          </p:cNvPicPr>
          <p:nvPr/>
        </p:nvPicPr>
        <p:blipFill>
          <a:blip r:embed="rId13"/>
          <a:srcRect l="0" t="0" r="0" b="0"/>
          <a:stretch>
            <a:fillRect/>
          </a:stretch>
        </p:blipFill>
        <p:spPr>
          <a:xfrm flipH="false" flipV="false" rot="0">
            <a:off x="-390680" y="3495675"/>
            <a:ext cx="2311465" cy="589424"/>
          </a:xfrm>
          <a:prstGeom prst="rect">
            <a:avLst/>
          </a:prstGeom>
        </p:spPr>
      </p:pic>
      <p:pic>
        <p:nvPicPr>
          <p:cNvPr name="Picture 12" id="12"/>
          <p:cNvPicPr>
            <a:picLocks noChangeAspect="true"/>
          </p:cNvPicPr>
          <p:nvPr/>
        </p:nvPicPr>
        <p:blipFill>
          <a:blip r:embed="rId13"/>
          <a:srcRect l="0" t="0" r="0" b="0"/>
          <a:stretch>
            <a:fillRect/>
          </a:stretch>
        </p:blipFill>
        <p:spPr>
          <a:xfrm flipH="false" flipV="false" rot="0">
            <a:off x="-583106" y="4848788"/>
            <a:ext cx="2311465" cy="589424"/>
          </a:xfrm>
          <a:prstGeom prst="rect">
            <a:avLst/>
          </a:prstGeom>
        </p:spPr>
      </p:pic>
      <p:sp>
        <p:nvSpPr>
          <p:cNvPr name="TextBox 13" id="13"/>
          <p:cNvSpPr txBox="true"/>
          <p:nvPr/>
        </p:nvSpPr>
        <p:spPr>
          <a:xfrm rot="0">
            <a:off x="2146370" y="2006659"/>
            <a:ext cx="6680372" cy="110554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grpSp>
        <p:nvGrpSpPr>
          <p:cNvPr name="Group 3" id="3"/>
          <p:cNvGrpSpPr>
            <a:grpSpLocks noChangeAspect="true"/>
          </p:cNvGrpSpPr>
          <p:nvPr/>
        </p:nvGrpSpPr>
        <p:grpSpPr>
          <a:xfrm rot="0">
            <a:off x="1804324" y="1901884"/>
            <a:ext cx="6483233" cy="6483233"/>
            <a:chOff x="0" y="0"/>
            <a:chExt cx="34823400" cy="34823400"/>
          </a:xfrm>
        </p:grpSpPr>
        <p:sp>
          <p:nvSpPr>
            <p:cNvPr name="Freeform 4" id="4"/>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3"/>
              <a:stretch>
                <a:fillRect l="0" t="0" r="0" b="0"/>
              </a:stretch>
            </a:blipFill>
          </p:spPr>
        </p:sp>
        <p:sp>
          <p:nvSpPr>
            <p:cNvPr name="Freeform 5" id="5"/>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4"/>
              <a:stretch>
                <a:fillRect l="0" t="0" r="0" b="0"/>
              </a:stretch>
            </a:blipFill>
          </p:spPr>
        </p:sp>
      </p:grpSp>
      <p:sp>
        <p:nvSpPr>
          <p:cNvPr name="TextBox 6" id="6"/>
          <p:cNvSpPr txBox="true"/>
          <p:nvPr/>
        </p:nvSpPr>
        <p:spPr>
          <a:xfrm rot="0">
            <a:off x="9458564" y="4250763"/>
            <a:ext cx="7321793" cy="3065145"/>
          </a:xfrm>
          <a:prstGeom prst="rect">
            <a:avLst/>
          </a:prstGeom>
        </p:spPr>
        <p:txBody>
          <a:bodyPr anchor="t" rtlCol="false" tIns="0" lIns="0" bIns="0" rIns="0">
            <a:spAutoFit/>
          </a:bodyPr>
          <a:lstStyle/>
          <a:p>
            <a:pPr algn="l" marL="0" indent="0" lvl="0">
              <a:lnSpc>
                <a:spcPts val="3509"/>
              </a:lnSpc>
              <a:spcBef>
                <a:spcPct val="0"/>
              </a:spcBef>
            </a:pPr>
            <a:r>
              <a:rPr lang="en-US" sz="2599" spc="80">
                <a:solidFill>
                  <a:srgbClr val="2B2B2B"/>
                </a:solidFill>
                <a:latin typeface="Quicksand Semi-Bold"/>
              </a:rPr>
              <a:t>Images possess a profound ability to influence perception and evoke emotions, making them effective tools for overcoming cultural and linguistic barriers. They can stimulate empathy and understanding among different social groups.</a:t>
            </a:r>
          </a:p>
        </p:txBody>
      </p:sp>
      <p:sp>
        <p:nvSpPr>
          <p:cNvPr name="TextBox 7" id="7"/>
          <p:cNvSpPr txBox="true"/>
          <p:nvPr/>
        </p:nvSpPr>
        <p:spPr>
          <a:xfrm rot="0">
            <a:off x="9458564" y="1643575"/>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The Power of Images</a:t>
            </a:r>
          </a:p>
          <a:p>
            <a:pPr algn="l" marL="0" indent="0" lvl="0">
              <a:lnSpc>
                <a:spcPts val="8320"/>
              </a:lnSpc>
            </a:pPr>
          </a:p>
        </p:txBody>
      </p:sp>
      <p:sp>
        <p:nvSpPr>
          <p:cNvPr name="Freeform 8" id="8"/>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9" id="9"/>
          <p:cNvSpPr/>
          <p:nvPr/>
        </p:nvSpPr>
        <p:spPr>
          <a:xfrm flipH="false" flipV="false" rot="0">
            <a:off x="14437963" y="-3539609"/>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3544544" y="1172977"/>
            <a:ext cx="11198912" cy="7941047"/>
          </a:xfrm>
          <a:custGeom>
            <a:avLst/>
            <a:gdLst/>
            <a:ahLst/>
            <a:cxnLst/>
            <a:rect r="r" b="b" t="t" l="l"/>
            <a:pathLst>
              <a:path h="7941047" w="11198912">
                <a:moveTo>
                  <a:pt x="0" y="0"/>
                </a:moveTo>
                <a:lnTo>
                  <a:pt x="11198912" y="0"/>
                </a:lnTo>
                <a:lnTo>
                  <a:pt x="11198912" y="7941046"/>
                </a:lnTo>
                <a:lnTo>
                  <a:pt x="0" y="79410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748704" y="-3236984"/>
            <a:ext cx="3554807" cy="5131612"/>
          </a:xfrm>
          <a:custGeom>
            <a:avLst/>
            <a:gdLst/>
            <a:ahLst/>
            <a:cxnLst/>
            <a:rect r="r" b="b" t="t" l="l"/>
            <a:pathLst>
              <a:path h="5131612" w="3554807">
                <a:moveTo>
                  <a:pt x="0" y="0"/>
                </a:moveTo>
                <a:lnTo>
                  <a:pt x="3554808" y="0"/>
                </a:lnTo>
                <a:lnTo>
                  <a:pt x="3554808" y="5131612"/>
                </a:lnTo>
                <a:lnTo>
                  <a:pt x="0" y="51316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503353" y="2377331"/>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4182716">
            <a:off x="16663466" y="7802025"/>
            <a:ext cx="3249068" cy="4006698"/>
          </a:xfrm>
          <a:custGeom>
            <a:avLst/>
            <a:gdLst/>
            <a:ahLst/>
            <a:cxnLst/>
            <a:rect r="r" b="b" t="t" l="l"/>
            <a:pathLst>
              <a:path h="4006698" w="3249068">
                <a:moveTo>
                  <a:pt x="0" y="0"/>
                </a:moveTo>
                <a:lnTo>
                  <a:pt x="3249068" y="0"/>
                </a:lnTo>
                <a:lnTo>
                  <a:pt x="3249068" y="4006698"/>
                </a:lnTo>
                <a:lnTo>
                  <a:pt x="0" y="400669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7259300" y="4754150"/>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1737559">
            <a:off x="1159713"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6003287" y="-481992"/>
            <a:ext cx="2781341" cy="2859323"/>
          </a:xfrm>
          <a:custGeom>
            <a:avLst/>
            <a:gdLst/>
            <a:ahLst/>
            <a:cxnLst/>
            <a:rect r="r" b="b" t="t" l="l"/>
            <a:pathLst>
              <a:path h="2859323" w="2781341">
                <a:moveTo>
                  <a:pt x="0" y="0"/>
                </a:moveTo>
                <a:lnTo>
                  <a:pt x="2781341" y="0"/>
                </a:lnTo>
                <a:lnTo>
                  <a:pt x="2781341" y="2859323"/>
                </a:lnTo>
                <a:lnTo>
                  <a:pt x="0" y="285932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a:ln cap="sq">
            <a:noFill/>
            <a:prstDash val="solid"/>
            <a:miter/>
          </a:ln>
        </p:spPr>
      </p:sp>
      <p:sp>
        <p:nvSpPr>
          <p:cNvPr name="TextBox 10" id="10"/>
          <p:cNvSpPr txBox="true"/>
          <p:nvPr/>
        </p:nvSpPr>
        <p:spPr>
          <a:xfrm rot="0">
            <a:off x="3838681" y="5105400"/>
            <a:ext cx="10385257" cy="2924175"/>
          </a:xfrm>
          <a:prstGeom prst="rect">
            <a:avLst/>
          </a:prstGeom>
        </p:spPr>
        <p:txBody>
          <a:bodyPr anchor="t" rtlCol="false" tIns="0" lIns="0" bIns="0" rIns="0">
            <a:spAutoFit/>
          </a:bodyPr>
          <a:lstStyle/>
          <a:p>
            <a:pPr algn="l" marL="539746" indent="-269873" lvl="1">
              <a:lnSpc>
                <a:spcPts val="3374"/>
              </a:lnSpc>
              <a:buFont typeface="Arial"/>
              <a:buChar char="•"/>
            </a:pPr>
            <a:r>
              <a:rPr lang="en-US" sz="2499" spc="77">
                <a:solidFill>
                  <a:srgbClr val="2B2B2B"/>
                </a:solidFill>
                <a:latin typeface="Quicksand Semi-Bold"/>
              </a:rPr>
              <a:t>Human Portraiture: Allows viewers to connect with individuals and feel their emotions.</a:t>
            </a:r>
          </a:p>
          <a:p>
            <a:pPr algn="l" marL="539746" indent="-269873" lvl="1">
              <a:lnSpc>
                <a:spcPts val="3374"/>
              </a:lnSpc>
              <a:buFont typeface="Arial"/>
              <a:buChar char="•"/>
            </a:pPr>
            <a:r>
              <a:rPr lang="en-US" sz="2499" spc="77">
                <a:solidFill>
                  <a:srgbClr val="2B2B2B"/>
                </a:solidFill>
                <a:latin typeface="Quicksand Semi-Bold"/>
              </a:rPr>
              <a:t>Universal Facial Expressions: Joy, sorrow, etc., evoke immediate empathetic responses.</a:t>
            </a:r>
          </a:p>
          <a:p>
            <a:pPr algn="l" marL="539746" indent="-269873" lvl="1">
              <a:lnSpc>
                <a:spcPts val="3374"/>
              </a:lnSpc>
              <a:buFont typeface="Arial"/>
              <a:buChar char="•"/>
            </a:pPr>
            <a:r>
              <a:rPr lang="en-US" sz="2499" spc="77">
                <a:solidFill>
                  <a:srgbClr val="2B2B2B"/>
                </a:solidFill>
                <a:latin typeface="Quicksand Semi-Bold"/>
              </a:rPr>
              <a:t>Visual Storytelling: Photographic sequences and storyboards illustrate shared challenges and experiences.</a:t>
            </a:r>
          </a:p>
          <a:p>
            <a:pPr algn="ctr" marL="0" indent="0" lvl="0">
              <a:lnSpc>
                <a:spcPts val="3374"/>
              </a:lnSpc>
              <a:spcBef>
                <a:spcPct val="0"/>
              </a:spcBef>
            </a:pPr>
          </a:p>
        </p:txBody>
      </p:sp>
      <p:pic>
        <p:nvPicPr>
          <p:cNvPr name="Picture 11" id="11"/>
          <p:cNvPicPr>
            <a:picLocks noChangeAspect="true"/>
          </p:cNvPicPr>
          <p:nvPr/>
        </p:nvPicPr>
        <p:blipFill>
          <a:blip r:embed="rId17"/>
          <a:srcRect l="0" t="0" r="0" b="0"/>
          <a:stretch>
            <a:fillRect/>
          </a:stretch>
        </p:blipFill>
        <p:spPr>
          <a:xfrm flipH="false" flipV="false" rot="0">
            <a:off x="2507464" y="5143500"/>
            <a:ext cx="1474131" cy="375903"/>
          </a:xfrm>
          <a:prstGeom prst="rect">
            <a:avLst/>
          </a:prstGeom>
        </p:spPr>
      </p:pic>
      <p:pic>
        <p:nvPicPr>
          <p:cNvPr name="Picture 12" id="12"/>
          <p:cNvPicPr>
            <a:picLocks noChangeAspect="true"/>
          </p:cNvPicPr>
          <p:nvPr/>
        </p:nvPicPr>
        <p:blipFill>
          <a:blip r:embed="rId17"/>
          <a:srcRect l="0" t="0" r="0" b="0"/>
          <a:stretch>
            <a:fillRect/>
          </a:stretch>
        </p:blipFill>
        <p:spPr>
          <a:xfrm flipH="false" flipV="false" rot="0">
            <a:off x="2507464" y="6007726"/>
            <a:ext cx="1474131" cy="375903"/>
          </a:xfrm>
          <a:prstGeom prst="rect">
            <a:avLst/>
          </a:prstGeom>
        </p:spPr>
      </p:pic>
      <p:pic>
        <p:nvPicPr>
          <p:cNvPr name="Picture 13" id="13"/>
          <p:cNvPicPr>
            <a:picLocks noChangeAspect="true"/>
          </p:cNvPicPr>
          <p:nvPr/>
        </p:nvPicPr>
        <p:blipFill>
          <a:blip r:embed="rId17"/>
          <a:srcRect l="0" t="0" r="0" b="0"/>
          <a:stretch>
            <a:fillRect/>
          </a:stretch>
        </p:blipFill>
        <p:spPr>
          <a:xfrm flipH="false" flipV="false" rot="0">
            <a:off x="2507464" y="6852940"/>
            <a:ext cx="1474131" cy="375903"/>
          </a:xfrm>
          <a:prstGeom prst="rect">
            <a:avLst/>
          </a:prstGeom>
        </p:spPr>
      </p:pic>
      <p:sp>
        <p:nvSpPr>
          <p:cNvPr name="Freeform 14" id="14"/>
          <p:cNvSpPr/>
          <p:nvPr/>
        </p:nvSpPr>
        <p:spPr>
          <a:xfrm flipH="false" flipV="false" rot="0">
            <a:off x="214557" y="373701"/>
            <a:ext cx="4585814" cy="3055299"/>
          </a:xfrm>
          <a:custGeom>
            <a:avLst/>
            <a:gdLst/>
            <a:ahLst/>
            <a:cxnLst/>
            <a:rect r="r" b="b" t="t" l="l"/>
            <a:pathLst>
              <a:path h="3055299" w="4585814">
                <a:moveTo>
                  <a:pt x="0" y="0"/>
                </a:moveTo>
                <a:lnTo>
                  <a:pt x="4585814" y="0"/>
                </a:lnTo>
                <a:lnTo>
                  <a:pt x="4585814" y="3055299"/>
                </a:lnTo>
                <a:lnTo>
                  <a:pt x="0" y="3055299"/>
                </a:lnTo>
                <a:lnTo>
                  <a:pt x="0" y="0"/>
                </a:lnTo>
                <a:close/>
              </a:path>
            </a:pathLst>
          </a:custGeom>
          <a:blipFill>
            <a:blip r:embed="rId18"/>
            <a:stretch>
              <a:fillRect l="0" t="0" r="0" b="0"/>
            </a:stretch>
          </a:blipFill>
        </p:spPr>
      </p:sp>
      <p:sp>
        <p:nvSpPr>
          <p:cNvPr name="Freeform 15" id="15"/>
          <p:cNvSpPr/>
          <p:nvPr/>
        </p:nvSpPr>
        <p:spPr>
          <a:xfrm flipH="false" flipV="false" rot="0">
            <a:off x="13014022" y="1901351"/>
            <a:ext cx="5376757" cy="3669637"/>
          </a:xfrm>
          <a:custGeom>
            <a:avLst/>
            <a:gdLst/>
            <a:ahLst/>
            <a:cxnLst/>
            <a:rect r="r" b="b" t="t" l="l"/>
            <a:pathLst>
              <a:path h="3669637" w="5376757">
                <a:moveTo>
                  <a:pt x="0" y="0"/>
                </a:moveTo>
                <a:lnTo>
                  <a:pt x="5376757" y="0"/>
                </a:lnTo>
                <a:lnTo>
                  <a:pt x="5376757" y="3669636"/>
                </a:lnTo>
                <a:lnTo>
                  <a:pt x="0" y="3669636"/>
                </a:lnTo>
                <a:lnTo>
                  <a:pt x="0" y="0"/>
                </a:lnTo>
                <a:close/>
              </a:path>
            </a:pathLst>
          </a:custGeom>
          <a:blipFill>
            <a:blip r:embed="rId19"/>
            <a:stretch>
              <a:fillRect l="0" t="0" r="0" b="0"/>
            </a:stretch>
          </a:blipFill>
        </p:spPr>
      </p:sp>
      <p:sp>
        <p:nvSpPr>
          <p:cNvPr name="Freeform 16" id="16"/>
          <p:cNvSpPr/>
          <p:nvPr/>
        </p:nvSpPr>
        <p:spPr>
          <a:xfrm flipH="false" flipV="false" rot="0">
            <a:off x="214557" y="8255269"/>
            <a:ext cx="5471998" cy="2154599"/>
          </a:xfrm>
          <a:custGeom>
            <a:avLst/>
            <a:gdLst/>
            <a:ahLst/>
            <a:cxnLst/>
            <a:rect r="r" b="b" t="t" l="l"/>
            <a:pathLst>
              <a:path h="2154599" w="5471998">
                <a:moveTo>
                  <a:pt x="0" y="0"/>
                </a:moveTo>
                <a:lnTo>
                  <a:pt x="5471998" y="0"/>
                </a:lnTo>
                <a:lnTo>
                  <a:pt x="5471998" y="2154599"/>
                </a:lnTo>
                <a:lnTo>
                  <a:pt x="0" y="2154599"/>
                </a:lnTo>
                <a:lnTo>
                  <a:pt x="0" y="0"/>
                </a:lnTo>
                <a:close/>
              </a:path>
            </a:pathLst>
          </a:custGeom>
          <a:blipFill>
            <a:blip r:embed="rId20"/>
            <a:stretch>
              <a:fillRect l="0" t="0" r="0" b="0"/>
            </a:stretch>
          </a:blipFill>
        </p:spPr>
      </p:sp>
      <p:sp>
        <p:nvSpPr>
          <p:cNvPr name="TextBox 17" id="17"/>
          <p:cNvSpPr txBox="true"/>
          <p:nvPr/>
        </p:nvSpPr>
        <p:spPr>
          <a:xfrm rot="0">
            <a:off x="5803814" y="1757042"/>
            <a:ext cx="6680372" cy="4248790"/>
          </a:xfrm>
          <a:prstGeom prst="rect">
            <a:avLst/>
          </a:prstGeom>
        </p:spPr>
        <p:txBody>
          <a:bodyPr anchor="t" rtlCol="false" tIns="0" lIns="0" bIns="0" rIns="0">
            <a:spAutoFit/>
          </a:bodyPr>
          <a:lstStyle/>
          <a:p>
            <a:pPr algn="ctr">
              <a:lnSpc>
                <a:spcPts val="8320"/>
              </a:lnSpc>
            </a:pPr>
            <a:r>
              <a:rPr lang="en-US" sz="8000" spc="-160">
                <a:solidFill>
                  <a:srgbClr val="2B2B2B"/>
                </a:solidFill>
                <a:latin typeface="Fibre"/>
              </a:rPr>
              <a:t>Techniques to Increase Empathy</a:t>
            </a:r>
          </a:p>
          <a:p>
            <a:pPr algn="ctr" marL="0" indent="0" lvl="0">
              <a:lnSpc>
                <a:spcPts val="832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901796" cy="6901796"/>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5046" t="0" r="-2504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4674636"/>
            <a:ext cx="8394129" cy="3206115"/>
          </a:xfrm>
          <a:prstGeom prst="rect">
            <a:avLst/>
          </a:prstGeom>
        </p:spPr>
        <p:txBody>
          <a:bodyPr anchor="t" rtlCol="false" tIns="0" lIns="0" bIns="0" rIns="0">
            <a:spAutoFit/>
          </a:bodyPr>
          <a:lstStyle/>
          <a:p>
            <a:pPr algn="l">
              <a:lnSpc>
                <a:spcPts val="3239"/>
              </a:lnSpc>
              <a:spcBef>
                <a:spcPct val="0"/>
              </a:spcBef>
            </a:pPr>
            <a:r>
              <a:rPr lang="en-US" sz="2399" spc="74">
                <a:solidFill>
                  <a:srgbClr val="2B2B2B"/>
                </a:solidFill>
                <a:latin typeface="Quicksand Semi-Bold"/>
              </a:rPr>
              <a:t>1.  C</a:t>
            </a:r>
            <a:r>
              <a:rPr lang="en-US" sz="2399" spc="74" u="none">
                <a:solidFill>
                  <a:srgbClr val="2B2B2B"/>
                </a:solidFill>
                <a:latin typeface="Quicksand Semi-Bold"/>
              </a:rPr>
              <a:t>olors, Lights,</a:t>
            </a:r>
            <a:r>
              <a:rPr lang="en-US" sz="2399" spc="74" u="none">
                <a:solidFill>
                  <a:srgbClr val="2B2B2B"/>
                </a:solidFill>
                <a:latin typeface="Quicksand Semi-Bold"/>
              </a:rPr>
              <a:t> and Composition: Intensify the emotional message and underline themes of universality and contrast.</a:t>
            </a:r>
          </a:p>
          <a:p>
            <a:pPr algn="l">
              <a:lnSpc>
                <a:spcPts val="3239"/>
              </a:lnSpc>
              <a:spcBef>
                <a:spcPct val="0"/>
              </a:spcBef>
            </a:pPr>
          </a:p>
          <a:p>
            <a:pPr algn="l">
              <a:lnSpc>
                <a:spcPts val="3239"/>
              </a:lnSpc>
              <a:spcBef>
                <a:spcPct val="0"/>
              </a:spcBef>
            </a:pPr>
            <a:r>
              <a:rPr lang="en-US" sz="2399" spc="74" u="none">
                <a:solidFill>
                  <a:srgbClr val="2B2B2B"/>
                </a:solidFill>
                <a:latin typeface="Quicksand Semi-Bold"/>
              </a:rPr>
              <a:t>2. </a:t>
            </a:r>
            <a:r>
              <a:rPr lang="en-US" sz="2399" spc="74" u="none">
                <a:solidFill>
                  <a:srgbClr val="2B2B2B"/>
                </a:solidFill>
                <a:latin typeface="Quicksand Semi-Bold"/>
              </a:rPr>
              <a:t>Visual Language: Acts as a cultural bridge, stimulating empathy and encouraging dialogue and understanding.</a:t>
            </a:r>
          </a:p>
          <a:p>
            <a:pPr algn="l" marL="0" indent="0" lvl="0">
              <a:lnSpc>
                <a:spcPts val="2699"/>
              </a:lnSpc>
              <a:spcBef>
                <a:spcPct val="0"/>
              </a:spcBef>
            </a:pPr>
          </a:p>
        </p:txBody>
      </p:sp>
      <p:sp>
        <p:nvSpPr>
          <p:cNvPr name="TextBox 11" id="11"/>
          <p:cNvSpPr txBox="true"/>
          <p:nvPr/>
        </p:nvSpPr>
        <p:spPr>
          <a:xfrm rot="0">
            <a:off x="1504950" y="1619913"/>
            <a:ext cx="8788991"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Enhancing Emotional Messages</a:t>
            </a:r>
          </a:p>
          <a:p>
            <a:pPr algn="l" marL="0" indent="0" lvl="0">
              <a:lnSpc>
                <a:spcPts val="8320"/>
              </a:lnSpc>
            </a:pPr>
          </a:p>
        </p:txBody>
      </p:sp>
      <p:sp>
        <p:nvSpPr>
          <p:cNvPr name="TextBox 12" id="12"/>
          <p:cNvSpPr txBox="true"/>
          <p:nvPr/>
        </p:nvSpPr>
        <p:spPr>
          <a:xfrm rot="0">
            <a:off x="1609725" y="3976716"/>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use of color and composition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594049" y="1028700"/>
            <a:ext cx="5796914" cy="7499758"/>
          </a:xfrm>
          <a:custGeom>
            <a:avLst/>
            <a:gdLst/>
            <a:ahLst/>
            <a:cxnLst/>
            <a:rect r="r" b="b" t="t" l="l"/>
            <a:pathLst>
              <a:path h="7499758" w="5796914">
                <a:moveTo>
                  <a:pt x="0" y="0"/>
                </a:moveTo>
                <a:lnTo>
                  <a:pt x="5796915" y="0"/>
                </a:lnTo>
                <a:lnTo>
                  <a:pt x="5796915" y="7499758"/>
                </a:lnTo>
                <a:lnTo>
                  <a:pt x="0" y="7499758"/>
                </a:lnTo>
                <a:lnTo>
                  <a:pt x="0" y="0"/>
                </a:lnTo>
                <a:close/>
              </a:path>
            </a:pathLst>
          </a:custGeom>
          <a:blipFill>
            <a:blip r:embed="rId11"/>
            <a:stretch>
              <a:fillRect l="0" t="0" r="0" b="0"/>
            </a:stretch>
          </a:blipFill>
        </p:spPr>
      </p:sp>
      <p:sp>
        <p:nvSpPr>
          <p:cNvPr name="TextBox 8" id="8"/>
          <p:cNvSpPr txBox="true"/>
          <p:nvPr/>
        </p:nvSpPr>
        <p:spPr>
          <a:xfrm rot="0">
            <a:off x="1028700" y="1133475"/>
            <a:ext cx="9455899" cy="42487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Social Change through Visual Media</a:t>
            </a:r>
          </a:p>
          <a:p>
            <a:pPr algn="l">
              <a:lnSpc>
                <a:spcPts val="8320"/>
              </a:lnSpc>
            </a:pPr>
          </a:p>
          <a:p>
            <a:pPr algn="l" marL="0" indent="0" lvl="0">
              <a:lnSpc>
                <a:spcPts val="8320"/>
              </a:lnSpc>
            </a:pPr>
          </a:p>
        </p:txBody>
      </p:sp>
      <p:sp>
        <p:nvSpPr>
          <p:cNvPr name="TextBox 9" id="9"/>
          <p:cNvSpPr txBox="true"/>
          <p:nvPr/>
        </p:nvSpPr>
        <p:spPr>
          <a:xfrm rot="0">
            <a:off x="1028700" y="3473388"/>
            <a:ext cx="7321793" cy="115176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Historical and contemporary campaign images </a:t>
            </a:r>
          </a:p>
        </p:txBody>
      </p:sp>
      <p:sp>
        <p:nvSpPr>
          <p:cNvPr name="TextBox 10" id="10"/>
          <p:cNvSpPr txBox="true"/>
          <p:nvPr/>
        </p:nvSpPr>
        <p:spPr>
          <a:xfrm rot="0">
            <a:off x="878646" y="5095875"/>
            <a:ext cx="8410228" cy="1367790"/>
          </a:xfrm>
          <a:prstGeom prst="rect">
            <a:avLst/>
          </a:prstGeom>
        </p:spPr>
        <p:txBody>
          <a:bodyPr anchor="t" rtlCol="false" tIns="0" lIns="0" bIns="0" rIns="0">
            <a:spAutoFit/>
          </a:bodyPr>
          <a:lstStyle/>
          <a:p>
            <a:pPr algn="l" marL="0" indent="0" lvl="0">
              <a:lnSpc>
                <a:spcPts val="3644"/>
              </a:lnSpc>
              <a:spcBef>
                <a:spcPct val="0"/>
              </a:spcBef>
            </a:pPr>
            <a:r>
              <a:rPr lang="en-US" sz="2699" spc="83">
                <a:solidFill>
                  <a:srgbClr val="2B2B2B"/>
                </a:solidFill>
                <a:latin typeface="Quicksand Semi-Bold"/>
              </a:rPr>
              <a:t>Images can move consciences and direct the narrative towards broader inclusion, acting as powerful tools for social change.</a:t>
            </a:r>
          </a:p>
        </p:txBody>
      </p:sp>
      <p:sp>
        <p:nvSpPr>
          <p:cNvPr name="TextBox 11" id="11"/>
          <p:cNvSpPr txBox="true"/>
          <p:nvPr/>
        </p:nvSpPr>
        <p:spPr>
          <a:xfrm rot="0">
            <a:off x="10182013" y="8815783"/>
            <a:ext cx="6459031" cy="923134"/>
          </a:xfrm>
          <a:prstGeom prst="rect">
            <a:avLst/>
          </a:prstGeom>
        </p:spPr>
        <p:txBody>
          <a:bodyPr anchor="t" rtlCol="false" tIns="0" lIns="0" bIns="0" rIns="0">
            <a:spAutoFit/>
          </a:bodyPr>
          <a:lstStyle/>
          <a:p>
            <a:pPr algn="ctr">
              <a:lnSpc>
                <a:spcPts val="3541"/>
              </a:lnSpc>
              <a:spcBef>
                <a:spcPct val="0"/>
              </a:spcBef>
            </a:pPr>
            <a:r>
              <a:rPr lang="en-US" sz="3405" spc="-68">
                <a:solidFill>
                  <a:srgbClr val="2B2B2B"/>
                </a:solidFill>
                <a:latin typeface="Fibre"/>
              </a:rPr>
              <a:t>"We Can Do It" (1943): Icon of feminism and female empowerment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9279225" y="1170261"/>
            <a:ext cx="7980075" cy="2561528"/>
            <a:chOff x="0" y="0"/>
            <a:chExt cx="2671396" cy="857492"/>
          </a:xfrm>
        </p:grpSpPr>
        <p:sp>
          <p:nvSpPr>
            <p:cNvPr name="Freeform 6" id="6"/>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E87C67"/>
            </a:solidFill>
            <a:ln cap="sq">
              <a:noFill/>
              <a:prstDash val="solid"/>
              <a:miter/>
            </a:ln>
          </p:spPr>
        </p:sp>
        <p:sp>
          <p:nvSpPr>
            <p:cNvPr name="TextBox 7" id="7"/>
            <p:cNvSpPr txBox="true"/>
            <p:nvPr/>
          </p:nvSpPr>
          <p:spPr>
            <a:xfrm>
              <a:off x="0" y="85725"/>
              <a:ext cx="2671396" cy="771767"/>
            </a:xfrm>
            <a:prstGeom prst="rect">
              <a:avLst/>
            </a:prstGeom>
          </p:spPr>
          <p:txBody>
            <a:bodyPr anchor="ctr" rtlCol="false" tIns="50800" lIns="50800" bIns="50800" rIns="50800"/>
            <a:lstStyle/>
            <a:p>
              <a:pPr algn="ctr">
                <a:lnSpc>
                  <a:spcPts val="1925"/>
                </a:lnSpc>
              </a:pPr>
            </a:p>
          </p:txBody>
        </p:sp>
      </p:grpSp>
      <p:grpSp>
        <p:nvGrpSpPr>
          <p:cNvPr name="Group 8" id="8"/>
          <p:cNvGrpSpPr/>
          <p:nvPr/>
        </p:nvGrpSpPr>
        <p:grpSpPr>
          <a:xfrm rot="0">
            <a:off x="9279225" y="3862348"/>
            <a:ext cx="7980075" cy="2561528"/>
            <a:chOff x="0" y="0"/>
            <a:chExt cx="2671396" cy="857492"/>
          </a:xfrm>
        </p:grpSpPr>
        <p:sp>
          <p:nvSpPr>
            <p:cNvPr name="Freeform 9" id="9"/>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FFDB58"/>
            </a:solidFill>
            <a:ln cap="sq">
              <a:noFill/>
              <a:prstDash val="solid"/>
              <a:miter/>
            </a:ln>
          </p:spPr>
        </p:sp>
        <p:sp>
          <p:nvSpPr>
            <p:cNvPr name="TextBox 10" id="10"/>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1" id="11"/>
          <p:cNvGrpSpPr/>
          <p:nvPr/>
        </p:nvGrpSpPr>
        <p:grpSpPr>
          <a:xfrm rot="0">
            <a:off x="9279225" y="6557226"/>
            <a:ext cx="7980075" cy="2561528"/>
            <a:chOff x="0" y="0"/>
            <a:chExt cx="2671396" cy="857492"/>
          </a:xfrm>
        </p:grpSpPr>
        <p:sp>
          <p:nvSpPr>
            <p:cNvPr name="Freeform 12" id="12"/>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F38FBB"/>
            </a:solidFill>
            <a:ln cap="sq">
              <a:noFill/>
              <a:prstDash val="solid"/>
              <a:miter/>
            </a:ln>
          </p:spPr>
        </p:sp>
        <p:sp>
          <p:nvSpPr>
            <p:cNvPr name="TextBox 13" id="13"/>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Freeform 14" id="14"/>
          <p:cNvSpPr/>
          <p:nvPr/>
        </p:nvSpPr>
        <p:spPr>
          <a:xfrm flipH="false" flipV="false" rot="0">
            <a:off x="1212671" y="4188517"/>
            <a:ext cx="7399979" cy="4930236"/>
          </a:xfrm>
          <a:custGeom>
            <a:avLst/>
            <a:gdLst/>
            <a:ahLst/>
            <a:cxnLst/>
            <a:rect r="r" b="b" t="t" l="l"/>
            <a:pathLst>
              <a:path h="4930236" w="7399979">
                <a:moveTo>
                  <a:pt x="0" y="0"/>
                </a:moveTo>
                <a:lnTo>
                  <a:pt x="7399979" y="0"/>
                </a:lnTo>
                <a:lnTo>
                  <a:pt x="7399979" y="4930236"/>
                </a:lnTo>
                <a:lnTo>
                  <a:pt x="0" y="4930236"/>
                </a:lnTo>
                <a:lnTo>
                  <a:pt x="0" y="0"/>
                </a:lnTo>
                <a:close/>
              </a:path>
            </a:pathLst>
          </a:custGeom>
          <a:blipFill>
            <a:blip r:embed="rId7"/>
            <a:stretch>
              <a:fillRect l="0" t="0" r="0" b="0"/>
            </a:stretch>
          </a:blipFill>
        </p:spPr>
      </p:sp>
      <p:sp>
        <p:nvSpPr>
          <p:cNvPr name="TextBox 15" id="15"/>
          <p:cNvSpPr txBox="true"/>
          <p:nvPr/>
        </p:nvSpPr>
        <p:spPr>
          <a:xfrm rot="0">
            <a:off x="1361168" y="1382029"/>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Creating Inclusive Visual Messages</a:t>
            </a:r>
          </a:p>
          <a:p>
            <a:pPr algn="l" marL="0" indent="0" lvl="0">
              <a:lnSpc>
                <a:spcPts val="8320"/>
              </a:lnSpc>
            </a:pPr>
          </a:p>
        </p:txBody>
      </p:sp>
      <p:sp>
        <p:nvSpPr>
          <p:cNvPr name="TextBox 16" id="16"/>
          <p:cNvSpPr txBox="true"/>
          <p:nvPr/>
        </p:nvSpPr>
        <p:spPr>
          <a:xfrm rot="0">
            <a:off x="9553033" y="1506145"/>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sp>
        <p:nvSpPr>
          <p:cNvPr name="TextBox 17" id="17"/>
          <p:cNvSpPr txBox="true"/>
          <p:nvPr/>
        </p:nvSpPr>
        <p:spPr>
          <a:xfrm rot="0">
            <a:off x="9553033" y="4388542"/>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8" id="18"/>
          <p:cNvSpPr txBox="true"/>
          <p:nvPr/>
        </p:nvSpPr>
        <p:spPr>
          <a:xfrm rot="0">
            <a:off x="9553033" y="7081101"/>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19" id="19"/>
          <p:cNvSpPr txBox="true"/>
          <p:nvPr/>
        </p:nvSpPr>
        <p:spPr>
          <a:xfrm rot="0">
            <a:off x="11015276" y="1933817"/>
            <a:ext cx="6014625" cy="497206"/>
          </a:xfrm>
          <a:prstGeom prst="rect">
            <a:avLst/>
          </a:prstGeom>
        </p:spPr>
        <p:txBody>
          <a:bodyPr anchor="t" rtlCol="false" tIns="0" lIns="0" bIns="0" rIns="0">
            <a:spAutoFit/>
          </a:bodyPr>
          <a:lstStyle/>
          <a:p>
            <a:pPr algn="l" marL="0" indent="0" lvl="0">
              <a:lnSpc>
                <a:spcPts val="3914"/>
              </a:lnSpc>
              <a:spcBef>
                <a:spcPct val="0"/>
              </a:spcBef>
            </a:pPr>
            <a:r>
              <a:rPr lang="en-US" sz="2899" spc="173">
                <a:solidFill>
                  <a:srgbClr val="2B2B2B"/>
                </a:solidFill>
                <a:latin typeface="Fibre"/>
              </a:rPr>
              <a:t>Image Selection</a:t>
            </a:r>
          </a:p>
        </p:txBody>
      </p:sp>
      <p:sp>
        <p:nvSpPr>
          <p:cNvPr name="TextBox 20" id="20"/>
          <p:cNvSpPr txBox="true"/>
          <p:nvPr/>
        </p:nvSpPr>
        <p:spPr>
          <a:xfrm rot="0">
            <a:off x="11131985" y="4865934"/>
            <a:ext cx="6014625" cy="497206"/>
          </a:xfrm>
          <a:prstGeom prst="rect">
            <a:avLst/>
          </a:prstGeom>
        </p:spPr>
        <p:txBody>
          <a:bodyPr anchor="t" rtlCol="false" tIns="0" lIns="0" bIns="0" rIns="0">
            <a:spAutoFit/>
          </a:bodyPr>
          <a:lstStyle/>
          <a:p>
            <a:pPr algn="l" marL="0" indent="0" lvl="0">
              <a:lnSpc>
                <a:spcPts val="3914"/>
              </a:lnSpc>
              <a:spcBef>
                <a:spcPct val="0"/>
              </a:spcBef>
            </a:pPr>
            <a:r>
              <a:rPr lang="en-US" sz="2899" spc="173" strike="noStrike" u="none">
                <a:solidFill>
                  <a:srgbClr val="2B2B2B"/>
                </a:solidFill>
                <a:latin typeface="Fibre"/>
              </a:rPr>
              <a:t>Text and Visual Elements</a:t>
            </a:r>
          </a:p>
        </p:txBody>
      </p:sp>
      <p:sp>
        <p:nvSpPr>
          <p:cNvPr name="TextBox 21" id="21"/>
          <p:cNvSpPr txBox="true"/>
          <p:nvPr/>
        </p:nvSpPr>
        <p:spPr>
          <a:xfrm rot="0">
            <a:off x="11131985" y="7560812"/>
            <a:ext cx="6014625" cy="497206"/>
          </a:xfrm>
          <a:prstGeom prst="rect">
            <a:avLst/>
          </a:prstGeom>
        </p:spPr>
        <p:txBody>
          <a:bodyPr anchor="t" rtlCol="false" tIns="0" lIns="0" bIns="0" rIns="0">
            <a:spAutoFit/>
          </a:bodyPr>
          <a:lstStyle/>
          <a:p>
            <a:pPr algn="l" marL="0" indent="0" lvl="0">
              <a:lnSpc>
                <a:spcPts val="3914"/>
              </a:lnSpc>
              <a:spcBef>
                <a:spcPct val="0"/>
              </a:spcBef>
            </a:pPr>
            <a:r>
              <a:rPr lang="en-US" sz="2899" spc="173" strike="noStrike" u="none">
                <a:solidFill>
                  <a:srgbClr val="2B2B2B"/>
                </a:solidFill>
                <a:latin typeface="Fibre"/>
              </a:rPr>
              <a:t>Use of Color and Composition</a:t>
            </a:r>
          </a:p>
        </p:txBody>
      </p:sp>
      <p:sp>
        <p:nvSpPr>
          <p:cNvPr name="TextBox 22" id="22"/>
          <p:cNvSpPr txBox="true"/>
          <p:nvPr/>
        </p:nvSpPr>
        <p:spPr>
          <a:xfrm rot="0">
            <a:off x="11015276" y="2577737"/>
            <a:ext cx="6014625" cy="666750"/>
          </a:xfrm>
          <a:prstGeom prst="rect">
            <a:avLst/>
          </a:prstGeom>
        </p:spPr>
        <p:txBody>
          <a:bodyPr anchor="t" rtlCol="false" tIns="0" lIns="0" bIns="0" rIns="0">
            <a:spAutoFit/>
          </a:bodyPr>
          <a:lstStyle/>
          <a:p>
            <a:pPr algn="l" marL="0" indent="0" lvl="0">
              <a:lnSpc>
                <a:spcPts val="2699"/>
              </a:lnSpc>
              <a:spcBef>
                <a:spcPct val="0"/>
              </a:spcBef>
            </a:pPr>
            <a:r>
              <a:rPr lang="en-US" sz="1999" spc="119">
                <a:solidFill>
                  <a:srgbClr val="2B2B2B"/>
                </a:solidFill>
                <a:latin typeface="Fibre"/>
              </a:rPr>
              <a:t>Choose images that authentically represent different communities</a:t>
            </a:r>
          </a:p>
        </p:txBody>
      </p:sp>
      <p:sp>
        <p:nvSpPr>
          <p:cNvPr name="TextBox 23" id="23"/>
          <p:cNvSpPr txBox="true"/>
          <p:nvPr/>
        </p:nvSpPr>
        <p:spPr>
          <a:xfrm rot="0">
            <a:off x="11131985" y="5395204"/>
            <a:ext cx="6014625" cy="666750"/>
          </a:xfrm>
          <a:prstGeom prst="rect">
            <a:avLst/>
          </a:prstGeom>
        </p:spPr>
        <p:txBody>
          <a:bodyPr anchor="t" rtlCol="false" tIns="0" lIns="0" bIns="0" rIns="0">
            <a:spAutoFit/>
          </a:bodyPr>
          <a:lstStyle/>
          <a:p>
            <a:pPr algn="l" marL="0" indent="0" lvl="0">
              <a:lnSpc>
                <a:spcPts val="2699"/>
              </a:lnSpc>
              <a:spcBef>
                <a:spcPct val="0"/>
              </a:spcBef>
            </a:pPr>
            <a:r>
              <a:rPr lang="en-US" sz="1999" spc="119" strike="noStrike" u="none">
                <a:solidFill>
                  <a:srgbClr val="2B2B2B"/>
                </a:solidFill>
                <a:latin typeface="Fibre"/>
              </a:rPr>
              <a:t>Combine effectively to amplify the message of inclusion</a:t>
            </a:r>
          </a:p>
        </p:txBody>
      </p:sp>
      <p:sp>
        <p:nvSpPr>
          <p:cNvPr name="TextBox 24" id="24"/>
          <p:cNvSpPr txBox="true"/>
          <p:nvPr/>
        </p:nvSpPr>
        <p:spPr>
          <a:xfrm rot="0">
            <a:off x="11131985" y="8212671"/>
            <a:ext cx="6014625" cy="333375"/>
          </a:xfrm>
          <a:prstGeom prst="rect">
            <a:avLst/>
          </a:prstGeom>
        </p:spPr>
        <p:txBody>
          <a:bodyPr anchor="t" rtlCol="false" tIns="0" lIns="0" bIns="0" rIns="0">
            <a:spAutoFit/>
          </a:bodyPr>
          <a:lstStyle/>
          <a:p>
            <a:pPr algn="l" marL="0" indent="0" lvl="0">
              <a:lnSpc>
                <a:spcPts val="2699"/>
              </a:lnSpc>
              <a:spcBef>
                <a:spcPct val="0"/>
              </a:spcBef>
            </a:pPr>
            <a:r>
              <a:rPr lang="en-US" sz="1999" spc="119" strike="noStrike" u="none">
                <a:solidFill>
                  <a:srgbClr val="2B2B2B"/>
                </a:solidFill>
                <a:latin typeface="Fibre"/>
              </a:rPr>
              <a:t>Guide the viewer's eye and evoke desired emotions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7084439" cy="7084439"/>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5046" t="0" r="-2504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168434" y="4487506"/>
            <a:ext cx="7975566" cy="3128010"/>
          </a:xfrm>
          <a:prstGeom prst="rect">
            <a:avLst/>
          </a:prstGeom>
        </p:spPr>
        <p:txBody>
          <a:bodyPr anchor="t" rtlCol="false" tIns="0" lIns="0" bIns="0" rIns="0">
            <a:spAutoFit/>
          </a:bodyPr>
          <a:lstStyle/>
          <a:p>
            <a:pPr algn="l">
              <a:lnSpc>
                <a:spcPts val="3104"/>
              </a:lnSpc>
              <a:spcBef>
                <a:spcPct val="0"/>
              </a:spcBef>
            </a:pPr>
          </a:p>
          <a:p>
            <a:pPr algn="l" marL="496567" indent="-248284" lvl="1">
              <a:lnSpc>
                <a:spcPts val="3104"/>
              </a:lnSpc>
              <a:spcBef>
                <a:spcPct val="0"/>
              </a:spcBef>
              <a:buFont typeface="Arial"/>
              <a:buChar char="•"/>
            </a:pPr>
            <a:r>
              <a:rPr lang="en-US" sz="2299" spc="71" u="none">
                <a:solidFill>
                  <a:srgbClr val="2B2B2B"/>
                </a:solidFill>
                <a:latin typeface="Quicksand Semi-Bold"/>
              </a:rPr>
              <a:t>Avoid Stereotypes: Show the richness and variety of human experiences.</a:t>
            </a:r>
          </a:p>
          <a:p>
            <a:pPr algn="l" marL="496567" indent="-248284" lvl="1">
              <a:lnSpc>
                <a:spcPts val="3104"/>
              </a:lnSpc>
              <a:spcBef>
                <a:spcPct val="0"/>
              </a:spcBef>
              <a:buFont typeface="Arial"/>
              <a:buChar char="•"/>
            </a:pPr>
            <a:r>
              <a:rPr lang="en-US" sz="2299" spc="71" u="none">
                <a:solidFill>
                  <a:srgbClr val="2B2B2B"/>
                </a:solidFill>
                <a:latin typeface="Quicksand Semi-Bold"/>
              </a:rPr>
              <a:t>Truthfulness: The chosen images and tone of text influence perception and promote acceptance and understanding.</a:t>
            </a:r>
          </a:p>
          <a:p>
            <a:pPr algn="l">
              <a:lnSpc>
                <a:spcPts val="3104"/>
              </a:lnSpc>
              <a:spcBef>
                <a:spcPct val="0"/>
              </a:spcBef>
            </a:pPr>
          </a:p>
          <a:p>
            <a:pPr algn="l" marL="0" indent="0" lvl="0">
              <a:lnSpc>
                <a:spcPts val="3104"/>
              </a:lnSpc>
              <a:spcBef>
                <a:spcPct val="0"/>
              </a:spcBef>
            </a:pPr>
          </a:p>
        </p:txBody>
      </p:sp>
      <p:sp>
        <p:nvSpPr>
          <p:cNvPr name="TextBox 11" id="11"/>
          <p:cNvSpPr txBox="true"/>
          <p:nvPr/>
        </p:nvSpPr>
        <p:spPr>
          <a:xfrm rot="0">
            <a:off x="1310045" y="1133475"/>
            <a:ext cx="9906062"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Authentic and Respectful Representations</a:t>
            </a:r>
          </a:p>
          <a:p>
            <a:pPr algn="l" marL="0" indent="0" lvl="0">
              <a:lnSpc>
                <a:spcPts val="8320"/>
              </a:lnSpc>
            </a:pPr>
          </a:p>
        </p:txBody>
      </p:sp>
      <p:sp>
        <p:nvSpPr>
          <p:cNvPr name="TextBox 12" id="12"/>
          <p:cNvSpPr txBox="true"/>
          <p:nvPr/>
        </p:nvSpPr>
        <p:spPr>
          <a:xfrm rot="0">
            <a:off x="1310045" y="3450999"/>
            <a:ext cx="8669911"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images showing diversity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748704" y="-3236984"/>
            <a:ext cx="3554807" cy="5131612"/>
          </a:xfrm>
          <a:custGeom>
            <a:avLst/>
            <a:gdLst/>
            <a:ahLst/>
            <a:cxnLst/>
            <a:rect r="r" b="b" t="t" l="l"/>
            <a:pathLst>
              <a:path h="5131612" w="3554807">
                <a:moveTo>
                  <a:pt x="0" y="0"/>
                </a:moveTo>
                <a:lnTo>
                  <a:pt x="3554808" y="0"/>
                </a:lnTo>
                <a:lnTo>
                  <a:pt x="3554808" y="5131612"/>
                </a:lnTo>
                <a:lnTo>
                  <a:pt x="0" y="51316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4182716">
            <a:off x="16663466" y="7802025"/>
            <a:ext cx="3249068" cy="4006698"/>
          </a:xfrm>
          <a:custGeom>
            <a:avLst/>
            <a:gdLst/>
            <a:ahLst/>
            <a:cxnLst/>
            <a:rect r="r" b="b" t="t" l="l"/>
            <a:pathLst>
              <a:path h="4006698" w="3249068">
                <a:moveTo>
                  <a:pt x="0" y="0"/>
                </a:moveTo>
                <a:lnTo>
                  <a:pt x="3249068" y="0"/>
                </a:lnTo>
                <a:lnTo>
                  <a:pt x="3249068" y="4006698"/>
                </a:lnTo>
                <a:lnTo>
                  <a:pt x="0" y="400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3257635" y="4288383"/>
            <a:ext cx="11772729" cy="5400740"/>
          </a:xfrm>
          <a:custGeom>
            <a:avLst/>
            <a:gdLst/>
            <a:ahLst/>
            <a:cxnLst/>
            <a:rect r="r" b="b" t="t" l="l"/>
            <a:pathLst>
              <a:path h="5400740" w="11772729">
                <a:moveTo>
                  <a:pt x="0" y="0"/>
                </a:moveTo>
                <a:lnTo>
                  <a:pt x="11772730" y="0"/>
                </a:lnTo>
                <a:lnTo>
                  <a:pt x="11772730" y="5400740"/>
                </a:lnTo>
                <a:lnTo>
                  <a:pt x="0" y="5400740"/>
                </a:lnTo>
                <a:lnTo>
                  <a:pt x="0" y="0"/>
                </a:lnTo>
                <a:close/>
              </a:path>
            </a:pathLst>
          </a:custGeom>
          <a:blipFill>
            <a:blip r:embed="rId7"/>
            <a:stretch>
              <a:fillRect l="0" t="0" r="0" b="0"/>
            </a:stretch>
          </a:blipFill>
        </p:spPr>
      </p:sp>
      <p:sp>
        <p:nvSpPr>
          <p:cNvPr name="TextBox 6" id="6"/>
          <p:cNvSpPr txBox="true"/>
          <p:nvPr/>
        </p:nvSpPr>
        <p:spPr>
          <a:xfrm rot="0">
            <a:off x="4784346" y="1847003"/>
            <a:ext cx="9193961" cy="2049780"/>
          </a:xfrm>
          <a:prstGeom prst="rect">
            <a:avLst/>
          </a:prstGeom>
        </p:spPr>
        <p:txBody>
          <a:bodyPr anchor="t" rtlCol="false" tIns="0" lIns="0" bIns="0" rIns="0">
            <a:spAutoFit/>
          </a:bodyPr>
          <a:lstStyle/>
          <a:p>
            <a:pPr algn="ctr" marL="0" indent="0" lvl="0">
              <a:lnSpc>
                <a:spcPts val="3239"/>
              </a:lnSpc>
              <a:spcBef>
                <a:spcPct val="0"/>
              </a:spcBef>
            </a:pPr>
            <a:r>
              <a:rPr lang="en-US" sz="2399" spc="74">
                <a:solidFill>
                  <a:srgbClr val="000000"/>
                </a:solidFill>
                <a:latin typeface="Quicksand Semi-Bold"/>
              </a:rPr>
              <a:t>A well-designed visual message not only captures attention but can also educate and contribute to positive cultural change towards greater equity and inclusion. Using visual media thoughtfully can promote empathy, understanding, and social cohesion</a:t>
            </a:r>
          </a:p>
        </p:txBody>
      </p:sp>
      <p:sp>
        <p:nvSpPr>
          <p:cNvPr name="TextBox 7" id="7"/>
          <p:cNvSpPr txBox="true"/>
          <p:nvPr/>
        </p:nvSpPr>
        <p:spPr>
          <a:xfrm rot="0">
            <a:off x="4633718" y="322308"/>
            <a:ext cx="9020563" cy="2038350"/>
          </a:xfrm>
          <a:prstGeom prst="rect">
            <a:avLst/>
          </a:prstGeom>
        </p:spPr>
        <p:txBody>
          <a:bodyPr anchor="t" rtlCol="false" tIns="0" lIns="0" bIns="0" rIns="0">
            <a:spAutoFit/>
          </a:bodyPr>
          <a:lstStyle/>
          <a:p>
            <a:pPr algn="ctr">
              <a:lnSpc>
                <a:spcPts val="7800"/>
              </a:lnSpc>
            </a:pPr>
            <a:r>
              <a:rPr lang="en-US" sz="7500" spc="-150">
                <a:solidFill>
                  <a:srgbClr val="000000"/>
                </a:solidFill>
                <a:latin typeface="Fibre"/>
              </a:rPr>
              <a:t>Conclusion</a:t>
            </a:r>
          </a:p>
          <a:p>
            <a:pPr algn="ctr" marL="0" indent="0" lvl="0">
              <a:lnSpc>
                <a:spcPts val="7800"/>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4333911" y="3442714"/>
            <a:ext cx="9620177" cy="4173097"/>
          </a:xfrm>
          <a:prstGeom prst="rect">
            <a:avLst/>
          </a:prstGeom>
        </p:spPr>
        <p:txBody>
          <a:bodyPr anchor="t" rtlCol="false" tIns="0" lIns="0" bIns="0" rIns="0">
            <a:spAutoFit/>
          </a:bodyPr>
          <a:lstStyle/>
          <a:p>
            <a:pPr algn="ctr" marL="0" indent="0" lvl="0">
              <a:lnSpc>
                <a:spcPts val="15644"/>
              </a:lnSpc>
            </a:pPr>
            <a:r>
              <a:rPr lang="en-US" sz="17981" spc="-359">
                <a:solidFill>
                  <a:srgbClr val="2B2B2B"/>
                </a:solidFill>
                <a:latin typeface="Fibre"/>
              </a:rPr>
              <a:t>Thank you very much </a:t>
            </a:r>
          </a:p>
        </p:txBody>
      </p:sp>
      <p:sp>
        <p:nvSpPr>
          <p:cNvPr name="Freeform 18" id="18"/>
          <p:cNvSpPr/>
          <p:nvPr/>
        </p:nvSpPr>
        <p:spPr>
          <a:xfrm flipH="false" flipV="false" rot="0">
            <a:off x="2761291"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508296"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DAGGDb5b5v4</dc:identifier>
  <dcterms:modified xsi:type="dcterms:W3CDTF">2011-08-01T06:04:30Z</dcterms:modified>
  <cp:revision>1</cp:revision>
  <dc:title>CHAPTER_5_BECOME_ATTRACTIVE</dc:title>
</cp:coreProperties>
</file>