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Fibre" charset="1" panose="02000506060000020004"/>
      <p:regular r:id="rId15"/>
    </p:embeddedFont>
    <p:embeddedFont>
      <p:font typeface="Quicksand Semi-Bold" charset="1" panose="00000000000000000000"/>
      <p:regular r:id="rId16"/>
    </p:embeddedFont>
    <p:embeddedFont>
      <p:font typeface="Quicksand" charset="1" panose="000000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33" Target="../media/image32.png" Type="http://schemas.openxmlformats.org/officeDocument/2006/relationships/image"/><Relationship Id="rId34" Target="../media/image33.jpe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svg" Type="http://schemas.openxmlformats.org/officeDocument/2006/relationships/image"/><Relationship Id="rId11" Target="../media/image42.jpeg" Type="http://schemas.openxmlformats.org/officeDocument/2006/relationships/image"/><Relationship Id="rId12" Target="../media/image43.png" Type="http://schemas.openxmlformats.org/officeDocument/2006/relationships/image"/><Relationship Id="rId2" Target="../media/image1.jpe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36.png" Type="http://schemas.openxmlformats.org/officeDocument/2006/relationships/image"/><Relationship Id="rId6" Target="../media/image37.svg" Type="http://schemas.openxmlformats.org/officeDocument/2006/relationships/image"/><Relationship Id="rId7" Target="../media/image38.png" Type="http://schemas.openxmlformats.org/officeDocument/2006/relationships/image"/><Relationship Id="rId8" Target="../media/image39.svg" Type="http://schemas.openxmlformats.org/officeDocument/2006/relationships/image"/><Relationship Id="rId9" Target="../media/image4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4.jpeg" Type="http://schemas.openxmlformats.org/officeDocument/2006/relationships/image"/><Relationship Id="rId4" Target="../media/image43.png" Type="http://schemas.openxmlformats.org/officeDocument/2006/relationships/image"/><Relationship Id="rId5" Target="../media/image45.png" Type="http://schemas.openxmlformats.org/officeDocument/2006/relationships/image"/><Relationship Id="rId6" Target="../media/image46.svg" Type="http://schemas.openxmlformats.org/officeDocument/2006/relationships/image"/><Relationship Id="rId7" Target="../media/image47.png" Type="http://schemas.openxmlformats.org/officeDocument/2006/relationships/image"/><Relationship Id="rId8" Target="../media/image48.svg" Type="http://schemas.openxmlformats.org/officeDocument/2006/relationships/image"/><Relationship Id="rId9" Target="../media/image4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5.svg" Type="http://schemas.openxmlformats.org/officeDocument/2006/relationships/image"/><Relationship Id="rId11" Target="../media/image56.png" Type="http://schemas.openxmlformats.org/officeDocument/2006/relationships/image"/><Relationship Id="rId12" Target="../media/image57.svg" Type="http://schemas.openxmlformats.org/officeDocument/2006/relationships/image"/><Relationship Id="rId13" Target="../media/image58.png" Type="http://schemas.openxmlformats.org/officeDocument/2006/relationships/image"/><Relationship Id="rId14" Target="../media/image59.svg" Type="http://schemas.openxmlformats.org/officeDocument/2006/relationships/image"/><Relationship Id="rId15" Target="../media/image60.jpeg" Type="http://schemas.openxmlformats.org/officeDocument/2006/relationships/image"/><Relationship Id="rId2" Target="../media/image1.jpeg" Type="http://schemas.openxmlformats.org/officeDocument/2006/relationships/image"/><Relationship Id="rId3" Target="../media/image50.png" Type="http://schemas.openxmlformats.org/officeDocument/2006/relationships/image"/><Relationship Id="rId4" Target="../media/image51.svg" Type="http://schemas.openxmlformats.org/officeDocument/2006/relationships/image"/><Relationship Id="rId5" Target="../media/image18.png" Type="http://schemas.openxmlformats.org/officeDocument/2006/relationships/image"/><Relationship Id="rId6" Target="../media/image19.svg" Type="http://schemas.openxmlformats.org/officeDocument/2006/relationships/image"/><Relationship Id="rId7" Target="../media/image52.png" Type="http://schemas.openxmlformats.org/officeDocument/2006/relationships/image"/><Relationship Id="rId8" Target="../media/image53.svg" Type="http://schemas.openxmlformats.org/officeDocument/2006/relationships/image"/><Relationship Id="rId9" Target="../media/image5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4.svg" Type="http://schemas.openxmlformats.org/officeDocument/2006/relationships/image"/><Relationship Id="rId11" Target="../media/image65.jpeg" Type="http://schemas.openxmlformats.org/officeDocument/2006/relationships/image"/><Relationship Id="rId12" Target="../media/image43.png" Type="http://schemas.openxmlformats.org/officeDocument/2006/relationships/image"/><Relationship Id="rId2" Target="../media/image1.jpeg" Type="http://schemas.openxmlformats.org/officeDocument/2006/relationships/image"/><Relationship Id="rId3" Target="../media/image61.png" Type="http://schemas.openxmlformats.org/officeDocument/2006/relationships/image"/><Relationship Id="rId4" Target="../media/image62.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3.svg" Type="http://schemas.openxmlformats.org/officeDocument/2006/relationships/image"/><Relationship Id="rId11" Target="../media/image74.jpeg" Type="http://schemas.openxmlformats.org/officeDocument/2006/relationships/image"/><Relationship Id="rId12" Target="../media/image43.png" Type="http://schemas.openxmlformats.org/officeDocument/2006/relationships/image"/><Relationship Id="rId13" Target="../media/image75.gif" Type="http://schemas.openxmlformats.org/officeDocument/2006/relationships/image"/><Relationship Id="rId2" Target="../media/image1.jpeg" Type="http://schemas.openxmlformats.org/officeDocument/2006/relationships/image"/><Relationship Id="rId3" Target="../media/image66.png" Type="http://schemas.openxmlformats.org/officeDocument/2006/relationships/image"/><Relationship Id="rId4" Target="../media/image67.svg" Type="http://schemas.openxmlformats.org/officeDocument/2006/relationships/image"/><Relationship Id="rId5" Target="../media/image68.png" Type="http://schemas.openxmlformats.org/officeDocument/2006/relationships/image"/><Relationship Id="rId6" Target="../media/image69.svg" Type="http://schemas.openxmlformats.org/officeDocument/2006/relationships/image"/><Relationship Id="rId7" Target="../media/image70.png" Type="http://schemas.openxmlformats.org/officeDocument/2006/relationships/image"/><Relationship Id="rId8" Target="../media/image71.svg" Type="http://schemas.openxmlformats.org/officeDocument/2006/relationships/image"/><Relationship Id="rId9" Target="../media/image7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6.png" Type="http://schemas.openxmlformats.org/officeDocument/2006/relationships/image"/><Relationship Id="rId4" Target="../media/image77.svg" Type="http://schemas.openxmlformats.org/officeDocument/2006/relationships/image"/><Relationship Id="rId5" Target="../media/image78.png" Type="http://schemas.openxmlformats.org/officeDocument/2006/relationships/image"/><Relationship Id="rId6" Target="../media/image79.svg" Type="http://schemas.openxmlformats.org/officeDocument/2006/relationships/image"/><Relationship Id="rId7" Target="../media/image8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8.svg" Type="http://schemas.openxmlformats.org/officeDocument/2006/relationships/image"/><Relationship Id="rId11" Target="../media/image89.png" Type="http://schemas.openxmlformats.org/officeDocument/2006/relationships/image"/><Relationship Id="rId12" Target="../media/image90.svg" Type="http://schemas.openxmlformats.org/officeDocument/2006/relationships/image"/><Relationship Id="rId13" Target="../media/image2.png" Type="http://schemas.openxmlformats.org/officeDocument/2006/relationships/image"/><Relationship Id="rId14" Target="../media/image3.svg" Type="http://schemas.openxmlformats.org/officeDocument/2006/relationships/image"/><Relationship Id="rId15" Target="../media/image91.png" Type="http://schemas.openxmlformats.org/officeDocument/2006/relationships/image"/><Relationship Id="rId16" Target="../media/image92.svg" Type="http://schemas.openxmlformats.org/officeDocument/2006/relationships/image"/><Relationship Id="rId17" Target="../media/image93.png" Type="http://schemas.openxmlformats.org/officeDocument/2006/relationships/image"/><Relationship Id="rId2" Target="../media/image1.jpeg" Type="http://schemas.openxmlformats.org/officeDocument/2006/relationships/image"/><Relationship Id="rId3" Target="../media/image81.png" Type="http://schemas.openxmlformats.org/officeDocument/2006/relationships/image"/><Relationship Id="rId4" Target="../media/image82.svg" Type="http://schemas.openxmlformats.org/officeDocument/2006/relationships/image"/><Relationship Id="rId5" Target="../media/image83.png" Type="http://schemas.openxmlformats.org/officeDocument/2006/relationships/image"/><Relationship Id="rId6" Target="../media/image84.svg" Type="http://schemas.openxmlformats.org/officeDocument/2006/relationships/image"/><Relationship Id="rId7" Target="../media/image85.png" Type="http://schemas.openxmlformats.org/officeDocument/2006/relationships/image"/><Relationship Id="rId8" Target="../media/image86.svg" Type="http://schemas.openxmlformats.org/officeDocument/2006/relationships/image"/><Relationship Id="rId9" Target="../media/image8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3302274" y="2732828"/>
            <a:ext cx="11683452" cy="3750276"/>
          </a:xfrm>
          <a:prstGeom prst="rect">
            <a:avLst/>
          </a:prstGeom>
        </p:spPr>
        <p:txBody>
          <a:bodyPr anchor="t" rtlCol="false" tIns="0" lIns="0" bIns="0" rIns="0">
            <a:spAutoFit/>
          </a:bodyPr>
          <a:lstStyle/>
          <a:p>
            <a:pPr algn="ctr" marL="0" indent="0" lvl="0">
              <a:lnSpc>
                <a:spcPts val="9612"/>
              </a:lnSpc>
            </a:pPr>
            <a:r>
              <a:rPr lang="en-US" sz="10118" spc="-202">
                <a:solidFill>
                  <a:srgbClr val="2B2B2B"/>
                </a:solidFill>
                <a:latin typeface="Fibre"/>
              </a:rPr>
              <a:t>Impact of New Visual Communications on Cognitive Processes</a:t>
            </a:r>
          </a:p>
        </p:txBody>
      </p:sp>
      <p:sp>
        <p:nvSpPr>
          <p:cNvPr name="Freeform 18" id="18"/>
          <p:cNvSpPr/>
          <p:nvPr/>
        </p:nvSpPr>
        <p:spPr>
          <a:xfrm flipH="false" flipV="false" rot="0">
            <a:off x="2454932" y="3790368"/>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4814655" y="3790368"/>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20" id="20"/>
          <p:cNvSpPr/>
          <p:nvPr/>
        </p:nvSpPr>
        <p:spPr>
          <a:xfrm flipH="false" flipV="false" rot="0">
            <a:off x="618528" y="6501869"/>
            <a:ext cx="3348863" cy="3348863"/>
          </a:xfrm>
          <a:custGeom>
            <a:avLst/>
            <a:gdLst/>
            <a:ahLst/>
            <a:cxnLst/>
            <a:rect r="r" b="b" t="t" l="l"/>
            <a:pathLst>
              <a:path h="3348863" w="3348863">
                <a:moveTo>
                  <a:pt x="0" y="0"/>
                </a:moveTo>
                <a:lnTo>
                  <a:pt x="3348863" y="0"/>
                </a:lnTo>
                <a:lnTo>
                  <a:pt x="3348863" y="3348862"/>
                </a:lnTo>
                <a:lnTo>
                  <a:pt x="0" y="3348862"/>
                </a:lnTo>
                <a:lnTo>
                  <a:pt x="0" y="0"/>
                </a:lnTo>
                <a:close/>
              </a:path>
            </a:pathLst>
          </a:custGeom>
          <a:blipFill>
            <a:blip r:embed="rId33"/>
            <a:stretch>
              <a:fillRect l="0" t="0" r="0" b="0"/>
            </a:stretch>
          </a:blipFill>
        </p:spPr>
      </p:sp>
      <p:sp>
        <p:nvSpPr>
          <p:cNvPr name="Freeform 21" id="21"/>
          <p:cNvSpPr/>
          <p:nvPr/>
        </p:nvSpPr>
        <p:spPr>
          <a:xfrm flipH="false" flipV="false" rot="0">
            <a:off x="14409860" y="6567771"/>
            <a:ext cx="3278463" cy="3321695"/>
          </a:xfrm>
          <a:custGeom>
            <a:avLst/>
            <a:gdLst/>
            <a:ahLst/>
            <a:cxnLst/>
            <a:rect r="r" b="b" t="t" l="l"/>
            <a:pathLst>
              <a:path h="3321695" w="3278463">
                <a:moveTo>
                  <a:pt x="0" y="0"/>
                </a:moveTo>
                <a:lnTo>
                  <a:pt x="3278463" y="0"/>
                </a:lnTo>
                <a:lnTo>
                  <a:pt x="3278463" y="3321695"/>
                </a:lnTo>
                <a:lnTo>
                  <a:pt x="0" y="3321695"/>
                </a:lnTo>
                <a:lnTo>
                  <a:pt x="0" y="0"/>
                </a:lnTo>
                <a:close/>
              </a:path>
            </a:pathLst>
          </a:custGeom>
          <a:blipFill>
            <a:blip r:embed="rId34"/>
            <a:stretch>
              <a:fillRect l="0" t="0" r="0" b="0"/>
            </a:stretch>
          </a:blipFill>
        </p:spPr>
      </p:sp>
      <p:sp>
        <p:nvSpPr>
          <p:cNvPr name="TextBox 22" id="22"/>
          <p:cNvSpPr txBox="true"/>
          <p:nvPr/>
        </p:nvSpPr>
        <p:spPr>
          <a:xfrm rot="0">
            <a:off x="3135209" y="7454386"/>
            <a:ext cx="12017582" cy="728853"/>
          </a:xfrm>
          <a:prstGeom prst="rect">
            <a:avLst/>
          </a:prstGeom>
        </p:spPr>
        <p:txBody>
          <a:bodyPr anchor="t" rtlCol="false" tIns="0" lIns="0" bIns="0" rIns="0">
            <a:spAutoFit/>
          </a:bodyPr>
          <a:lstStyle/>
          <a:p>
            <a:pPr algn="ctr" marL="0" indent="0" lvl="0">
              <a:lnSpc>
                <a:spcPts val="5300"/>
              </a:lnSpc>
            </a:pPr>
            <a:r>
              <a:rPr lang="en-US" sz="5699" spc="-113">
                <a:solidFill>
                  <a:srgbClr val="2B2B2B"/>
                </a:solidFill>
                <a:latin typeface="Fibre"/>
              </a:rPr>
              <a:t>CHAPTER 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483233" cy="6483233"/>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0" t="0" r="0"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grpSp>
        <p:nvGrpSpPr>
          <p:cNvPr name="Group 10" id="10"/>
          <p:cNvGrpSpPr>
            <a:grpSpLocks noChangeAspect="true"/>
          </p:cNvGrpSpPr>
          <p:nvPr/>
        </p:nvGrpSpPr>
        <p:grpSpPr>
          <a:xfrm rot="0">
            <a:off x="6775796" y="1337744"/>
            <a:ext cx="2050947" cy="2947027"/>
            <a:chOff x="0" y="0"/>
            <a:chExt cx="4307840" cy="6189980"/>
          </a:xfrm>
        </p:grpSpPr>
        <p:sp>
          <p:nvSpPr>
            <p:cNvPr name="Freeform 11" id="11"/>
            <p:cNvSpPr/>
            <p:nvPr/>
          </p:nvSpPr>
          <p:spPr>
            <a:xfrm flipH="false" flipV="false" rot="0">
              <a:off x="685800" y="359410"/>
              <a:ext cx="2882900" cy="5576570"/>
            </a:xfrm>
            <a:custGeom>
              <a:avLst/>
              <a:gdLst/>
              <a:ahLst/>
              <a:cxnLst/>
              <a:rect r="r" b="b" t="t" l="l"/>
              <a:pathLst>
                <a:path h="5576570" w="2882900">
                  <a:moveTo>
                    <a:pt x="1816100" y="5457190"/>
                  </a:moveTo>
                  <a:cubicBezTo>
                    <a:pt x="1656080" y="5496560"/>
                    <a:pt x="1496060" y="5537200"/>
                    <a:pt x="1337310" y="5576570"/>
                  </a:cubicBezTo>
                  <a:cubicBezTo>
                    <a:pt x="1289050" y="5571490"/>
                    <a:pt x="1096010" y="5544820"/>
                    <a:pt x="971550" y="5382260"/>
                  </a:cubicBezTo>
                  <a:cubicBezTo>
                    <a:pt x="820420" y="5184140"/>
                    <a:pt x="866140" y="4906010"/>
                    <a:pt x="988060" y="4737100"/>
                  </a:cubicBezTo>
                  <a:cubicBezTo>
                    <a:pt x="1052830" y="4648200"/>
                    <a:pt x="1132840" y="4597400"/>
                    <a:pt x="1183640" y="4572000"/>
                  </a:cubicBezTo>
                  <a:cubicBezTo>
                    <a:pt x="1352550" y="4485640"/>
                    <a:pt x="1513840" y="4517390"/>
                    <a:pt x="1567180" y="4527550"/>
                  </a:cubicBezTo>
                  <a:cubicBezTo>
                    <a:pt x="1741170" y="4563110"/>
                    <a:pt x="1850390" y="4664710"/>
                    <a:pt x="1892300" y="4706620"/>
                  </a:cubicBezTo>
                  <a:cubicBezTo>
                    <a:pt x="1922780" y="4766310"/>
                    <a:pt x="1968500" y="4878070"/>
                    <a:pt x="1968500" y="5024120"/>
                  </a:cubicBezTo>
                  <a:cubicBezTo>
                    <a:pt x="1967230" y="5250180"/>
                    <a:pt x="1856740" y="5406390"/>
                    <a:pt x="1816100" y="5457190"/>
                  </a:cubicBezTo>
                  <a:close/>
                  <a:moveTo>
                    <a:pt x="2184400" y="3056890"/>
                  </a:moveTo>
                  <a:cubicBezTo>
                    <a:pt x="2101850" y="3248660"/>
                    <a:pt x="2037080" y="3408680"/>
                    <a:pt x="1993900" y="3514090"/>
                  </a:cubicBezTo>
                  <a:cubicBezTo>
                    <a:pt x="2002790" y="3729990"/>
                    <a:pt x="2010410" y="3945890"/>
                    <a:pt x="2019300" y="4161790"/>
                  </a:cubicBezTo>
                  <a:cubicBezTo>
                    <a:pt x="1651000" y="4157980"/>
                    <a:pt x="1282700" y="4152900"/>
                    <a:pt x="914400" y="4149090"/>
                  </a:cubicBezTo>
                  <a:lnTo>
                    <a:pt x="800100" y="3272790"/>
                  </a:lnTo>
                  <a:lnTo>
                    <a:pt x="876300" y="2815590"/>
                  </a:lnTo>
                  <a:cubicBezTo>
                    <a:pt x="939800" y="2674620"/>
                    <a:pt x="1008380" y="2529840"/>
                    <a:pt x="1079500" y="2383790"/>
                  </a:cubicBezTo>
                  <a:cubicBezTo>
                    <a:pt x="1167130" y="2203450"/>
                    <a:pt x="1257300" y="2029460"/>
                    <a:pt x="1346200" y="1863090"/>
                  </a:cubicBezTo>
                  <a:cubicBezTo>
                    <a:pt x="1393190" y="1819910"/>
                    <a:pt x="1525270" y="1689100"/>
                    <a:pt x="1524000" y="1507490"/>
                  </a:cubicBezTo>
                  <a:cubicBezTo>
                    <a:pt x="1524000" y="1459230"/>
                    <a:pt x="1522730" y="1374140"/>
                    <a:pt x="1460500" y="1329690"/>
                  </a:cubicBezTo>
                  <a:cubicBezTo>
                    <a:pt x="1393190" y="1281430"/>
                    <a:pt x="1292860" y="1327150"/>
                    <a:pt x="1257300" y="1342390"/>
                  </a:cubicBezTo>
                  <a:cubicBezTo>
                    <a:pt x="1191260" y="1371600"/>
                    <a:pt x="1143000" y="1416050"/>
                    <a:pt x="1092200" y="1482090"/>
                  </a:cubicBezTo>
                  <a:cubicBezTo>
                    <a:pt x="1037590" y="1553210"/>
                    <a:pt x="953770" y="1680210"/>
                    <a:pt x="901700" y="1875790"/>
                  </a:cubicBezTo>
                  <a:cubicBezTo>
                    <a:pt x="825500" y="1879600"/>
                    <a:pt x="749300" y="1884680"/>
                    <a:pt x="673100" y="1888490"/>
                  </a:cubicBezTo>
                  <a:cubicBezTo>
                    <a:pt x="448310" y="1859280"/>
                    <a:pt x="224790" y="1828800"/>
                    <a:pt x="0" y="1799590"/>
                  </a:cubicBezTo>
                  <a:cubicBezTo>
                    <a:pt x="6350" y="1673860"/>
                    <a:pt x="26670" y="1493520"/>
                    <a:pt x="83820" y="1286510"/>
                  </a:cubicBezTo>
                  <a:cubicBezTo>
                    <a:pt x="132080" y="1116330"/>
                    <a:pt x="214630" y="830580"/>
                    <a:pt x="444500" y="542290"/>
                  </a:cubicBezTo>
                  <a:cubicBezTo>
                    <a:pt x="534670" y="429260"/>
                    <a:pt x="693420" y="259080"/>
                    <a:pt x="939800" y="110490"/>
                  </a:cubicBezTo>
                  <a:cubicBezTo>
                    <a:pt x="1089660" y="67310"/>
                    <a:pt x="1405890" y="0"/>
                    <a:pt x="1790700" y="85090"/>
                  </a:cubicBezTo>
                  <a:cubicBezTo>
                    <a:pt x="2195830" y="175260"/>
                    <a:pt x="2462530" y="386080"/>
                    <a:pt x="2578100" y="491490"/>
                  </a:cubicBezTo>
                  <a:cubicBezTo>
                    <a:pt x="2776220" y="812800"/>
                    <a:pt x="2829560" y="1088390"/>
                    <a:pt x="2844800" y="1266190"/>
                  </a:cubicBezTo>
                  <a:cubicBezTo>
                    <a:pt x="2882900" y="1706880"/>
                    <a:pt x="2654300" y="1963420"/>
                    <a:pt x="2184400" y="3056890"/>
                  </a:cubicBezTo>
                  <a:close/>
                </a:path>
              </a:pathLst>
            </a:custGeom>
            <a:solidFill>
              <a:srgbClr val="000000">
                <a:alpha val="0"/>
              </a:srgbClr>
            </a:solidFill>
            <a:ln w="12700">
              <a:solidFill>
                <a:srgbClr val="000000"/>
              </a:solidFill>
            </a:ln>
          </p:spPr>
        </p:sp>
        <p:sp>
          <p:nvSpPr>
            <p:cNvPr name="Freeform 12" id="12"/>
            <p:cNvSpPr/>
            <p:nvPr/>
          </p:nvSpPr>
          <p:spPr>
            <a:xfrm flipH="false" flipV="false" rot="0">
              <a:off x="0" y="0"/>
              <a:ext cx="4307840" cy="6189980"/>
            </a:xfrm>
            <a:custGeom>
              <a:avLst/>
              <a:gdLst/>
              <a:ahLst/>
              <a:cxnLst/>
              <a:rect r="r" b="b" t="t" l="l"/>
              <a:pathLst>
                <a:path h="6189980" w="4307840">
                  <a:moveTo>
                    <a:pt x="3680460" y="2553970"/>
                  </a:moveTo>
                  <a:lnTo>
                    <a:pt x="4307840" y="1363980"/>
                  </a:lnTo>
                  <a:lnTo>
                    <a:pt x="3766820" y="260350"/>
                  </a:lnTo>
                  <a:lnTo>
                    <a:pt x="2338070" y="0"/>
                  </a:lnTo>
                  <a:lnTo>
                    <a:pt x="107950" y="260350"/>
                  </a:lnTo>
                  <a:lnTo>
                    <a:pt x="562610" y="1299210"/>
                  </a:lnTo>
                  <a:lnTo>
                    <a:pt x="0" y="2359660"/>
                  </a:lnTo>
                  <a:lnTo>
                    <a:pt x="562610" y="2857500"/>
                  </a:lnTo>
                  <a:lnTo>
                    <a:pt x="0" y="3874770"/>
                  </a:lnTo>
                  <a:lnTo>
                    <a:pt x="627380" y="4437380"/>
                  </a:lnTo>
                  <a:lnTo>
                    <a:pt x="129540" y="5974080"/>
                  </a:lnTo>
                  <a:lnTo>
                    <a:pt x="1060450" y="6189980"/>
                  </a:lnTo>
                  <a:lnTo>
                    <a:pt x="3571240" y="6168390"/>
                  </a:lnTo>
                  <a:lnTo>
                    <a:pt x="4069080" y="5086350"/>
                  </a:lnTo>
                  <a:lnTo>
                    <a:pt x="3441700" y="4329430"/>
                  </a:lnTo>
                  <a:lnTo>
                    <a:pt x="4090670" y="3506470"/>
                  </a:lnTo>
                  <a:lnTo>
                    <a:pt x="3680461" y="2553970"/>
                  </a:lnTo>
                  <a:close/>
                  <a:moveTo>
                    <a:pt x="2501900" y="5816600"/>
                  </a:moveTo>
                  <a:cubicBezTo>
                    <a:pt x="2341880" y="5855970"/>
                    <a:pt x="2181860" y="5896610"/>
                    <a:pt x="2023110" y="5935980"/>
                  </a:cubicBezTo>
                  <a:cubicBezTo>
                    <a:pt x="1974850" y="5930900"/>
                    <a:pt x="1781810" y="5904230"/>
                    <a:pt x="1657350" y="5741670"/>
                  </a:cubicBezTo>
                  <a:cubicBezTo>
                    <a:pt x="1506220" y="5543550"/>
                    <a:pt x="1551940" y="5265420"/>
                    <a:pt x="1673860" y="5096510"/>
                  </a:cubicBezTo>
                  <a:cubicBezTo>
                    <a:pt x="1738630" y="5007610"/>
                    <a:pt x="1818640" y="4956810"/>
                    <a:pt x="1869440" y="4931410"/>
                  </a:cubicBezTo>
                  <a:cubicBezTo>
                    <a:pt x="2038350" y="4845050"/>
                    <a:pt x="2199640" y="4876800"/>
                    <a:pt x="2252980" y="4886960"/>
                  </a:cubicBezTo>
                  <a:cubicBezTo>
                    <a:pt x="2426970" y="4922520"/>
                    <a:pt x="2536190" y="5024120"/>
                    <a:pt x="2578100" y="5066030"/>
                  </a:cubicBezTo>
                  <a:cubicBezTo>
                    <a:pt x="2608580" y="5125720"/>
                    <a:pt x="2654300" y="5237480"/>
                    <a:pt x="2654300" y="5383530"/>
                  </a:cubicBezTo>
                  <a:cubicBezTo>
                    <a:pt x="2653030" y="5609590"/>
                    <a:pt x="2542540" y="5765800"/>
                    <a:pt x="2501900" y="5816600"/>
                  </a:cubicBezTo>
                  <a:close/>
                  <a:moveTo>
                    <a:pt x="2870200" y="3416300"/>
                  </a:moveTo>
                  <a:cubicBezTo>
                    <a:pt x="2787650" y="3608070"/>
                    <a:pt x="2722880" y="3768090"/>
                    <a:pt x="2679700" y="3873500"/>
                  </a:cubicBezTo>
                  <a:cubicBezTo>
                    <a:pt x="2688590" y="4089400"/>
                    <a:pt x="2696210" y="4305300"/>
                    <a:pt x="2705100" y="4521200"/>
                  </a:cubicBezTo>
                  <a:cubicBezTo>
                    <a:pt x="2336800" y="4517390"/>
                    <a:pt x="1968500" y="4512310"/>
                    <a:pt x="1600200" y="4508500"/>
                  </a:cubicBezTo>
                  <a:lnTo>
                    <a:pt x="1485900" y="3632200"/>
                  </a:lnTo>
                  <a:lnTo>
                    <a:pt x="1562100" y="3175000"/>
                  </a:lnTo>
                  <a:cubicBezTo>
                    <a:pt x="1625600" y="3034030"/>
                    <a:pt x="1694180" y="2889250"/>
                    <a:pt x="1765300" y="2743200"/>
                  </a:cubicBezTo>
                  <a:cubicBezTo>
                    <a:pt x="1852930" y="2562860"/>
                    <a:pt x="1943100" y="2388870"/>
                    <a:pt x="2032000" y="2222500"/>
                  </a:cubicBezTo>
                  <a:cubicBezTo>
                    <a:pt x="2078990" y="2179320"/>
                    <a:pt x="2211070" y="2048510"/>
                    <a:pt x="2209800" y="1866900"/>
                  </a:cubicBezTo>
                  <a:cubicBezTo>
                    <a:pt x="2209800" y="1818640"/>
                    <a:pt x="2208530" y="1733550"/>
                    <a:pt x="2146300" y="1689100"/>
                  </a:cubicBezTo>
                  <a:cubicBezTo>
                    <a:pt x="2078990" y="1640840"/>
                    <a:pt x="1978660" y="1686560"/>
                    <a:pt x="1943100" y="1701800"/>
                  </a:cubicBezTo>
                  <a:cubicBezTo>
                    <a:pt x="1877060" y="1731010"/>
                    <a:pt x="1828800" y="1775460"/>
                    <a:pt x="1778000" y="1841500"/>
                  </a:cubicBezTo>
                  <a:cubicBezTo>
                    <a:pt x="1723390" y="1912620"/>
                    <a:pt x="1639570" y="2039620"/>
                    <a:pt x="1587500" y="2235200"/>
                  </a:cubicBezTo>
                  <a:cubicBezTo>
                    <a:pt x="1511300" y="2239010"/>
                    <a:pt x="1435100" y="2244090"/>
                    <a:pt x="1358900" y="2247900"/>
                  </a:cubicBezTo>
                  <a:cubicBezTo>
                    <a:pt x="1134110" y="2218690"/>
                    <a:pt x="910590" y="2188210"/>
                    <a:pt x="685800" y="2159000"/>
                  </a:cubicBezTo>
                  <a:cubicBezTo>
                    <a:pt x="692150" y="2033270"/>
                    <a:pt x="712470" y="1852930"/>
                    <a:pt x="769620" y="1645920"/>
                  </a:cubicBezTo>
                  <a:cubicBezTo>
                    <a:pt x="817880" y="1475740"/>
                    <a:pt x="900430" y="1189990"/>
                    <a:pt x="1130300" y="901700"/>
                  </a:cubicBezTo>
                  <a:cubicBezTo>
                    <a:pt x="1220470" y="788670"/>
                    <a:pt x="1379220" y="618490"/>
                    <a:pt x="1625600" y="469900"/>
                  </a:cubicBezTo>
                  <a:cubicBezTo>
                    <a:pt x="1775460" y="426720"/>
                    <a:pt x="2091690" y="359410"/>
                    <a:pt x="2476500" y="444500"/>
                  </a:cubicBezTo>
                  <a:cubicBezTo>
                    <a:pt x="2881630" y="534670"/>
                    <a:pt x="3148330" y="745490"/>
                    <a:pt x="3263900" y="850900"/>
                  </a:cubicBezTo>
                  <a:cubicBezTo>
                    <a:pt x="3462020" y="1172210"/>
                    <a:pt x="3515360" y="1447800"/>
                    <a:pt x="3530600" y="1625600"/>
                  </a:cubicBezTo>
                  <a:cubicBezTo>
                    <a:pt x="3568700" y="2066290"/>
                    <a:pt x="3340100" y="2322830"/>
                    <a:pt x="2870200" y="3416300"/>
                  </a:cubicBezTo>
                  <a:close/>
                </a:path>
              </a:pathLst>
            </a:custGeom>
            <a:solidFill>
              <a:srgbClr val="F7A8B7"/>
            </a:solidFill>
          </p:spPr>
        </p:sp>
      </p:grpSp>
      <p:sp>
        <p:nvSpPr>
          <p:cNvPr name="TextBox 13" id="13"/>
          <p:cNvSpPr txBox="true"/>
          <p:nvPr/>
        </p:nvSpPr>
        <p:spPr>
          <a:xfrm rot="0">
            <a:off x="1504950" y="4646818"/>
            <a:ext cx="7321793" cy="3223261"/>
          </a:xfrm>
          <a:prstGeom prst="rect">
            <a:avLst/>
          </a:prstGeom>
        </p:spPr>
        <p:txBody>
          <a:bodyPr anchor="t" rtlCol="false" tIns="0" lIns="0" bIns="0" rIns="0">
            <a:spAutoFit/>
          </a:bodyPr>
          <a:lstStyle/>
          <a:p>
            <a:pPr algn="l" marL="0" indent="0" lvl="0">
              <a:lnSpc>
                <a:spcPts val="5129"/>
              </a:lnSpc>
              <a:spcBef>
                <a:spcPct val="0"/>
              </a:spcBef>
            </a:pPr>
            <a:r>
              <a:rPr lang="en-US" sz="3799" spc="117">
                <a:solidFill>
                  <a:srgbClr val="2B2B2B"/>
                </a:solidFill>
                <a:latin typeface="Quicksand Semi-Bold"/>
              </a:rPr>
              <a:t>How the brain processes visual information and why visual media is highly effective in enhancing memory and understanding?</a:t>
            </a:r>
          </a:p>
        </p:txBody>
      </p:sp>
      <p:sp>
        <p:nvSpPr>
          <p:cNvPr name="TextBox 14" id="14"/>
          <p:cNvSpPr txBox="true"/>
          <p:nvPr/>
        </p:nvSpPr>
        <p:spPr>
          <a:xfrm rot="0">
            <a:off x="1504950" y="2916032"/>
            <a:ext cx="6680372" cy="110554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INTRODUCTION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grpSp>
        <p:nvGrpSpPr>
          <p:cNvPr name="Group 3" id="3"/>
          <p:cNvGrpSpPr>
            <a:grpSpLocks noChangeAspect="true"/>
          </p:cNvGrpSpPr>
          <p:nvPr/>
        </p:nvGrpSpPr>
        <p:grpSpPr>
          <a:xfrm rot="0">
            <a:off x="1804324" y="1901884"/>
            <a:ext cx="6483233" cy="6483233"/>
            <a:chOff x="0" y="0"/>
            <a:chExt cx="34823400" cy="34823400"/>
          </a:xfrm>
        </p:grpSpPr>
        <p:sp>
          <p:nvSpPr>
            <p:cNvPr name="Freeform 4" id="4"/>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3"/>
              <a:stretch>
                <a:fillRect l="0" t="0" r="0" b="0"/>
              </a:stretch>
            </a:blipFill>
          </p:spPr>
        </p:sp>
        <p:sp>
          <p:nvSpPr>
            <p:cNvPr name="Freeform 5" id="5"/>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4"/>
              <a:stretch>
                <a:fillRect l="0" t="0" r="0" b="0"/>
              </a:stretch>
            </a:blipFill>
          </p:spPr>
        </p:sp>
      </p:grpSp>
      <p:sp>
        <p:nvSpPr>
          <p:cNvPr name="Freeform 6" id="6"/>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14437963" y="-3539609"/>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9319555" y="5224565"/>
            <a:ext cx="3486440" cy="4850699"/>
          </a:xfrm>
          <a:custGeom>
            <a:avLst/>
            <a:gdLst/>
            <a:ahLst/>
            <a:cxnLst/>
            <a:rect r="r" b="b" t="t" l="l"/>
            <a:pathLst>
              <a:path h="4850699" w="3486440">
                <a:moveTo>
                  <a:pt x="0" y="0"/>
                </a:moveTo>
                <a:lnTo>
                  <a:pt x="3486440" y="0"/>
                </a:lnTo>
                <a:lnTo>
                  <a:pt x="3486440" y="4850699"/>
                </a:lnTo>
                <a:lnTo>
                  <a:pt x="0" y="4850699"/>
                </a:lnTo>
                <a:lnTo>
                  <a:pt x="0" y="0"/>
                </a:lnTo>
                <a:close/>
              </a:path>
            </a:pathLst>
          </a:custGeom>
          <a:blipFill>
            <a:blip r:embed="rId9"/>
            <a:stretch>
              <a:fillRect l="0" t="0" r="0" b="0"/>
            </a:stretch>
          </a:blipFill>
        </p:spPr>
      </p:sp>
      <p:sp>
        <p:nvSpPr>
          <p:cNvPr name="TextBox 9" id="9"/>
          <p:cNvSpPr txBox="true"/>
          <p:nvPr/>
        </p:nvSpPr>
        <p:spPr>
          <a:xfrm rot="0">
            <a:off x="9458564" y="3247502"/>
            <a:ext cx="7321793" cy="1750695"/>
          </a:xfrm>
          <a:prstGeom prst="rect">
            <a:avLst/>
          </a:prstGeom>
        </p:spPr>
        <p:txBody>
          <a:bodyPr anchor="t" rtlCol="false" tIns="0" lIns="0" bIns="0" rIns="0">
            <a:spAutoFit/>
          </a:bodyPr>
          <a:lstStyle/>
          <a:p>
            <a:pPr algn="l" marL="0" indent="0" lvl="0">
              <a:lnSpc>
                <a:spcPts val="3509"/>
              </a:lnSpc>
              <a:spcBef>
                <a:spcPct val="0"/>
              </a:spcBef>
            </a:pPr>
            <a:r>
              <a:rPr lang="en-US" sz="2599" spc="80">
                <a:solidFill>
                  <a:srgbClr val="2B2B2B"/>
                </a:solidFill>
                <a:latin typeface="Quicksand Semi-Bold"/>
              </a:rPr>
              <a:t>Developed by Allan Paivio in the 1970s, dual coding theory suggests that the brain processes information in two distinct modes:</a:t>
            </a:r>
          </a:p>
        </p:txBody>
      </p:sp>
      <p:sp>
        <p:nvSpPr>
          <p:cNvPr name="TextBox 10" id="10"/>
          <p:cNvSpPr txBox="true"/>
          <p:nvPr/>
        </p:nvSpPr>
        <p:spPr>
          <a:xfrm rot="0">
            <a:off x="9458564" y="2167450"/>
            <a:ext cx="7800736" cy="215329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Dual Coding Theory</a:t>
            </a:r>
          </a:p>
          <a:p>
            <a:pPr algn="l" marL="0" indent="0" lvl="0">
              <a:lnSpc>
                <a:spcPts val="8320"/>
              </a:lnSpc>
            </a:pPr>
          </a:p>
        </p:txBody>
      </p:sp>
      <p:sp>
        <p:nvSpPr>
          <p:cNvPr name="TextBox 11" id="11"/>
          <p:cNvSpPr txBox="true"/>
          <p:nvPr/>
        </p:nvSpPr>
        <p:spPr>
          <a:xfrm rot="0">
            <a:off x="9644309" y="6127924"/>
            <a:ext cx="3161686" cy="2328502"/>
          </a:xfrm>
          <a:prstGeom prst="rect">
            <a:avLst/>
          </a:prstGeom>
        </p:spPr>
        <p:txBody>
          <a:bodyPr anchor="t" rtlCol="false" tIns="0" lIns="0" bIns="0" rIns="0">
            <a:spAutoFit/>
          </a:bodyPr>
          <a:lstStyle/>
          <a:p>
            <a:pPr algn="l">
              <a:lnSpc>
                <a:spcPts val="3738"/>
              </a:lnSpc>
            </a:pPr>
            <a:r>
              <a:rPr lang="en-US" sz="2768" spc="85">
                <a:solidFill>
                  <a:srgbClr val="2B2B2B"/>
                </a:solidFill>
                <a:latin typeface="Quicksand Semi-Bold"/>
              </a:rPr>
              <a:t>Verbal Mode: Deals with words and language</a:t>
            </a:r>
          </a:p>
          <a:p>
            <a:pPr algn="l">
              <a:lnSpc>
                <a:spcPts val="3738"/>
              </a:lnSpc>
            </a:pPr>
          </a:p>
          <a:p>
            <a:pPr algn="l" marL="0" indent="0" lvl="0">
              <a:lnSpc>
                <a:spcPts val="3738"/>
              </a:lnSpc>
              <a:spcBef>
                <a:spcPct val="0"/>
              </a:spcBef>
            </a:pPr>
          </a:p>
        </p:txBody>
      </p:sp>
      <p:sp>
        <p:nvSpPr>
          <p:cNvPr name="TextBox 12" id="12"/>
          <p:cNvSpPr txBox="true"/>
          <p:nvPr/>
        </p:nvSpPr>
        <p:spPr>
          <a:xfrm rot="0">
            <a:off x="13863686" y="6127924"/>
            <a:ext cx="2916671" cy="2328345"/>
          </a:xfrm>
          <a:prstGeom prst="rect">
            <a:avLst/>
          </a:prstGeom>
        </p:spPr>
        <p:txBody>
          <a:bodyPr anchor="t" rtlCol="false" tIns="0" lIns="0" bIns="0" rIns="0">
            <a:spAutoFit/>
          </a:bodyPr>
          <a:lstStyle/>
          <a:p>
            <a:pPr algn="l" marL="0" indent="0" lvl="0">
              <a:lnSpc>
                <a:spcPts val="3749"/>
              </a:lnSpc>
              <a:spcBef>
                <a:spcPct val="0"/>
              </a:spcBef>
            </a:pPr>
            <a:r>
              <a:rPr lang="en-US" sz="2777" spc="86">
                <a:solidFill>
                  <a:srgbClr val="2B2B2B"/>
                </a:solidFill>
                <a:latin typeface="Quicksand Semi-Bold"/>
              </a:rPr>
              <a:t>Visual Mode: Deals with images and spatial representations</a:t>
            </a:r>
          </a:p>
        </p:txBody>
      </p:sp>
      <p:sp>
        <p:nvSpPr>
          <p:cNvPr name="Freeform 13" id="13"/>
          <p:cNvSpPr/>
          <p:nvPr/>
        </p:nvSpPr>
        <p:spPr>
          <a:xfrm flipH="false" flipV="false" rot="0">
            <a:off x="13381097" y="5143500"/>
            <a:ext cx="3486440" cy="4850699"/>
          </a:xfrm>
          <a:custGeom>
            <a:avLst/>
            <a:gdLst/>
            <a:ahLst/>
            <a:cxnLst/>
            <a:rect r="r" b="b" t="t" l="l"/>
            <a:pathLst>
              <a:path h="4850699" w="3486440">
                <a:moveTo>
                  <a:pt x="0" y="0"/>
                </a:moveTo>
                <a:lnTo>
                  <a:pt x="3486440" y="0"/>
                </a:lnTo>
                <a:lnTo>
                  <a:pt x="3486440" y="4850699"/>
                </a:lnTo>
                <a:lnTo>
                  <a:pt x="0" y="4850699"/>
                </a:lnTo>
                <a:lnTo>
                  <a:pt x="0" y="0"/>
                </a:lnTo>
                <a:close/>
              </a:path>
            </a:pathLst>
          </a:custGeom>
          <a:blipFill>
            <a:blip r:embed="rId9"/>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0">
            <a:off x="3544544" y="1172977"/>
            <a:ext cx="11198912" cy="7941047"/>
          </a:xfrm>
          <a:custGeom>
            <a:avLst/>
            <a:gdLst/>
            <a:ahLst/>
            <a:cxnLst/>
            <a:rect r="r" b="b" t="t" l="l"/>
            <a:pathLst>
              <a:path h="7941047" w="11198912">
                <a:moveTo>
                  <a:pt x="0" y="0"/>
                </a:moveTo>
                <a:lnTo>
                  <a:pt x="11198912" y="0"/>
                </a:lnTo>
                <a:lnTo>
                  <a:pt x="11198912" y="7941046"/>
                </a:lnTo>
                <a:lnTo>
                  <a:pt x="0" y="79410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748704" y="-3236984"/>
            <a:ext cx="3554807" cy="5131612"/>
          </a:xfrm>
          <a:custGeom>
            <a:avLst/>
            <a:gdLst/>
            <a:ahLst/>
            <a:cxnLst/>
            <a:rect r="r" b="b" t="t" l="l"/>
            <a:pathLst>
              <a:path h="5131612" w="3554807">
                <a:moveTo>
                  <a:pt x="0" y="0"/>
                </a:moveTo>
                <a:lnTo>
                  <a:pt x="3554808" y="0"/>
                </a:lnTo>
                <a:lnTo>
                  <a:pt x="3554808" y="5131612"/>
                </a:lnTo>
                <a:lnTo>
                  <a:pt x="0" y="51316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4182716">
            <a:off x="16663466" y="7802025"/>
            <a:ext cx="3249068" cy="4006698"/>
          </a:xfrm>
          <a:custGeom>
            <a:avLst/>
            <a:gdLst/>
            <a:ahLst/>
            <a:cxnLst/>
            <a:rect r="r" b="b" t="t" l="l"/>
            <a:pathLst>
              <a:path h="4006698" w="3249068">
                <a:moveTo>
                  <a:pt x="0" y="0"/>
                </a:moveTo>
                <a:lnTo>
                  <a:pt x="3249068" y="0"/>
                </a:lnTo>
                <a:lnTo>
                  <a:pt x="3249068" y="4006698"/>
                </a:lnTo>
                <a:lnTo>
                  <a:pt x="0" y="400669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7259300" y="4754150"/>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1737559">
            <a:off x="1159713"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16003287" y="-481992"/>
            <a:ext cx="2781341" cy="2859323"/>
          </a:xfrm>
          <a:custGeom>
            <a:avLst/>
            <a:gdLst/>
            <a:ahLst/>
            <a:cxnLst/>
            <a:rect r="r" b="b" t="t" l="l"/>
            <a:pathLst>
              <a:path h="2859323" w="2781341">
                <a:moveTo>
                  <a:pt x="0" y="0"/>
                </a:moveTo>
                <a:lnTo>
                  <a:pt x="2781341" y="0"/>
                </a:lnTo>
                <a:lnTo>
                  <a:pt x="2781341" y="2859323"/>
                </a:lnTo>
                <a:lnTo>
                  <a:pt x="0" y="285932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82928" y="0"/>
            <a:ext cx="4927755" cy="4927755"/>
          </a:xfrm>
          <a:custGeom>
            <a:avLst/>
            <a:gdLst/>
            <a:ahLst/>
            <a:cxnLst/>
            <a:rect r="r" b="b" t="t" l="l"/>
            <a:pathLst>
              <a:path h="4927755" w="4927755">
                <a:moveTo>
                  <a:pt x="0" y="0"/>
                </a:moveTo>
                <a:lnTo>
                  <a:pt x="4927755" y="0"/>
                </a:lnTo>
                <a:lnTo>
                  <a:pt x="4927755" y="4927755"/>
                </a:lnTo>
                <a:lnTo>
                  <a:pt x="0" y="4927755"/>
                </a:lnTo>
                <a:lnTo>
                  <a:pt x="0" y="0"/>
                </a:lnTo>
                <a:close/>
              </a:path>
            </a:pathLst>
          </a:custGeom>
          <a:blipFill>
            <a:blip r:embed="rId15"/>
            <a:stretch>
              <a:fillRect l="0" t="0" r="0" b="0"/>
            </a:stretch>
          </a:blipFill>
        </p:spPr>
      </p:sp>
      <p:sp>
        <p:nvSpPr>
          <p:cNvPr name="TextBox 10" id="10"/>
          <p:cNvSpPr txBox="true"/>
          <p:nvPr/>
        </p:nvSpPr>
        <p:spPr>
          <a:xfrm rot="0">
            <a:off x="3838681" y="5095875"/>
            <a:ext cx="10385257" cy="2964181"/>
          </a:xfrm>
          <a:prstGeom prst="rect">
            <a:avLst/>
          </a:prstGeom>
        </p:spPr>
        <p:txBody>
          <a:bodyPr anchor="t" rtlCol="false" tIns="0" lIns="0" bIns="0" rIns="0">
            <a:spAutoFit/>
          </a:bodyPr>
          <a:lstStyle/>
          <a:p>
            <a:pPr algn="ctr" marL="0" indent="0" lvl="0">
              <a:lnSpc>
                <a:spcPts val="3914"/>
              </a:lnSpc>
              <a:spcBef>
                <a:spcPct val="0"/>
              </a:spcBef>
            </a:pPr>
            <a:r>
              <a:rPr lang="en-US" sz="2899" spc="89">
                <a:solidFill>
                  <a:srgbClr val="2B2B2B"/>
                </a:solidFill>
                <a:latin typeface="Quicksand Semi-Bold"/>
              </a:rPr>
              <a:t>When people see an image, the brain processes it in both visual and verbal modalities, creating a dual representation of the same information. This increases the likelihood of long-term storage and easy recall, as information can be retrieved from both visual and verbal memory.</a:t>
            </a:r>
          </a:p>
        </p:txBody>
      </p:sp>
      <p:sp>
        <p:nvSpPr>
          <p:cNvPr name="TextBox 11" id="11"/>
          <p:cNvSpPr txBox="true"/>
          <p:nvPr/>
        </p:nvSpPr>
        <p:spPr>
          <a:xfrm rot="0">
            <a:off x="5803814" y="1757042"/>
            <a:ext cx="6680372" cy="4248790"/>
          </a:xfrm>
          <a:prstGeom prst="rect">
            <a:avLst/>
          </a:prstGeom>
        </p:spPr>
        <p:txBody>
          <a:bodyPr anchor="t" rtlCol="false" tIns="0" lIns="0" bIns="0" rIns="0">
            <a:spAutoFit/>
          </a:bodyPr>
          <a:lstStyle/>
          <a:p>
            <a:pPr algn="ctr">
              <a:lnSpc>
                <a:spcPts val="8320"/>
              </a:lnSpc>
            </a:pPr>
            <a:r>
              <a:rPr lang="en-US" sz="8000" spc="-160">
                <a:solidFill>
                  <a:srgbClr val="2B2B2B"/>
                </a:solidFill>
                <a:latin typeface="Fibre"/>
              </a:rPr>
              <a:t>Dual Encoding Process</a:t>
            </a:r>
          </a:p>
          <a:p>
            <a:pPr algn="ctr">
              <a:lnSpc>
                <a:spcPts val="8320"/>
              </a:lnSpc>
            </a:pPr>
          </a:p>
          <a:p>
            <a:pPr algn="ctr" marL="0" indent="0" lvl="0">
              <a:lnSpc>
                <a:spcPts val="8320"/>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901796" cy="6901796"/>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4906" t="0" r="-24906"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5305157"/>
            <a:ext cx="8394129" cy="2626995"/>
          </a:xfrm>
          <a:prstGeom prst="rect">
            <a:avLst/>
          </a:prstGeom>
        </p:spPr>
        <p:txBody>
          <a:bodyPr anchor="t" rtlCol="false" tIns="0" lIns="0" bIns="0" rIns="0">
            <a:spAutoFit/>
          </a:bodyPr>
          <a:lstStyle/>
          <a:p>
            <a:pPr algn="l" marL="0" indent="0" lvl="0">
              <a:lnSpc>
                <a:spcPts val="3509"/>
              </a:lnSpc>
              <a:spcBef>
                <a:spcPct val="0"/>
              </a:spcBef>
            </a:pPr>
            <a:r>
              <a:rPr lang="en-US" sz="2599" spc="80">
                <a:solidFill>
                  <a:srgbClr val="2B2B2B"/>
                </a:solidFill>
                <a:latin typeface="Quicksand Semi-Bold"/>
              </a:rPr>
              <a:t>The picture superiority effect is a well-documented phenomenon in psychology demonstrating that people tend to remember pictures better than words. Images are more easily recognizable and recallable, especially when they are colorful, detailed, and concrete.</a:t>
            </a:r>
          </a:p>
        </p:txBody>
      </p:sp>
      <p:sp>
        <p:nvSpPr>
          <p:cNvPr name="TextBox 11" id="11"/>
          <p:cNvSpPr txBox="true"/>
          <p:nvPr/>
        </p:nvSpPr>
        <p:spPr>
          <a:xfrm rot="0">
            <a:off x="1504950" y="1619913"/>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Picture Superiority Effect</a:t>
            </a:r>
          </a:p>
          <a:p>
            <a:pPr algn="l" marL="0" indent="0" lvl="0">
              <a:lnSpc>
                <a:spcPts val="8320"/>
              </a:lnSpc>
            </a:pPr>
          </a:p>
        </p:txBody>
      </p:sp>
      <p:sp>
        <p:nvSpPr>
          <p:cNvPr name="TextBox 12" id="12"/>
          <p:cNvSpPr txBox="true"/>
          <p:nvPr/>
        </p:nvSpPr>
        <p:spPr>
          <a:xfrm rot="0">
            <a:off x="1609725" y="3700491"/>
            <a:ext cx="7321793" cy="115176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Comparison of image and text recall</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773008" cy="6773008"/>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5046" t="0" r="-25046"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pic>
        <p:nvPicPr>
          <p:cNvPr name="Picture 10" id="10"/>
          <p:cNvPicPr>
            <a:picLocks noChangeAspect="true"/>
          </p:cNvPicPr>
          <p:nvPr/>
        </p:nvPicPr>
        <p:blipFill>
          <a:blip r:embed="rId13"/>
          <a:srcRect l="0" t="0" r="0" b="0"/>
          <a:stretch>
            <a:fillRect/>
          </a:stretch>
        </p:blipFill>
        <p:spPr>
          <a:xfrm flipH="false" flipV="false" rot="0">
            <a:off x="272284" y="5529587"/>
            <a:ext cx="777552" cy="765889"/>
          </a:xfrm>
          <a:prstGeom prst="rect">
            <a:avLst/>
          </a:prstGeom>
        </p:spPr>
      </p:pic>
      <p:sp>
        <p:nvSpPr>
          <p:cNvPr name="TextBox 11" id="11"/>
          <p:cNvSpPr txBox="true"/>
          <p:nvPr/>
        </p:nvSpPr>
        <p:spPr>
          <a:xfrm rot="0">
            <a:off x="1504950" y="1619913"/>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Why Images Are More Effective?</a:t>
            </a:r>
          </a:p>
          <a:p>
            <a:pPr algn="l" marL="0" indent="0" lvl="0">
              <a:lnSpc>
                <a:spcPts val="8320"/>
              </a:lnSpc>
            </a:pPr>
          </a:p>
        </p:txBody>
      </p:sp>
      <p:sp>
        <p:nvSpPr>
          <p:cNvPr name="TextBox 12" id="12"/>
          <p:cNvSpPr txBox="true"/>
          <p:nvPr/>
        </p:nvSpPr>
        <p:spPr>
          <a:xfrm rot="0">
            <a:off x="1504950" y="3790170"/>
            <a:ext cx="7321793" cy="115176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Emotional connection with images</a:t>
            </a:r>
          </a:p>
        </p:txBody>
      </p:sp>
      <p:sp>
        <p:nvSpPr>
          <p:cNvPr name="TextBox 13" id="13"/>
          <p:cNvSpPr txBox="true"/>
          <p:nvPr/>
        </p:nvSpPr>
        <p:spPr>
          <a:xfrm rot="0">
            <a:off x="1221514" y="5491487"/>
            <a:ext cx="8410228" cy="1110615"/>
          </a:xfrm>
          <a:prstGeom prst="rect">
            <a:avLst/>
          </a:prstGeom>
        </p:spPr>
        <p:txBody>
          <a:bodyPr anchor="t" rtlCol="false" tIns="0" lIns="0" bIns="0" rIns="0">
            <a:spAutoFit/>
          </a:bodyPr>
          <a:lstStyle/>
          <a:p>
            <a:pPr algn="l">
              <a:lnSpc>
                <a:spcPts val="2969"/>
              </a:lnSpc>
            </a:pPr>
            <a:r>
              <a:rPr lang="en-US" sz="2199" spc="68">
                <a:solidFill>
                  <a:srgbClr val="2B2B2B"/>
                </a:solidFill>
                <a:latin typeface="Quicksand Semi-Bold"/>
              </a:rPr>
              <a:t>Images are more easily processed and integrated into long-term memory.</a:t>
            </a:r>
          </a:p>
          <a:p>
            <a:pPr algn="l" marL="0" indent="0" lvl="0">
              <a:lnSpc>
                <a:spcPts val="2969"/>
              </a:lnSpc>
              <a:spcBef>
                <a:spcPct val="0"/>
              </a:spcBef>
            </a:pPr>
          </a:p>
        </p:txBody>
      </p:sp>
      <p:sp>
        <p:nvSpPr>
          <p:cNvPr name="TextBox 14" id="14"/>
          <p:cNvSpPr txBox="true"/>
          <p:nvPr/>
        </p:nvSpPr>
        <p:spPr>
          <a:xfrm rot="0">
            <a:off x="1221514" y="6776360"/>
            <a:ext cx="8410228" cy="1323975"/>
          </a:xfrm>
          <a:prstGeom prst="rect">
            <a:avLst/>
          </a:prstGeom>
        </p:spPr>
        <p:txBody>
          <a:bodyPr anchor="t" rtlCol="false" tIns="0" lIns="0" bIns="0" rIns="0">
            <a:spAutoFit/>
          </a:bodyPr>
          <a:lstStyle/>
          <a:p>
            <a:pPr algn="l">
              <a:lnSpc>
                <a:spcPts val="2699"/>
              </a:lnSpc>
            </a:pPr>
            <a:r>
              <a:rPr lang="en-US" sz="1999" spc="61">
                <a:solidFill>
                  <a:srgbClr val="2B2B2B"/>
                </a:solidFill>
                <a:latin typeface="Quicksand Semi-Bold"/>
              </a:rPr>
              <a:t>They can be more easily associated with personal emotions and memories, further strengthening the memorization and learning process.</a:t>
            </a:r>
          </a:p>
          <a:p>
            <a:pPr algn="l" marL="0" indent="0" lvl="0">
              <a:lnSpc>
                <a:spcPts val="2699"/>
              </a:lnSpc>
              <a:spcBef>
                <a:spcPct val="0"/>
              </a:spcBef>
            </a:pPr>
          </a:p>
        </p:txBody>
      </p:sp>
      <p:pic>
        <p:nvPicPr>
          <p:cNvPr name="Picture 15" id="15"/>
          <p:cNvPicPr>
            <a:picLocks noChangeAspect="true"/>
          </p:cNvPicPr>
          <p:nvPr/>
        </p:nvPicPr>
        <p:blipFill>
          <a:blip r:embed="rId13"/>
          <a:srcRect l="0" t="0" r="0" b="0"/>
          <a:stretch>
            <a:fillRect/>
          </a:stretch>
        </p:blipFill>
        <p:spPr>
          <a:xfrm flipH="false" flipV="false" rot="0">
            <a:off x="272284" y="6814961"/>
            <a:ext cx="777552" cy="765889"/>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4990582" y="343582"/>
            <a:ext cx="2872537" cy="2984454"/>
          </a:xfrm>
          <a:custGeom>
            <a:avLst/>
            <a:gdLst/>
            <a:ahLst/>
            <a:cxnLst/>
            <a:rect r="r" b="b" t="t" l="l"/>
            <a:pathLst>
              <a:path h="2984454" w="2872537">
                <a:moveTo>
                  <a:pt x="0" y="0"/>
                </a:moveTo>
                <a:lnTo>
                  <a:pt x="2872537" y="0"/>
                </a:lnTo>
                <a:lnTo>
                  <a:pt x="2872537" y="2984454"/>
                </a:lnTo>
                <a:lnTo>
                  <a:pt x="0" y="2984454"/>
                </a:lnTo>
                <a:lnTo>
                  <a:pt x="0" y="0"/>
                </a:lnTo>
                <a:close/>
              </a:path>
            </a:pathLst>
          </a:custGeom>
          <a:blipFill>
            <a:blip r:embed="rId7"/>
            <a:stretch>
              <a:fillRect l="0" t="0" r="0" b="0"/>
            </a:stretch>
          </a:blipFill>
        </p:spPr>
      </p:sp>
      <p:sp>
        <p:nvSpPr>
          <p:cNvPr name="TextBox 6" id="6"/>
          <p:cNvSpPr txBox="true"/>
          <p:nvPr/>
        </p:nvSpPr>
        <p:spPr>
          <a:xfrm rot="0">
            <a:off x="1360063" y="4319123"/>
            <a:ext cx="7975566" cy="784860"/>
          </a:xfrm>
          <a:prstGeom prst="rect">
            <a:avLst/>
          </a:prstGeom>
        </p:spPr>
        <p:txBody>
          <a:bodyPr anchor="t" rtlCol="false" tIns="0" lIns="0" bIns="0" rIns="0">
            <a:spAutoFit/>
          </a:bodyPr>
          <a:lstStyle/>
          <a:p>
            <a:pPr algn="l">
              <a:lnSpc>
                <a:spcPts val="3104"/>
              </a:lnSpc>
            </a:pPr>
            <a:r>
              <a:rPr lang="en-US" sz="2299" spc="71">
                <a:solidFill>
                  <a:srgbClr val="2B2B2B"/>
                </a:solidFill>
                <a:latin typeface="Quicksand Semi-Bold"/>
              </a:rPr>
              <a:t>Overcoming Stereotypes and Prejudices</a:t>
            </a:r>
          </a:p>
          <a:p>
            <a:pPr algn="l" marL="0" indent="0" lvl="0">
              <a:lnSpc>
                <a:spcPts val="3104"/>
              </a:lnSpc>
              <a:spcBef>
                <a:spcPct val="0"/>
              </a:spcBef>
            </a:pPr>
          </a:p>
        </p:txBody>
      </p:sp>
      <p:sp>
        <p:nvSpPr>
          <p:cNvPr name="TextBox 7" id="7"/>
          <p:cNvSpPr txBox="true"/>
          <p:nvPr/>
        </p:nvSpPr>
        <p:spPr>
          <a:xfrm rot="0">
            <a:off x="1504950" y="1619913"/>
            <a:ext cx="978935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Practical Applications</a:t>
            </a:r>
          </a:p>
          <a:p>
            <a:pPr algn="l">
              <a:lnSpc>
                <a:spcPts val="8320"/>
              </a:lnSpc>
            </a:pPr>
          </a:p>
          <a:p>
            <a:pPr algn="l" marL="0" indent="0" lvl="0">
              <a:lnSpc>
                <a:spcPts val="8320"/>
              </a:lnSpc>
            </a:pPr>
          </a:p>
        </p:txBody>
      </p:sp>
      <p:sp>
        <p:nvSpPr>
          <p:cNvPr name="TextBox 8" id="8"/>
          <p:cNvSpPr txBox="true"/>
          <p:nvPr/>
        </p:nvSpPr>
        <p:spPr>
          <a:xfrm rot="0">
            <a:off x="1360063" y="3085529"/>
            <a:ext cx="14190946"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how these concepts can be applied to create key messages?</a:t>
            </a:r>
          </a:p>
        </p:txBody>
      </p:sp>
      <p:sp>
        <p:nvSpPr>
          <p:cNvPr name="TextBox 9" id="9"/>
          <p:cNvSpPr txBox="true"/>
          <p:nvPr/>
        </p:nvSpPr>
        <p:spPr>
          <a:xfrm rot="0">
            <a:off x="1360063" y="5056358"/>
            <a:ext cx="6224932" cy="3909060"/>
          </a:xfrm>
          <a:prstGeom prst="rect">
            <a:avLst/>
          </a:prstGeom>
        </p:spPr>
        <p:txBody>
          <a:bodyPr anchor="t" rtlCol="false" tIns="0" lIns="0" bIns="0" rIns="0">
            <a:spAutoFit/>
          </a:bodyPr>
          <a:lstStyle/>
          <a:p>
            <a:pPr algn="l" marL="0" indent="0" lvl="0">
              <a:lnSpc>
                <a:spcPts val="3104"/>
              </a:lnSpc>
              <a:spcBef>
                <a:spcPct val="0"/>
              </a:spcBef>
            </a:pPr>
            <a:r>
              <a:rPr lang="en-US" sz="2299" spc="71">
                <a:solidFill>
                  <a:srgbClr val="2B2B2B"/>
                </a:solidFill>
                <a:latin typeface="Quicksand"/>
              </a:rPr>
              <a:t>Visual media can overcome stereotypes and prejudices by showcasing diverse and inclusive representations. Powerful images and infographics highlight the contributions of different groups, fostering empathy and understanding. Visual storytelling breaks down harmful stereotypes, promoting a more inclusive society and debunking myths with clear, factual representations.</a:t>
            </a:r>
          </a:p>
        </p:txBody>
      </p:sp>
      <p:sp>
        <p:nvSpPr>
          <p:cNvPr name="TextBox 10" id="10"/>
          <p:cNvSpPr txBox="true"/>
          <p:nvPr/>
        </p:nvSpPr>
        <p:spPr>
          <a:xfrm rot="0">
            <a:off x="9335629" y="4319123"/>
            <a:ext cx="7975566" cy="784860"/>
          </a:xfrm>
          <a:prstGeom prst="rect">
            <a:avLst/>
          </a:prstGeom>
        </p:spPr>
        <p:txBody>
          <a:bodyPr anchor="t" rtlCol="false" tIns="0" lIns="0" bIns="0" rIns="0">
            <a:spAutoFit/>
          </a:bodyPr>
          <a:lstStyle/>
          <a:p>
            <a:pPr algn="l">
              <a:lnSpc>
                <a:spcPts val="3104"/>
              </a:lnSpc>
            </a:pPr>
            <a:r>
              <a:rPr lang="en-US" sz="2299" spc="71">
                <a:solidFill>
                  <a:srgbClr val="2B2B2B"/>
                </a:solidFill>
                <a:latin typeface="Quicksand Semi-Bold"/>
              </a:rPr>
              <a:t>Addressing Environmental Awareness Issues</a:t>
            </a:r>
          </a:p>
          <a:p>
            <a:pPr algn="l" marL="0" indent="0" lvl="0">
              <a:lnSpc>
                <a:spcPts val="3104"/>
              </a:lnSpc>
              <a:spcBef>
                <a:spcPct val="0"/>
              </a:spcBef>
            </a:pPr>
          </a:p>
        </p:txBody>
      </p:sp>
      <p:sp>
        <p:nvSpPr>
          <p:cNvPr name="TextBox 11" id="11"/>
          <p:cNvSpPr txBox="true"/>
          <p:nvPr/>
        </p:nvSpPr>
        <p:spPr>
          <a:xfrm rot="0">
            <a:off x="9335629" y="5056358"/>
            <a:ext cx="6558386" cy="3909060"/>
          </a:xfrm>
          <a:prstGeom prst="rect">
            <a:avLst/>
          </a:prstGeom>
        </p:spPr>
        <p:txBody>
          <a:bodyPr anchor="t" rtlCol="false" tIns="0" lIns="0" bIns="0" rIns="0">
            <a:spAutoFit/>
          </a:bodyPr>
          <a:lstStyle/>
          <a:p>
            <a:pPr algn="l" marL="0" indent="0" lvl="0">
              <a:lnSpc>
                <a:spcPts val="3104"/>
              </a:lnSpc>
              <a:spcBef>
                <a:spcPct val="0"/>
              </a:spcBef>
            </a:pPr>
            <a:r>
              <a:rPr lang="en-US" sz="2299" spc="71" strike="noStrike" u="none">
                <a:solidFill>
                  <a:srgbClr val="2B2B2B"/>
                </a:solidFill>
                <a:latin typeface="Quicksand"/>
              </a:rPr>
              <a:t>Visual media effectively addresses environmental issues by illustrating the impact of human activities and promoting sustainable practices. Compelling images and videos raise awareness about climate change and conservation efforts, motivating action. Visual communication makes data accessible and engaging, inspiring positive change and collective efforts to protect the environment.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0">
            <a:off x="3544544" y="1172977"/>
            <a:ext cx="11198912" cy="7941047"/>
          </a:xfrm>
          <a:custGeom>
            <a:avLst/>
            <a:gdLst/>
            <a:ahLst/>
            <a:cxnLst/>
            <a:rect r="r" b="b" t="t" l="l"/>
            <a:pathLst>
              <a:path h="7941047" w="11198912">
                <a:moveTo>
                  <a:pt x="0" y="0"/>
                </a:moveTo>
                <a:lnTo>
                  <a:pt x="11198912" y="0"/>
                </a:lnTo>
                <a:lnTo>
                  <a:pt x="11198912" y="7941046"/>
                </a:lnTo>
                <a:lnTo>
                  <a:pt x="0" y="79410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748704" y="-3236984"/>
            <a:ext cx="3554807" cy="5131612"/>
          </a:xfrm>
          <a:custGeom>
            <a:avLst/>
            <a:gdLst/>
            <a:ahLst/>
            <a:cxnLst/>
            <a:rect r="r" b="b" t="t" l="l"/>
            <a:pathLst>
              <a:path h="5131612" w="3554807">
                <a:moveTo>
                  <a:pt x="0" y="0"/>
                </a:moveTo>
                <a:lnTo>
                  <a:pt x="3554808" y="0"/>
                </a:lnTo>
                <a:lnTo>
                  <a:pt x="3554808" y="5131612"/>
                </a:lnTo>
                <a:lnTo>
                  <a:pt x="0" y="51316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503353" y="2377331"/>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4182716">
            <a:off x="16663466" y="7802025"/>
            <a:ext cx="3249068" cy="4006698"/>
          </a:xfrm>
          <a:custGeom>
            <a:avLst/>
            <a:gdLst/>
            <a:ahLst/>
            <a:cxnLst/>
            <a:rect r="r" b="b" t="t" l="l"/>
            <a:pathLst>
              <a:path h="4006698" w="3249068">
                <a:moveTo>
                  <a:pt x="0" y="0"/>
                </a:moveTo>
                <a:lnTo>
                  <a:pt x="3249068" y="0"/>
                </a:lnTo>
                <a:lnTo>
                  <a:pt x="3249068" y="4006698"/>
                </a:lnTo>
                <a:lnTo>
                  <a:pt x="0" y="400669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7259300" y="4754150"/>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1737559">
            <a:off x="1159713"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6003287" y="-481992"/>
            <a:ext cx="2781341" cy="2859323"/>
          </a:xfrm>
          <a:custGeom>
            <a:avLst/>
            <a:gdLst/>
            <a:ahLst/>
            <a:cxnLst/>
            <a:rect r="r" b="b" t="t" l="l"/>
            <a:pathLst>
              <a:path h="2859323" w="2781341">
                <a:moveTo>
                  <a:pt x="0" y="0"/>
                </a:moveTo>
                <a:lnTo>
                  <a:pt x="2781341" y="0"/>
                </a:lnTo>
                <a:lnTo>
                  <a:pt x="2781341" y="2859323"/>
                </a:lnTo>
                <a:lnTo>
                  <a:pt x="0" y="285932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a:ln cap="sq">
            <a:noFill/>
            <a:prstDash val="solid"/>
            <a:miter/>
          </a:ln>
        </p:spPr>
      </p:sp>
      <p:sp>
        <p:nvSpPr>
          <p:cNvPr name="Freeform 10" id="10"/>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17"/>
            <a:stretch>
              <a:fillRect l="0" t="-38888" r="0" b="-38888"/>
            </a:stretch>
          </a:blipFill>
        </p:spPr>
      </p:sp>
      <p:sp>
        <p:nvSpPr>
          <p:cNvPr name="TextBox 11" id="11"/>
          <p:cNvSpPr txBox="true"/>
          <p:nvPr/>
        </p:nvSpPr>
        <p:spPr>
          <a:xfrm rot="0">
            <a:off x="4547019" y="4886058"/>
            <a:ext cx="9193961" cy="1956435"/>
          </a:xfrm>
          <a:prstGeom prst="rect">
            <a:avLst/>
          </a:prstGeom>
        </p:spPr>
        <p:txBody>
          <a:bodyPr anchor="t" rtlCol="false" tIns="0" lIns="0" bIns="0" rIns="0">
            <a:spAutoFit/>
          </a:bodyPr>
          <a:lstStyle/>
          <a:p>
            <a:pPr algn="ctr" marL="0" indent="0" lvl="0">
              <a:lnSpc>
                <a:spcPts val="3104"/>
              </a:lnSpc>
              <a:spcBef>
                <a:spcPct val="0"/>
              </a:spcBef>
            </a:pPr>
            <a:r>
              <a:rPr lang="en-US" sz="2299" spc="71">
                <a:solidFill>
                  <a:srgbClr val="2B2B2B"/>
                </a:solidFill>
                <a:latin typeface="Quicksand Semi-Bold"/>
              </a:rPr>
              <a:t>Understanding the link between visual media and cognition helps us leverage the power of images to enhance learning and communication. By using dual coding theory and the picture superiority effect, we can create impactful and memorable messages.</a:t>
            </a:r>
          </a:p>
        </p:txBody>
      </p:sp>
      <p:sp>
        <p:nvSpPr>
          <p:cNvPr name="TextBox 12" id="12"/>
          <p:cNvSpPr txBox="true"/>
          <p:nvPr/>
        </p:nvSpPr>
        <p:spPr>
          <a:xfrm rot="0">
            <a:off x="4633718" y="2819667"/>
            <a:ext cx="9020563" cy="2038350"/>
          </a:xfrm>
          <a:prstGeom prst="rect">
            <a:avLst/>
          </a:prstGeom>
        </p:spPr>
        <p:txBody>
          <a:bodyPr anchor="t" rtlCol="false" tIns="0" lIns="0" bIns="0" rIns="0">
            <a:spAutoFit/>
          </a:bodyPr>
          <a:lstStyle/>
          <a:p>
            <a:pPr algn="ctr">
              <a:lnSpc>
                <a:spcPts val="7800"/>
              </a:lnSpc>
            </a:pPr>
            <a:r>
              <a:rPr lang="en-US" sz="7500" spc="-150">
                <a:solidFill>
                  <a:srgbClr val="2B2B2B"/>
                </a:solidFill>
                <a:latin typeface="Fibre"/>
              </a:rPr>
              <a:t>Conclusion</a:t>
            </a:r>
          </a:p>
          <a:p>
            <a:pPr algn="ctr" marL="0" indent="0" lvl="0">
              <a:lnSpc>
                <a:spcPts val="7800"/>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4333911" y="3442714"/>
            <a:ext cx="9620177" cy="4173097"/>
          </a:xfrm>
          <a:prstGeom prst="rect">
            <a:avLst/>
          </a:prstGeom>
        </p:spPr>
        <p:txBody>
          <a:bodyPr anchor="t" rtlCol="false" tIns="0" lIns="0" bIns="0" rIns="0">
            <a:spAutoFit/>
          </a:bodyPr>
          <a:lstStyle/>
          <a:p>
            <a:pPr algn="ctr" marL="0" indent="0" lvl="0">
              <a:lnSpc>
                <a:spcPts val="15644"/>
              </a:lnSpc>
            </a:pPr>
            <a:r>
              <a:rPr lang="en-US" sz="17981" spc="-359">
                <a:solidFill>
                  <a:srgbClr val="2B2B2B"/>
                </a:solidFill>
                <a:latin typeface="Fibre"/>
              </a:rPr>
              <a:t>Thank you very much </a:t>
            </a:r>
          </a:p>
        </p:txBody>
      </p:sp>
      <p:sp>
        <p:nvSpPr>
          <p:cNvPr name="Freeform 18" id="18"/>
          <p:cNvSpPr/>
          <p:nvPr/>
        </p:nvSpPr>
        <p:spPr>
          <a:xfrm flipH="false" flipV="false" rot="0">
            <a:off x="2761291"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4508296"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DAGGDSyhm_Q</dc:identifier>
  <dcterms:modified xsi:type="dcterms:W3CDTF">2011-08-01T06:04:30Z</dcterms:modified>
  <cp:revision>1</cp:revision>
  <dc:title>CHAPTER_4_BECOME_ATTRACTIVE</dc:title>
</cp:coreProperties>
</file>