
<file path=[Content_Types].xml><?xml version="1.0" encoding="utf-8"?>
<Types xmlns="http://schemas.openxmlformats.org/package/2006/content-types">
  <Default ContentType="application/x-fontdata" Extension="fntdata"/>
  <Default ContentType="image/gif" Extension="gif"/>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Fibre" charset="1" panose="02000506060000020004"/>
      <p:regular r:id="rId19"/>
    </p:embeddedFont>
    <p:embeddedFont>
      <p:font typeface="Quicksand Semi-Bold" charset="1" panose="00000000000000000000"/>
      <p:regular r:id="rId20"/>
    </p:embeddedFont>
    <p:embeddedFont>
      <p:font typeface="League Spartan" charset="1" panose="00000800000000000000"/>
      <p:regular r:id="rId21"/>
    </p:embeddedFont>
    <p:embeddedFont>
      <p:font typeface="Quicksand" charset="1" panose="00000000000000000000"/>
      <p:regular r:id="rId22"/>
    </p:embeddedFont>
    <p:embeddedFont>
      <p:font typeface="Lazydog"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jpe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gif"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3.png" Type="http://schemas.openxmlformats.org/officeDocument/2006/relationships/image"/><Relationship Id="rId4" Target="../media/image44.sv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7.gif"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svg" Type="http://schemas.openxmlformats.org/officeDocument/2006/relationships/image"/><Relationship Id="rId11" Target="../media/image50.jpeg" Type="http://schemas.openxmlformats.org/officeDocument/2006/relationships/image"/><Relationship Id="rId12" Target="../media/VAFod9JRzbM.mp4" Type="http://schemas.openxmlformats.org/officeDocument/2006/relationships/video"/><Relationship Id="rId13" Target="../media/VAFod9JRzbM.mp4" Type="http://schemas.microsoft.com/office/2007/relationships/media"/><Relationship Id="rId2" Target="../media/image1.jpeg" Type="http://schemas.openxmlformats.org/officeDocument/2006/relationships/image"/><Relationship Id="rId3" Target="../media/image43.png" Type="http://schemas.openxmlformats.org/officeDocument/2006/relationships/image"/><Relationship Id="rId4" Target="../media/image4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4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svg" Type="http://schemas.openxmlformats.org/officeDocument/2006/relationships/image"/><Relationship Id="rId11" Target="../media/image51.jpeg" Type="http://schemas.openxmlformats.org/officeDocument/2006/relationships/image"/><Relationship Id="rId2" Target="../media/image1.jpeg" Type="http://schemas.openxmlformats.org/officeDocument/2006/relationships/image"/><Relationship Id="rId3" Target="../media/image43.png" Type="http://schemas.openxmlformats.org/officeDocument/2006/relationships/image"/><Relationship Id="rId4" Target="../media/image4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4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svg" Type="http://schemas.openxmlformats.org/officeDocument/2006/relationships/image"/><Relationship Id="rId11" Target="../media/image52.jpeg" Type="http://schemas.openxmlformats.org/officeDocument/2006/relationships/image"/><Relationship Id="rId2" Target="../media/image1.jpeg" Type="http://schemas.openxmlformats.org/officeDocument/2006/relationships/image"/><Relationship Id="rId3" Target="../media/image43.png" Type="http://schemas.openxmlformats.org/officeDocument/2006/relationships/image"/><Relationship Id="rId4" Target="../media/image4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4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svg" Type="http://schemas.openxmlformats.org/officeDocument/2006/relationships/image"/><Relationship Id="rId11" Target="../media/image53.jpeg" Type="http://schemas.openxmlformats.org/officeDocument/2006/relationships/image"/><Relationship Id="rId12" Target="../media/VAFnjlx_Bro.mp4" Type="http://schemas.openxmlformats.org/officeDocument/2006/relationships/video"/><Relationship Id="rId13" Target="../media/VAFnjlx_Bro.mp4" Type="http://schemas.microsoft.com/office/2007/relationships/media"/><Relationship Id="rId2" Target="../media/image1.jpeg" Type="http://schemas.openxmlformats.org/officeDocument/2006/relationships/image"/><Relationship Id="rId3" Target="../media/image43.png" Type="http://schemas.openxmlformats.org/officeDocument/2006/relationships/image"/><Relationship Id="rId4" Target="../media/image4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4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4.png" Type="http://schemas.openxmlformats.org/officeDocument/2006/relationships/image"/><Relationship Id="rId6" Target="../media/image55.svg" Type="http://schemas.openxmlformats.org/officeDocument/2006/relationships/image"/><Relationship Id="rId7" Target="../media/image5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svg" Type="http://schemas.openxmlformats.org/officeDocument/2006/relationships/image"/><Relationship Id="rId11" Target="../media/image65.jpeg" Type="http://schemas.openxmlformats.org/officeDocument/2006/relationships/image"/><Relationship Id="rId12" Target="../media/image66.png" Type="http://schemas.openxmlformats.org/officeDocument/2006/relationships/image"/><Relationship Id="rId2" Target="../media/image1.jpeg" Type="http://schemas.openxmlformats.org/officeDocument/2006/relationships/image"/><Relationship Id="rId3" Target="../media/image57.png" Type="http://schemas.openxmlformats.org/officeDocument/2006/relationships/image"/><Relationship Id="rId4" Target="../media/image58.svg" Type="http://schemas.openxmlformats.org/officeDocument/2006/relationships/image"/><Relationship Id="rId5" Target="../media/image59.png" Type="http://schemas.openxmlformats.org/officeDocument/2006/relationships/image"/><Relationship Id="rId6" Target="../media/image60.svg" Type="http://schemas.openxmlformats.org/officeDocument/2006/relationships/image"/><Relationship Id="rId7" Target="../media/image61.png" Type="http://schemas.openxmlformats.org/officeDocument/2006/relationships/image"/><Relationship Id="rId8" Target="../media/image62.svg" Type="http://schemas.openxmlformats.org/officeDocument/2006/relationships/image"/><Relationship Id="rId9" Target="../media/image6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svg" Type="http://schemas.openxmlformats.org/officeDocument/2006/relationships/image"/><Relationship Id="rId11" Target="../media/image67.png" Type="http://schemas.openxmlformats.org/officeDocument/2006/relationships/image"/><Relationship Id="rId12" Target="../media/image66.png" Type="http://schemas.openxmlformats.org/officeDocument/2006/relationships/image"/><Relationship Id="rId2" Target="../media/image1.jpeg" Type="http://schemas.openxmlformats.org/officeDocument/2006/relationships/image"/><Relationship Id="rId3" Target="../media/image57.png" Type="http://schemas.openxmlformats.org/officeDocument/2006/relationships/image"/><Relationship Id="rId4" Target="../media/image58.svg" Type="http://schemas.openxmlformats.org/officeDocument/2006/relationships/image"/><Relationship Id="rId5" Target="../media/image59.png" Type="http://schemas.openxmlformats.org/officeDocument/2006/relationships/image"/><Relationship Id="rId6" Target="../media/image60.svg" Type="http://schemas.openxmlformats.org/officeDocument/2006/relationships/image"/><Relationship Id="rId7" Target="../media/image61.png" Type="http://schemas.openxmlformats.org/officeDocument/2006/relationships/image"/><Relationship Id="rId8" Target="../media/image62.svg" Type="http://schemas.openxmlformats.org/officeDocument/2006/relationships/image"/><Relationship Id="rId9" Target="../media/image6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3.svg" Type="http://schemas.openxmlformats.org/officeDocument/2006/relationships/image"/><Relationship Id="rId2" Target="../media/image1.jpeg" Type="http://schemas.openxmlformats.org/officeDocument/2006/relationships/image"/><Relationship Id="rId3" Target="../media/image68.png" Type="http://schemas.openxmlformats.org/officeDocument/2006/relationships/image"/><Relationship Id="rId4" Target="../media/image69.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70.png" Type="http://schemas.openxmlformats.org/officeDocument/2006/relationships/image"/><Relationship Id="rId8" Target="../media/image71.svg" Type="http://schemas.openxmlformats.org/officeDocument/2006/relationships/image"/><Relationship Id="rId9" Target="../media/image7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1.svg" Type="http://schemas.openxmlformats.org/officeDocument/2006/relationships/image"/><Relationship Id="rId11" Target="../media/image82.png" Type="http://schemas.openxmlformats.org/officeDocument/2006/relationships/image"/><Relationship Id="rId12" Target="../media/image83.svg" Type="http://schemas.openxmlformats.org/officeDocument/2006/relationships/image"/><Relationship Id="rId13" Target="../media/image84.png" Type="http://schemas.openxmlformats.org/officeDocument/2006/relationships/image"/><Relationship Id="rId14" Target="../media/image85.svg" Type="http://schemas.openxmlformats.org/officeDocument/2006/relationships/image"/><Relationship Id="rId15" Target="../media/image68.png" Type="http://schemas.openxmlformats.org/officeDocument/2006/relationships/image"/><Relationship Id="rId16" Target="../media/image69.svg" Type="http://schemas.openxmlformats.org/officeDocument/2006/relationships/image"/><Relationship Id="rId17" Target="../media/image2.png" Type="http://schemas.openxmlformats.org/officeDocument/2006/relationships/image"/><Relationship Id="rId18" Target="../media/image3.svg" Type="http://schemas.openxmlformats.org/officeDocument/2006/relationships/image"/><Relationship Id="rId19" Target="../media/image70.png" Type="http://schemas.openxmlformats.org/officeDocument/2006/relationships/image"/><Relationship Id="rId2" Target="../media/image1.jpeg" Type="http://schemas.openxmlformats.org/officeDocument/2006/relationships/image"/><Relationship Id="rId20" Target="../media/image71.svg" Type="http://schemas.openxmlformats.org/officeDocument/2006/relationships/image"/><Relationship Id="rId21" Target="../media/image86.png" Type="http://schemas.openxmlformats.org/officeDocument/2006/relationships/image"/><Relationship Id="rId22" Target="../media/image87.svg" Type="http://schemas.openxmlformats.org/officeDocument/2006/relationships/image"/><Relationship Id="rId3" Target="../media/image74.png" Type="http://schemas.openxmlformats.org/officeDocument/2006/relationships/image"/><Relationship Id="rId4" Target="../media/image75.svg" Type="http://schemas.openxmlformats.org/officeDocument/2006/relationships/image"/><Relationship Id="rId5" Target="../media/image76.png" Type="http://schemas.openxmlformats.org/officeDocument/2006/relationships/image"/><Relationship Id="rId6" Target="../media/image77.svg" Type="http://schemas.openxmlformats.org/officeDocument/2006/relationships/image"/><Relationship Id="rId7" Target="../media/image78.png" Type="http://schemas.openxmlformats.org/officeDocument/2006/relationships/image"/><Relationship Id="rId8" Target="../media/image79.svg" Type="http://schemas.openxmlformats.org/officeDocument/2006/relationships/image"/><Relationship Id="rId9" Target="../media/image8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3302274" y="2123228"/>
            <a:ext cx="11683452" cy="4969476"/>
          </a:xfrm>
          <a:prstGeom prst="rect">
            <a:avLst/>
          </a:prstGeom>
        </p:spPr>
        <p:txBody>
          <a:bodyPr anchor="t" rtlCol="false" tIns="0" lIns="0" bIns="0" rIns="0">
            <a:spAutoFit/>
          </a:bodyPr>
          <a:lstStyle/>
          <a:p>
            <a:pPr algn="ctr">
              <a:lnSpc>
                <a:spcPts val="9612"/>
              </a:lnSpc>
            </a:pPr>
            <a:r>
              <a:rPr lang="en-US" sz="10118" spc="-202">
                <a:solidFill>
                  <a:srgbClr val="2B2B2B"/>
                </a:solidFill>
                <a:latin typeface="Fibre"/>
              </a:rPr>
              <a:t>Creating Visual Content in the Classroom</a:t>
            </a:r>
          </a:p>
          <a:p>
            <a:pPr algn="ctr" marL="0" indent="0" lvl="0">
              <a:lnSpc>
                <a:spcPts val="9612"/>
              </a:lnSpc>
            </a:pPr>
          </a:p>
        </p:txBody>
      </p:sp>
      <p:sp>
        <p:nvSpPr>
          <p:cNvPr name="Freeform 18" id="18"/>
          <p:cNvSpPr/>
          <p:nvPr/>
        </p:nvSpPr>
        <p:spPr>
          <a:xfrm flipH="false" flipV="false" rot="0">
            <a:off x="2454932"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814655"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618528" y="6501869"/>
            <a:ext cx="3348863" cy="3348863"/>
          </a:xfrm>
          <a:custGeom>
            <a:avLst/>
            <a:gdLst/>
            <a:ahLst/>
            <a:cxnLst/>
            <a:rect r="r" b="b" t="t" l="l"/>
            <a:pathLst>
              <a:path h="3348863" w="3348863">
                <a:moveTo>
                  <a:pt x="0" y="0"/>
                </a:moveTo>
                <a:lnTo>
                  <a:pt x="3348863" y="0"/>
                </a:lnTo>
                <a:lnTo>
                  <a:pt x="3348863" y="3348862"/>
                </a:lnTo>
                <a:lnTo>
                  <a:pt x="0" y="3348862"/>
                </a:lnTo>
                <a:lnTo>
                  <a:pt x="0" y="0"/>
                </a:lnTo>
                <a:close/>
              </a:path>
            </a:pathLst>
          </a:custGeom>
          <a:blipFill>
            <a:blip r:embed="rId33"/>
            <a:stretch>
              <a:fillRect l="0" t="0" r="0" b="0"/>
            </a:stretch>
          </a:blipFill>
        </p:spPr>
      </p:sp>
      <p:sp>
        <p:nvSpPr>
          <p:cNvPr name="Freeform 21" id="21"/>
          <p:cNvSpPr/>
          <p:nvPr/>
        </p:nvSpPr>
        <p:spPr>
          <a:xfrm flipH="false" flipV="false" rot="0">
            <a:off x="14409860" y="6567771"/>
            <a:ext cx="3278463" cy="3321695"/>
          </a:xfrm>
          <a:custGeom>
            <a:avLst/>
            <a:gdLst/>
            <a:ahLst/>
            <a:cxnLst/>
            <a:rect r="r" b="b" t="t" l="l"/>
            <a:pathLst>
              <a:path h="3321695" w="3278463">
                <a:moveTo>
                  <a:pt x="0" y="0"/>
                </a:moveTo>
                <a:lnTo>
                  <a:pt x="3278463" y="0"/>
                </a:lnTo>
                <a:lnTo>
                  <a:pt x="3278463" y="3321695"/>
                </a:lnTo>
                <a:lnTo>
                  <a:pt x="0" y="3321695"/>
                </a:lnTo>
                <a:lnTo>
                  <a:pt x="0" y="0"/>
                </a:lnTo>
                <a:close/>
              </a:path>
            </a:pathLst>
          </a:custGeom>
          <a:blipFill>
            <a:blip r:embed="rId34"/>
            <a:stretch>
              <a:fillRect l="0" t="0" r="0" b="0"/>
            </a:stretch>
          </a:blipFill>
        </p:spPr>
      </p:sp>
      <p:sp>
        <p:nvSpPr>
          <p:cNvPr name="TextBox 22" id="22"/>
          <p:cNvSpPr txBox="true"/>
          <p:nvPr/>
        </p:nvSpPr>
        <p:spPr>
          <a:xfrm rot="0">
            <a:off x="3135209" y="7454386"/>
            <a:ext cx="12017582" cy="728853"/>
          </a:xfrm>
          <a:prstGeom prst="rect">
            <a:avLst/>
          </a:prstGeom>
        </p:spPr>
        <p:txBody>
          <a:bodyPr anchor="t" rtlCol="false" tIns="0" lIns="0" bIns="0" rIns="0">
            <a:spAutoFit/>
          </a:bodyPr>
          <a:lstStyle/>
          <a:p>
            <a:pPr algn="ctr" marL="0" indent="0" lvl="0">
              <a:lnSpc>
                <a:spcPts val="5300"/>
              </a:lnSpc>
            </a:pPr>
            <a:r>
              <a:rPr lang="en-US" sz="5699" spc="-113">
                <a:solidFill>
                  <a:srgbClr val="2B2B2B"/>
                </a:solidFill>
                <a:latin typeface="Fibre"/>
              </a:rPr>
              <a:t>CHAPTER 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pic>
        <p:nvPicPr>
          <p:cNvPr name="Picture 7" id="7"/>
          <p:cNvPicPr>
            <a:picLocks noChangeAspect="true"/>
          </p:cNvPicPr>
          <p:nvPr/>
        </p:nvPicPr>
        <p:blipFill>
          <a:blip r:embed="rId11"/>
          <a:srcRect l="0" t="0" r="0" b="0"/>
          <a:stretch>
            <a:fillRect/>
          </a:stretch>
        </p:blipFill>
        <p:spPr>
          <a:xfrm flipH="false" flipV="false" rot="0">
            <a:off x="9144000" y="1028700"/>
            <a:ext cx="7488936" cy="8229600"/>
          </a:xfrm>
          <a:prstGeom prst="rect">
            <a:avLst/>
          </a:prstGeom>
        </p:spPr>
      </p:pic>
      <p:sp>
        <p:nvSpPr>
          <p:cNvPr name="TextBox 8" id="8"/>
          <p:cNvSpPr txBox="true"/>
          <p:nvPr/>
        </p:nvSpPr>
        <p:spPr>
          <a:xfrm rot="0">
            <a:off x="1504950" y="4656343"/>
            <a:ext cx="7321793" cy="1899285"/>
          </a:xfrm>
          <a:prstGeom prst="rect">
            <a:avLst/>
          </a:prstGeom>
        </p:spPr>
        <p:txBody>
          <a:bodyPr anchor="t" rtlCol="false" tIns="0" lIns="0" bIns="0" rIns="0">
            <a:spAutoFit/>
          </a:bodyPr>
          <a:lstStyle/>
          <a:p>
            <a:pPr algn="l" marL="0" indent="0" lvl="0">
              <a:lnSpc>
                <a:spcPts val="3779"/>
              </a:lnSpc>
              <a:spcBef>
                <a:spcPct val="0"/>
              </a:spcBef>
            </a:pPr>
            <a:r>
              <a:rPr lang="en-US" sz="2799" spc="86">
                <a:solidFill>
                  <a:srgbClr val="2B2B2B"/>
                </a:solidFill>
                <a:latin typeface="Quicksand Semi-Bold"/>
              </a:rPr>
              <a:t>In this chapter, we will explore how to effectively use two tools discussed in the previous video: Canva and Snapseed.</a:t>
            </a:r>
          </a:p>
        </p:txBody>
      </p:sp>
      <p:sp>
        <p:nvSpPr>
          <p:cNvPr name="TextBox 9" id="9"/>
          <p:cNvSpPr txBox="true"/>
          <p:nvPr/>
        </p:nvSpPr>
        <p:spPr>
          <a:xfrm rot="0">
            <a:off x="1504950" y="2916032"/>
            <a:ext cx="6680372"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pic>
        <p:nvPicPr>
          <p:cNvPr name="Picture 5" id="5"/>
          <p:cNvPicPr>
            <a:picLocks noChangeAspect="true"/>
          </p:cNvPicPr>
          <p:nvPr/>
        </p:nvPicPr>
        <p:blipFill>
          <a:blip r:embed="rId7"/>
          <a:srcRect l="0" t="0" r="0" b="0"/>
          <a:stretch>
            <a:fillRect/>
          </a:stretch>
        </p:blipFill>
        <p:spPr>
          <a:xfrm flipH="false" flipV="false" rot="0">
            <a:off x="789735" y="498353"/>
            <a:ext cx="8229600" cy="8229600"/>
          </a:xfrm>
          <a:prstGeom prst="rect">
            <a:avLst/>
          </a:prstGeom>
        </p:spPr>
      </p:pic>
      <p:sp>
        <p:nvSpPr>
          <p:cNvPr name="TextBox 6" id="6"/>
          <p:cNvSpPr txBox="true"/>
          <p:nvPr/>
        </p:nvSpPr>
        <p:spPr>
          <a:xfrm rot="0">
            <a:off x="9341855" y="3948638"/>
            <a:ext cx="7321793" cy="175069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Canva is a free platform available on both desktop and mobile, allowing users to create graphics, videos, infographics, and social media content.</a:t>
            </a:r>
          </a:p>
        </p:txBody>
      </p:sp>
      <p:sp>
        <p:nvSpPr>
          <p:cNvPr name="TextBox 7" id="7"/>
          <p:cNvSpPr txBox="true"/>
          <p:nvPr/>
        </p:nvSpPr>
        <p:spPr>
          <a:xfrm rot="0">
            <a:off x="9458564" y="993340"/>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Overview of Canva</a:t>
            </a:r>
          </a:p>
          <a:p>
            <a:pPr algn="l" marL="0" indent="0" lvl="0">
              <a:lnSpc>
                <a:spcPts val="8320"/>
              </a:lnSpc>
            </a:pPr>
          </a:p>
        </p:txBody>
      </p:sp>
      <p:sp>
        <p:nvSpPr>
          <p:cNvPr name="TextBox 8" id="8"/>
          <p:cNvSpPr txBox="true"/>
          <p:nvPr/>
        </p:nvSpPr>
        <p:spPr>
          <a:xfrm rot="0">
            <a:off x="9458564" y="3203557"/>
            <a:ext cx="7321793" cy="599314"/>
          </a:xfrm>
          <a:prstGeom prst="rect">
            <a:avLst/>
          </a:prstGeom>
        </p:spPr>
        <p:txBody>
          <a:bodyPr anchor="t" rtlCol="false" tIns="0" lIns="0" bIns="0" rIns="0">
            <a:spAutoFit/>
          </a:bodyPr>
          <a:lstStyle/>
          <a:p>
            <a:pPr algn="l">
              <a:lnSpc>
                <a:spcPts val="4371"/>
              </a:lnSpc>
            </a:pPr>
            <a:r>
              <a:rPr lang="en-US" sz="4700" spc="-94">
                <a:solidFill>
                  <a:srgbClr val="009BDF"/>
                </a:solidFill>
                <a:latin typeface="Fibre"/>
              </a:rPr>
              <a:t>A Versatile Design Tool</a:t>
            </a:r>
          </a:p>
        </p:txBody>
      </p:sp>
      <p:sp>
        <p:nvSpPr>
          <p:cNvPr name="TextBox 9" id="9"/>
          <p:cNvSpPr txBox="true"/>
          <p:nvPr/>
        </p:nvSpPr>
        <p:spPr>
          <a:xfrm rot="0">
            <a:off x="9341855" y="5966065"/>
            <a:ext cx="7755283" cy="3503295"/>
          </a:xfrm>
          <a:prstGeom prst="rect">
            <a:avLst/>
          </a:prstGeom>
        </p:spPr>
        <p:txBody>
          <a:bodyPr anchor="t" rtlCol="false" tIns="0" lIns="0" bIns="0" rIns="0">
            <a:spAutoFit/>
          </a:bodyPr>
          <a:lstStyle/>
          <a:p>
            <a:pPr algn="l">
              <a:lnSpc>
                <a:spcPts val="3509"/>
              </a:lnSpc>
            </a:pPr>
            <a:r>
              <a:rPr lang="en-US" sz="2599" spc="80">
                <a:solidFill>
                  <a:srgbClr val="2B2B2B"/>
                </a:solidFill>
                <a:latin typeface="Quicksand Semi-Bold"/>
              </a:rPr>
              <a:t>Key Features:</a:t>
            </a:r>
          </a:p>
          <a:p>
            <a:pPr algn="l" marL="561336" indent="-280668" lvl="1">
              <a:lnSpc>
                <a:spcPts val="3509"/>
              </a:lnSpc>
              <a:buFont typeface="Arial"/>
              <a:buChar char="•"/>
            </a:pPr>
            <a:r>
              <a:rPr lang="en-US" sz="2599" spc="80">
                <a:solidFill>
                  <a:srgbClr val="2B2B2B"/>
                </a:solidFill>
                <a:latin typeface="Quicksand Semi-Bold"/>
              </a:rPr>
              <a:t>Templates: Wide range of pre-designed templates.</a:t>
            </a:r>
          </a:p>
          <a:p>
            <a:pPr algn="l" marL="561336" indent="-280668" lvl="1">
              <a:lnSpc>
                <a:spcPts val="3509"/>
              </a:lnSpc>
              <a:buFont typeface="Arial"/>
              <a:buChar char="•"/>
            </a:pPr>
            <a:r>
              <a:rPr lang="en-US" sz="2599" spc="80">
                <a:solidFill>
                  <a:srgbClr val="2B2B2B"/>
                </a:solidFill>
                <a:latin typeface="Quicksand Semi-Bold"/>
              </a:rPr>
              <a:t>Accessibility: Easy to use for both beginners and professionals.</a:t>
            </a:r>
          </a:p>
          <a:p>
            <a:pPr algn="l" marL="561336" indent="-280668" lvl="1">
              <a:lnSpc>
                <a:spcPts val="3509"/>
              </a:lnSpc>
              <a:spcBef>
                <a:spcPct val="0"/>
              </a:spcBef>
              <a:buFont typeface="Arial"/>
              <a:buChar char="•"/>
            </a:pPr>
            <a:r>
              <a:rPr lang="en-US" sz="2599" spc="80">
                <a:solidFill>
                  <a:srgbClr val="2B2B2B"/>
                </a:solidFill>
                <a:latin typeface="Quicksand Semi-Bold"/>
              </a:rPr>
              <a:t>Collaboration: Allows group work on projects.</a:t>
            </a:r>
          </a:p>
          <a:p>
            <a:pPr algn="l" marL="0" indent="0" lvl="0">
              <a:lnSpc>
                <a:spcPts val="3509"/>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3257298" y="1047110"/>
            <a:ext cx="13040530"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Getting Started with Canva</a:t>
            </a:r>
          </a:p>
          <a:p>
            <a:pPr algn="l" marL="0" indent="0" lvl="0">
              <a:lnSpc>
                <a:spcPts val="8320"/>
              </a:lnSpc>
            </a:pPr>
          </a:p>
        </p:txBody>
      </p:sp>
      <p:sp>
        <p:nvSpPr>
          <p:cNvPr name="TextBox 8" id="8"/>
          <p:cNvSpPr txBox="true"/>
          <p:nvPr/>
        </p:nvSpPr>
        <p:spPr>
          <a:xfrm rot="0">
            <a:off x="852358" y="2211252"/>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Step-by-Step:</a:t>
            </a:r>
          </a:p>
        </p:txBody>
      </p:sp>
      <p:pic>
        <p:nvPicPr>
          <p:cNvPr name="Picture 9" id="9">
            <a:hlinkClick action="ppaction://media"/>
          </p:cNvPr>
          <p:cNvPicPr>
            <a:picLocks noChangeAspect="true"/>
          </p:cNvPicPr>
          <p:nvPr>
            <a:videoFile r:link="rId12"/>
            <p:extLst>
              <p:ext uri="{DAA4B4D4-6D71-4841-9C94-3DE7FCFB9230}">
                <p14:media xmlns:p14="http://schemas.microsoft.com/office/powerpoint/2010/main" r:embed="rId13"/>
              </p:ext>
            </p:extLst>
          </p:nvPr>
        </p:nvPicPr>
        <p:blipFill>
          <a:blip r:embed="rId11"/>
          <a:srcRect l="0" t="0" r="0" b="0"/>
          <a:stretch>
            <a:fillRect/>
          </a:stretch>
        </p:blipFill>
        <p:spPr>
          <a:xfrm flipH="false" flipV="false" rot="0">
            <a:off x="7783851" y="2453759"/>
            <a:ext cx="9911512" cy="6640713"/>
          </a:xfrm>
          <a:prstGeom prst="rect">
            <a:avLst/>
          </a:prstGeom>
        </p:spPr>
      </p:pic>
      <p:sp>
        <p:nvSpPr>
          <p:cNvPr name="TextBox 10" id="10"/>
          <p:cNvSpPr txBox="true"/>
          <p:nvPr/>
        </p:nvSpPr>
        <p:spPr>
          <a:xfrm rot="0">
            <a:off x="541271" y="3457575"/>
            <a:ext cx="6668695" cy="864870"/>
          </a:xfrm>
          <a:prstGeom prst="rect">
            <a:avLst/>
          </a:prstGeom>
        </p:spPr>
        <p:txBody>
          <a:bodyPr anchor="t" rtlCol="false" tIns="0" lIns="0" bIns="0" rIns="0">
            <a:spAutoFit/>
          </a:bodyPr>
          <a:lstStyle/>
          <a:p>
            <a:pPr algn="l" marL="561336" indent="-280668" lvl="1">
              <a:lnSpc>
                <a:spcPts val="3509"/>
              </a:lnSpc>
              <a:spcBef>
                <a:spcPct val="0"/>
              </a:spcBef>
              <a:buAutoNum type="arabicPeriod" startAt="1"/>
            </a:pPr>
            <a:r>
              <a:rPr lang="en-US" sz="2599" spc="80">
                <a:solidFill>
                  <a:srgbClr val="2B2B2B"/>
                </a:solidFill>
                <a:latin typeface="League Spartan"/>
              </a:rPr>
              <a:t>Sign up with email or social media.</a:t>
            </a:r>
          </a:p>
        </p:txBody>
      </p:sp>
      <p:sp>
        <p:nvSpPr>
          <p:cNvPr name="TextBox 11" id="11"/>
          <p:cNvSpPr txBox="true"/>
          <p:nvPr/>
        </p:nvSpPr>
        <p:spPr>
          <a:xfrm rot="0">
            <a:off x="765029" y="4579620"/>
            <a:ext cx="6668695"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a:rPr>
              <a:t>2. Access the home screen with various project icons.</a:t>
            </a:r>
          </a:p>
        </p:txBody>
      </p:sp>
      <p:sp>
        <p:nvSpPr>
          <p:cNvPr name="TextBox 12" id="12"/>
          <p:cNvSpPr txBox="true"/>
          <p:nvPr/>
        </p:nvSpPr>
        <p:spPr>
          <a:xfrm rot="0">
            <a:off x="765029" y="5884524"/>
            <a:ext cx="6668695"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3. Choose the type of project (e.g., social media post).</a:t>
            </a:r>
          </a:p>
        </p:txBody>
      </p:sp>
    </p:spTree>
  </p:cSld>
  <p:clrMapOvr>
    <a:masterClrMapping/>
  </p:clrMapOvr>
  <p:timing>
    <p:tnLst>
      <p:par>
        <p:cTn dur="indefinite" restart="never" nodeType="tmRoot">
          <p:childTnLst>
            <p:video>
              <p:cMediaNode vol="100000">
                <p:cTn fill="hold" display="false">
                  <p:stCondLst>
                    <p:cond delay="indefinite"/>
                  </p:stCondLst>
                </p:cTn>
                <p:tgtEl>
                  <p:spTgt spid="9"/>
                </p:tgtEl>
              </p:cMediaNode>
            </p:video>
          </p:childTnLst>
        </p:cTn>
      </p:par>
    </p:tnLst>
  </p:timing>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127149" y="3495675"/>
            <a:ext cx="7680013" cy="5116809"/>
          </a:xfrm>
          <a:custGeom>
            <a:avLst/>
            <a:gdLst/>
            <a:ahLst/>
            <a:cxnLst/>
            <a:rect r="r" b="b" t="t" l="l"/>
            <a:pathLst>
              <a:path h="5116809" w="7680013">
                <a:moveTo>
                  <a:pt x="0" y="0"/>
                </a:moveTo>
                <a:lnTo>
                  <a:pt x="7680013" y="0"/>
                </a:lnTo>
                <a:lnTo>
                  <a:pt x="7680013" y="5116809"/>
                </a:lnTo>
                <a:lnTo>
                  <a:pt x="0" y="5116809"/>
                </a:lnTo>
                <a:lnTo>
                  <a:pt x="0" y="0"/>
                </a:lnTo>
                <a:close/>
              </a:path>
            </a:pathLst>
          </a:custGeom>
          <a:blipFill>
            <a:blip r:embed="rId11"/>
            <a:stretch>
              <a:fillRect l="0" t="0" r="0" b="0"/>
            </a:stretch>
          </a:blipFill>
        </p:spPr>
      </p:sp>
      <p:sp>
        <p:nvSpPr>
          <p:cNvPr name="TextBox 8" id="8"/>
          <p:cNvSpPr txBox="true"/>
          <p:nvPr/>
        </p:nvSpPr>
        <p:spPr>
          <a:xfrm rot="0">
            <a:off x="3540556" y="803005"/>
            <a:ext cx="13040530"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Getting Started with Canva</a:t>
            </a:r>
          </a:p>
          <a:p>
            <a:pPr algn="l" marL="0" indent="0" lvl="0">
              <a:lnSpc>
                <a:spcPts val="8320"/>
              </a:lnSpc>
            </a:pPr>
          </a:p>
        </p:txBody>
      </p:sp>
      <p:sp>
        <p:nvSpPr>
          <p:cNvPr name="TextBox 9" id="9"/>
          <p:cNvSpPr txBox="true"/>
          <p:nvPr/>
        </p:nvSpPr>
        <p:spPr>
          <a:xfrm rot="0">
            <a:off x="1028700" y="2211252"/>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Designing a Social Media Post</a:t>
            </a:r>
          </a:p>
        </p:txBody>
      </p:sp>
      <p:sp>
        <p:nvSpPr>
          <p:cNvPr name="TextBox 10" id="10"/>
          <p:cNvSpPr txBox="true"/>
          <p:nvPr/>
        </p:nvSpPr>
        <p:spPr>
          <a:xfrm rot="0">
            <a:off x="589965" y="3457575"/>
            <a:ext cx="8335966" cy="864870"/>
          </a:xfrm>
          <a:prstGeom prst="rect">
            <a:avLst/>
          </a:prstGeom>
        </p:spPr>
        <p:txBody>
          <a:bodyPr anchor="t" rtlCol="false" tIns="0" lIns="0" bIns="0" rIns="0">
            <a:spAutoFit/>
          </a:bodyPr>
          <a:lstStyle/>
          <a:p>
            <a:pPr algn="l" marL="561336" indent="-280668" lvl="1">
              <a:lnSpc>
                <a:spcPts val="3509"/>
              </a:lnSpc>
              <a:spcBef>
                <a:spcPct val="0"/>
              </a:spcBef>
              <a:buAutoNum type="arabicPeriod" startAt="1"/>
            </a:pPr>
            <a:r>
              <a:rPr lang="en-US" sz="2599" spc="80">
                <a:solidFill>
                  <a:srgbClr val="2B2B2B"/>
                </a:solidFill>
                <a:latin typeface="League Spartan"/>
              </a:rPr>
              <a:t>Select "Social Media" and choose a platform (Instagram, Facebook, LinkedIn)</a:t>
            </a:r>
          </a:p>
        </p:txBody>
      </p:sp>
      <p:sp>
        <p:nvSpPr>
          <p:cNvPr name="TextBox 11" id="11"/>
          <p:cNvSpPr txBox="true"/>
          <p:nvPr/>
        </p:nvSpPr>
        <p:spPr>
          <a:xfrm rot="0">
            <a:off x="765029" y="4751059"/>
            <a:ext cx="7985839" cy="130302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a:rPr>
              <a:t>2. For example, choose Instagram and select the type of post (e.g., Instagram Post)</a:t>
            </a:r>
          </a:p>
        </p:txBody>
      </p:sp>
      <p:sp>
        <p:nvSpPr>
          <p:cNvPr name="TextBox 12" id="12"/>
          <p:cNvSpPr txBox="true"/>
          <p:nvPr/>
        </p:nvSpPr>
        <p:spPr>
          <a:xfrm rot="0">
            <a:off x="765029" y="6379824"/>
            <a:ext cx="7985839"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3. Click "Create Blank" to open the design dashboard</a:t>
            </a:r>
          </a:p>
        </p:txBody>
      </p:sp>
      <p:sp>
        <p:nvSpPr>
          <p:cNvPr name="TextBox 13" id="13"/>
          <p:cNvSpPr txBox="true"/>
          <p:nvPr/>
        </p:nvSpPr>
        <p:spPr>
          <a:xfrm rot="0">
            <a:off x="765029" y="7671053"/>
            <a:ext cx="7985839" cy="130302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4. Use pre-made templates or import your own images.</a:t>
            </a:r>
          </a:p>
          <a:p>
            <a:pPr algn="l">
              <a:lnSpc>
                <a:spcPts val="350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127149" y="3495675"/>
            <a:ext cx="7680013" cy="5116809"/>
          </a:xfrm>
          <a:custGeom>
            <a:avLst/>
            <a:gdLst/>
            <a:ahLst/>
            <a:cxnLst/>
            <a:rect r="r" b="b" t="t" l="l"/>
            <a:pathLst>
              <a:path h="5116809" w="7680013">
                <a:moveTo>
                  <a:pt x="0" y="0"/>
                </a:moveTo>
                <a:lnTo>
                  <a:pt x="7680013" y="0"/>
                </a:lnTo>
                <a:lnTo>
                  <a:pt x="7680013" y="5116809"/>
                </a:lnTo>
                <a:lnTo>
                  <a:pt x="0" y="5116809"/>
                </a:lnTo>
                <a:lnTo>
                  <a:pt x="0" y="0"/>
                </a:lnTo>
                <a:close/>
              </a:path>
            </a:pathLst>
          </a:custGeom>
          <a:blipFill>
            <a:blip r:embed="rId11"/>
            <a:stretch>
              <a:fillRect l="0" t="-750" r="0" b="-750"/>
            </a:stretch>
          </a:blipFill>
        </p:spPr>
      </p:sp>
      <p:sp>
        <p:nvSpPr>
          <p:cNvPr name="TextBox 8" id="8"/>
          <p:cNvSpPr txBox="true"/>
          <p:nvPr/>
        </p:nvSpPr>
        <p:spPr>
          <a:xfrm rot="0">
            <a:off x="3766633" y="803005"/>
            <a:ext cx="13040530"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Getting Started with Canva</a:t>
            </a:r>
          </a:p>
          <a:p>
            <a:pPr algn="l" marL="0" indent="0" lvl="0">
              <a:lnSpc>
                <a:spcPts val="8320"/>
              </a:lnSpc>
            </a:pPr>
          </a:p>
        </p:txBody>
      </p:sp>
      <p:sp>
        <p:nvSpPr>
          <p:cNvPr name="TextBox 9" id="9"/>
          <p:cNvSpPr txBox="true"/>
          <p:nvPr/>
        </p:nvSpPr>
        <p:spPr>
          <a:xfrm rot="0">
            <a:off x="1028700" y="2211252"/>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Working with Templates</a:t>
            </a:r>
          </a:p>
        </p:txBody>
      </p:sp>
      <p:sp>
        <p:nvSpPr>
          <p:cNvPr name="TextBox 10" id="10"/>
          <p:cNvSpPr txBox="true"/>
          <p:nvPr/>
        </p:nvSpPr>
        <p:spPr>
          <a:xfrm rot="0">
            <a:off x="589965" y="3457575"/>
            <a:ext cx="8335966" cy="426720"/>
          </a:xfrm>
          <a:prstGeom prst="rect">
            <a:avLst/>
          </a:prstGeom>
        </p:spPr>
        <p:txBody>
          <a:bodyPr anchor="t" rtlCol="false" tIns="0" lIns="0" bIns="0" rIns="0">
            <a:spAutoFit/>
          </a:bodyPr>
          <a:lstStyle/>
          <a:p>
            <a:pPr algn="l" marL="561336" indent="-280668" lvl="1">
              <a:lnSpc>
                <a:spcPts val="3509"/>
              </a:lnSpc>
              <a:spcBef>
                <a:spcPct val="0"/>
              </a:spcBef>
              <a:buAutoNum type="arabicPeriod" startAt="1"/>
            </a:pPr>
            <a:r>
              <a:rPr lang="en-US" sz="2599" spc="80">
                <a:solidFill>
                  <a:srgbClr val="2B2B2B"/>
                </a:solidFill>
                <a:latin typeface="League Spartan"/>
              </a:rPr>
              <a:t>Choose from free and premium templates.</a:t>
            </a:r>
          </a:p>
        </p:txBody>
      </p:sp>
      <p:sp>
        <p:nvSpPr>
          <p:cNvPr name="TextBox 11" id="11"/>
          <p:cNvSpPr txBox="true"/>
          <p:nvPr/>
        </p:nvSpPr>
        <p:spPr>
          <a:xfrm rot="0">
            <a:off x="765029" y="4751059"/>
            <a:ext cx="7985839"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a:rPr>
              <a:t>2. Search for specific themes using keywords (e.g., "back to school")</a:t>
            </a:r>
          </a:p>
        </p:txBody>
      </p:sp>
      <p:sp>
        <p:nvSpPr>
          <p:cNvPr name="TextBox 12" id="12"/>
          <p:cNvSpPr txBox="true"/>
          <p:nvPr/>
        </p:nvSpPr>
        <p:spPr>
          <a:xfrm rot="0">
            <a:off x="765029" y="6379824"/>
            <a:ext cx="7985839"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3. Select a template, customize text and font, and adjust colors and elements</a:t>
            </a:r>
          </a:p>
        </p:txBody>
      </p:sp>
      <p:sp>
        <p:nvSpPr>
          <p:cNvPr name="TextBox 13" id="13"/>
          <p:cNvSpPr txBox="true"/>
          <p:nvPr/>
        </p:nvSpPr>
        <p:spPr>
          <a:xfrm rot="0">
            <a:off x="765029" y="7671053"/>
            <a:ext cx="7985839" cy="130302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4. Change text font and color, add new elements, and animate graphics</a:t>
            </a:r>
          </a:p>
          <a:p>
            <a:pPr algn="l">
              <a:lnSpc>
                <a:spcPts val="3509"/>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pic>
        <p:nvPicPr>
          <p:cNvPr name="Picture 7" id="7">
            <a:hlinkClick action="ppaction://media"/>
          </p:cNvPr>
          <p:cNvPicPr>
            <a:picLocks noChangeAspect="true"/>
          </p:cNvPicPr>
          <p:nvPr>
            <a:videoFile r:link="rId12"/>
            <p:extLst>
              <p:ext uri="{DAA4B4D4-6D71-4841-9C94-3DE7FCFB9230}">
                <p14:media xmlns:p14="http://schemas.microsoft.com/office/powerpoint/2010/main" r:embed="rId13"/>
              </p:ext>
            </p:extLst>
          </p:nvPr>
        </p:nvPicPr>
        <p:blipFill>
          <a:blip r:embed="rId11"/>
          <a:srcRect l="0" t="540" r="0" b="540"/>
          <a:stretch>
            <a:fillRect/>
          </a:stretch>
        </p:blipFill>
        <p:spPr>
          <a:xfrm flipH="false" flipV="false" rot="0">
            <a:off x="11091645" y="1827263"/>
            <a:ext cx="4623624" cy="8167154"/>
          </a:xfrm>
          <a:prstGeom prst="rect">
            <a:avLst/>
          </a:prstGeom>
        </p:spPr>
      </p:pic>
      <p:sp>
        <p:nvSpPr>
          <p:cNvPr name="TextBox 8" id="8"/>
          <p:cNvSpPr txBox="true"/>
          <p:nvPr/>
        </p:nvSpPr>
        <p:spPr>
          <a:xfrm rot="0">
            <a:off x="3766633" y="803005"/>
            <a:ext cx="13040530"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Getting Started with Canva</a:t>
            </a:r>
          </a:p>
          <a:p>
            <a:pPr algn="l" marL="0" indent="0" lvl="0">
              <a:lnSpc>
                <a:spcPts val="8320"/>
              </a:lnSpc>
            </a:pPr>
          </a:p>
        </p:txBody>
      </p:sp>
      <p:sp>
        <p:nvSpPr>
          <p:cNvPr name="TextBox 9" id="9"/>
          <p:cNvSpPr txBox="true"/>
          <p:nvPr/>
        </p:nvSpPr>
        <p:spPr>
          <a:xfrm rot="0">
            <a:off x="1028700" y="1935027"/>
            <a:ext cx="9039081"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Animating and Adding Audio in Canva</a:t>
            </a:r>
          </a:p>
          <a:p>
            <a:pPr algn="l">
              <a:lnSpc>
                <a:spcPts val="4371"/>
              </a:lnSpc>
            </a:pPr>
          </a:p>
        </p:txBody>
      </p:sp>
      <p:sp>
        <p:nvSpPr>
          <p:cNvPr name="TextBox 10" id="10"/>
          <p:cNvSpPr txBox="true"/>
          <p:nvPr/>
        </p:nvSpPr>
        <p:spPr>
          <a:xfrm rot="0">
            <a:off x="589965" y="3457575"/>
            <a:ext cx="9202946" cy="864870"/>
          </a:xfrm>
          <a:prstGeom prst="rect">
            <a:avLst/>
          </a:prstGeom>
        </p:spPr>
        <p:txBody>
          <a:bodyPr anchor="t" rtlCol="false" tIns="0" lIns="0" bIns="0" rIns="0">
            <a:spAutoFit/>
          </a:bodyPr>
          <a:lstStyle/>
          <a:p>
            <a:pPr algn="l" marL="561336" indent="-280668" lvl="1">
              <a:lnSpc>
                <a:spcPts val="3509"/>
              </a:lnSpc>
              <a:spcBef>
                <a:spcPct val="0"/>
              </a:spcBef>
              <a:buAutoNum type="arabicPeriod" startAt="1"/>
            </a:pPr>
            <a:r>
              <a:rPr lang="en-US" sz="2599" spc="80">
                <a:solidFill>
                  <a:srgbClr val="2B2B2B"/>
                </a:solidFill>
                <a:latin typeface="League Spartan"/>
              </a:rPr>
              <a:t>Use the "Animate" function to add movement to elements</a:t>
            </a:r>
          </a:p>
        </p:txBody>
      </p:sp>
      <p:sp>
        <p:nvSpPr>
          <p:cNvPr name="TextBox 11" id="11"/>
          <p:cNvSpPr txBox="true"/>
          <p:nvPr/>
        </p:nvSpPr>
        <p:spPr>
          <a:xfrm rot="0">
            <a:off x="765029" y="4751059"/>
            <a:ext cx="9027883" cy="1303020"/>
          </a:xfrm>
          <a:prstGeom prst="rect">
            <a:avLst/>
          </a:prstGeom>
        </p:spPr>
        <p:txBody>
          <a:bodyPr anchor="t" rtlCol="false" tIns="0" lIns="0" bIns="0" rIns="0">
            <a:spAutoFit/>
          </a:bodyPr>
          <a:lstStyle/>
          <a:p>
            <a:pPr algn="l">
              <a:lnSpc>
                <a:spcPts val="3509"/>
              </a:lnSpc>
            </a:pPr>
            <a:r>
              <a:rPr lang="en-US" sz="2599" spc="80">
                <a:solidFill>
                  <a:srgbClr val="2B2B2B"/>
                </a:solidFill>
                <a:latin typeface="League Spartan"/>
              </a:rPr>
              <a:t>2. Add music from the audio library to enhance your design</a:t>
            </a:r>
          </a:p>
          <a:p>
            <a:pPr algn="l">
              <a:lnSpc>
                <a:spcPts val="3509"/>
              </a:lnSpc>
              <a:spcBef>
                <a:spcPct val="0"/>
              </a:spcBef>
            </a:pPr>
          </a:p>
        </p:txBody>
      </p:sp>
      <p:sp>
        <p:nvSpPr>
          <p:cNvPr name="TextBox 12" id="12"/>
          <p:cNvSpPr txBox="true"/>
          <p:nvPr/>
        </p:nvSpPr>
        <p:spPr>
          <a:xfrm rot="0">
            <a:off x="765029" y="6379824"/>
            <a:ext cx="9027883"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3. Create a carousel post by duplicating pages and adding animations and music</a:t>
            </a:r>
          </a:p>
        </p:txBody>
      </p:sp>
      <p:sp>
        <p:nvSpPr>
          <p:cNvPr name="TextBox 13" id="13"/>
          <p:cNvSpPr txBox="true"/>
          <p:nvPr/>
        </p:nvSpPr>
        <p:spPr>
          <a:xfrm rot="0">
            <a:off x="765029" y="7671053"/>
            <a:ext cx="8919510"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4. Exporting your design as an MP4 video or as JPEG/PNG for static images</a:t>
            </a:r>
          </a:p>
        </p:txBody>
      </p:sp>
    </p:spTree>
  </p:cSld>
  <p:clrMapOvr>
    <a:masterClrMapping/>
  </p:clrMapOvr>
  <p:timing>
    <p:tnLst>
      <p:par>
        <p:cTn dur="indefinite" restart="never" nodeType="tmRoot">
          <p:childTnLst>
            <p:video>
              <p:cMediaNode vol="100000">
                <p:cTn fill="hold" display="false">
                  <p:stCondLst>
                    <p:cond delay="indefinite"/>
                  </p:stCondLst>
                </p:cTn>
                <p:tgtEl>
                  <p:spTgt spid="7"/>
                </p:tgtEl>
              </p:cMediaNode>
            </p:video>
          </p:childTnLst>
        </p:cTn>
      </p:par>
    </p:tnLst>
  </p:timing>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615841" y="1028700"/>
            <a:ext cx="8419859" cy="6588540"/>
          </a:xfrm>
          <a:custGeom>
            <a:avLst/>
            <a:gdLst/>
            <a:ahLst/>
            <a:cxnLst/>
            <a:rect r="r" b="b" t="t" l="l"/>
            <a:pathLst>
              <a:path h="6588540" w="8419859">
                <a:moveTo>
                  <a:pt x="0" y="0"/>
                </a:moveTo>
                <a:lnTo>
                  <a:pt x="8419859" y="0"/>
                </a:lnTo>
                <a:lnTo>
                  <a:pt x="8419859" y="6588540"/>
                </a:lnTo>
                <a:lnTo>
                  <a:pt x="0" y="6588540"/>
                </a:lnTo>
                <a:lnTo>
                  <a:pt x="0" y="0"/>
                </a:lnTo>
                <a:close/>
              </a:path>
            </a:pathLst>
          </a:custGeom>
          <a:blipFill>
            <a:blip r:embed="rId7"/>
            <a:stretch>
              <a:fillRect l="0" t="0" r="0" b="0"/>
            </a:stretch>
          </a:blipFill>
        </p:spPr>
      </p:sp>
      <p:sp>
        <p:nvSpPr>
          <p:cNvPr name="TextBox 6" id="6"/>
          <p:cNvSpPr txBox="true"/>
          <p:nvPr/>
        </p:nvSpPr>
        <p:spPr>
          <a:xfrm rot="0">
            <a:off x="9341855" y="3948638"/>
            <a:ext cx="7321793" cy="131254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Snapseed is a free, easy-to-use app for editing photos, available on Apple Store and Google Play</a:t>
            </a:r>
          </a:p>
        </p:txBody>
      </p:sp>
      <p:sp>
        <p:nvSpPr>
          <p:cNvPr name="TextBox 7" id="7"/>
          <p:cNvSpPr txBox="true"/>
          <p:nvPr/>
        </p:nvSpPr>
        <p:spPr>
          <a:xfrm rot="0">
            <a:off x="9458564" y="993340"/>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Overview of SNAPSEED</a:t>
            </a:r>
          </a:p>
          <a:p>
            <a:pPr algn="l" marL="0" indent="0" lvl="0">
              <a:lnSpc>
                <a:spcPts val="8320"/>
              </a:lnSpc>
            </a:pPr>
          </a:p>
        </p:txBody>
      </p:sp>
      <p:sp>
        <p:nvSpPr>
          <p:cNvPr name="TextBox 8" id="8"/>
          <p:cNvSpPr txBox="true"/>
          <p:nvPr/>
        </p:nvSpPr>
        <p:spPr>
          <a:xfrm rot="0">
            <a:off x="9458564" y="3203557"/>
            <a:ext cx="7321793" cy="599314"/>
          </a:xfrm>
          <a:prstGeom prst="rect">
            <a:avLst/>
          </a:prstGeom>
        </p:spPr>
        <p:txBody>
          <a:bodyPr anchor="t" rtlCol="false" tIns="0" lIns="0" bIns="0" rIns="0">
            <a:spAutoFit/>
          </a:bodyPr>
          <a:lstStyle/>
          <a:p>
            <a:pPr algn="l">
              <a:lnSpc>
                <a:spcPts val="4371"/>
              </a:lnSpc>
            </a:pPr>
            <a:r>
              <a:rPr lang="en-US" sz="4700" spc="-94">
                <a:solidFill>
                  <a:srgbClr val="000000"/>
                </a:solidFill>
                <a:latin typeface="Fibre"/>
              </a:rPr>
              <a:t>A Powerful Photo Editor</a:t>
            </a:r>
          </a:p>
        </p:txBody>
      </p:sp>
      <p:sp>
        <p:nvSpPr>
          <p:cNvPr name="TextBox 9" id="9"/>
          <p:cNvSpPr txBox="true"/>
          <p:nvPr/>
        </p:nvSpPr>
        <p:spPr>
          <a:xfrm rot="0">
            <a:off x="9341855" y="5549247"/>
            <a:ext cx="7755283" cy="3065145"/>
          </a:xfrm>
          <a:prstGeom prst="rect">
            <a:avLst/>
          </a:prstGeom>
        </p:spPr>
        <p:txBody>
          <a:bodyPr anchor="t" rtlCol="false" tIns="0" lIns="0" bIns="0" rIns="0">
            <a:spAutoFit/>
          </a:bodyPr>
          <a:lstStyle/>
          <a:p>
            <a:pPr algn="l">
              <a:lnSpc>
                <a:spcPts val="3509"/>
              </a:lnSpc>
            </a:pPr>
            <a:r>
              <a:rPr lang="en-US" sz="2599" spc="80">
                <a:solidFill>
                  <a:srgbClr val="2B2B2B"/>
                </a:solidFill>
                <a:latin typeface="Quicksand Semi-Bold"/>
              </a:rPr>
              <a:t>Key Features:</a:t>
            </a:r>
          </a:p>
          <a:p>
            <a:pPr algn="l" marL="561336" indent="-280668" lvl="1">
              <a:lnSpc>
                <a:spcPts val="3509"/>
              </a:lnSpc>
              <a:buFont typeface="Arial"/>
              <a:buChar char="•"/>
            </a:pPr>
            <a:r>
              <a:rPr lang="en-US" sz="2599" spc="80">
                <a:solidFill>
                  <a:srgbClr val="2B2B2B"/>
                </a:solidFill>
                <a:latin typeface="Quicksand Semi-Bold"/>
              </a:rPr>
              <a:t>Ease of Use: Intuitive interface for quick edits.</a:t>
            </a:r>
          </a:p>
          <a:p>
            <a:pPr algn="l" marL="561336" indent="-280668" lvl="1">
              <a:lnSpc>
                <a:spcPts val="3509"/>
              </a:lnSpc>
              <a:buFont typeface="Arial"/>
              <a:buChar char="•"/>
            </a:pPr>
            <a:r>
              <a:rPr lang="en-US" sz="2599" spc="80">
                <a:solidFill>
                  <a:srgbClr val="2B2B2B"/>
                </a:solidFill>
                <a:latin typeface="Quicksand Semi-Bold"/>
              </a:rPr>
              <a:t>Advanced Tools: Includes filters, effects, and detailed editing options.</a:t>
            </a:r>
          </a:p>
          <a:p>
            <a:pPr algn="l">
              <a:lnSpc>
                <a:spcPts val="3509"/>
              </a:lnSpc>
              <a:spcBef>
                <a:spcPct val="0"/>
              </a:spcBef>
            </a:pPr>
          </a:p>
          <a:p>
            <a:pPr algn="l" marL="0" indent="0" lvl="0">
              <a:lnSpc>
                <a:spcPts val="3509"/>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308242" y="1767306"/>
            <a:ext cx="6773008" cy="6773008"/>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0" t="0" r="0"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798374" y="545839"/>
            <a:ext cx="10706351" cy="42487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Getting Started with Snapseed</a:t>
            </a:r>
          </a:p>
          <a:p>
            <a:pPr algn="l">
              <a:lnSpc>
                <a:spcPts val="8320"/>
              </a:lnSpc>
            </a:pPr>
          </a:p>
          <a:p>
            <a:pPr algn="l" marL="0" indent="0" lvl="0">
              <a:lnSpc>
                <a:spcPts val="8320"/>
              </a:lnSpc>
            </a:pPr>
          </a:p>
        </p:txBody>
      </p:sp>
      <p:sp>
        <p:nvSpPr>
          <p:cNvPr name="TextBox 11" id="11"/>
          <p:cNvSpPr txBox="true"/>
          <p:nvPr/>
        </p:nvSpPr>
        <p:spPr>
          <a:xfrm rot="0">
            <a:off x="798374" y="2732146"/>
            <a:ext cx="7321793" cy="599314"/>
          </a:xfrm>
          <a:prstGeom prst="rect">
            <a:avLst/>
          </a:prstGeom>
        </p:spPr>
        <p:txBody>
          <a:bodyPr anchor="t" rtlCol="false" tIns="0" lIns="0" bIns="0" rIns="0">
            <a:spAutoFit/>
          </a:bodyPr>
          <a:lstStyle/>
          <a:p>
            <a:pPr algn="l">
              <a:lnSpc>
                <a:spcPts val="4371"/>
              </a:lnSpc>
            </a:pPr>
            <a:r>
              <a:rPr lang="en-US" sz="4700" spc="-94">
                <a:solidFill>
                  <a:srgbClr val="000000"/>
                </a:solidFill>
                <a:latin typeface="Fibre"/>
              </a:rPr>
              <a:t>Editing Photos with Snapseed</a:t>
            </a:r>
          </a:p>
        </p:txBody>
      </p:sp>
      <p:sp>
        <p:nvSpPr>
          <p:cNvPr name="TextBox 12" id="12"/>
          <p:cNvSpPr txBox="true"/>
          <p:nvPr/>
        </p:nvSpPr>
        <p:spPr>
          <a:xfrm rot="0">
            <a:off x="623311" y="4141156"/>
            <a:ext cx="8335966" cy="864870"/>
          </a:xfrm>
          <a:prstGeom prst="rect">
            <a:avLst/>
          </a:prstGeom>
        </p:spPr>
        <p:txBody>
          <a:bodyPr anchor="t" rtlCol="false" tIns="0" lIns="0" bIns="0" rIns="0">
            <a:spAutoFit/>
          </a:bodyPr>
          <a:lstStyle/>
          <a:p>
            <a:pPr algn="l" marL="561336" indent="-280668" lvl="1">
              <a:lnSpc>
                <a:spcPts val="3509"/>
              </a:lnSpc>
              <a:spcBef>
                <a:spcPct val="0"/>
              </a:spcBef>
              <a:buAutoNum type="arabicPeriod" startAt="1"/>
            </a:pPr>
            <a:r>
              <a:rPr lang="en-US" sz="2599" spc="80">
                <a:solidFill>
                  <a:srgbClr val="2B2B2B"/>
                </a:solidFill>
                <a:latin typeface="League Spartan"/>
              </a:rPr>
              <a:t>Open Snapseed and click "+" to choose a photo from your gallery</a:t>
            </a:r>
          </a:p>
        </p:txBody>
      </p:sp>
      <p:sp>
        <p:nvSpPr>
          <p:cNvPr name="TextBox 13" id="13"/>
          <p:cNvSpPr txBox="true"/>
          <p:nvPr/>
        </p:nvSpPr>
        <p:spPr>
          <a:xfrm rot="0">
            <a:off x="798374" y="5434640"/>
            <a:ext cx="7985839"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a:rPr>
              <a:t>2. Access the editing dashboard with options for effects, tools, and export</a:t>
            </a:r>
          </a:p>
        </p:txBody>
      </p:sp>
      <p:sp>
        <p:nvSpPr>
          <p:cNvPr name="TextBox 14" id="14"/>
          <p:cNvSpPr txBox="true"/>
          <p:nvPr/>
        </p:nvSpPr>
        <p:spPr>
          <a:xfrm rot="0">
            <a:off x="798374" y="6937685"/>
            <a:ext cx="7985839"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3. Use tools for brightness, contrast, and cropping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308242" y="1767306"/>
            <a:ext cx="6773008" cy="6773008"/>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1866" t="0" r="-186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798374" y="545839"/>
            <a:ext cx="10706351" cy="42487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Getting Started with Snapseed</a:t>
            </a:r>
          </a:p>
          <a:p>
            <a:pPr algn="l">
              <a:lnSpc>
                <a:spcPts val="8320"/>
              </a:lnSpc>
            </a:pPr>
          </a:p>
          <a:p>
            <a:pPr algn="l" marL="0" indent="0" lvl="0">
              <a:lnSpc>
                <a:spcPts val="8320"/>
              </a:lnSpc>
            </a:pPr>
          </a:p>
        </p:txBody>
      </p:sp>
      <p:sp>
        <p:nvSpPr>
          <p:cNvPr name="TextBox 11" id="11"/>
          <p:cNvSpPr txBox="true"/>
          <p:nvPr/>
        </p:nvSpPr>
        <p:spPr>
          <a:xfrm rot="0">
            <a:off x="798374" y="2732146"/>
            <a:ext cx="7321793" cy="599314"/>
          </a:xfrm>
          <a:prstGeom prst="rect">
            <a:avLst/>
          </a:prstGeom>
        </p:spPr>
        <p:txBody>
          <a:bodyPr anchor="t" rtlCol="false" tIns="0" lIns="0" bIns="0" rIns="0">
            <a:spAutoFit/>
          </a:bodyPr>
          <a:lstStyle/>
          <a:p>
            <a:pPr algn="l">
              <a:lnSpc>
                <a:spcPts val="4371"/>
              </a:lnSpc>
            </a:pPr>
            <a:r>
              <a:rPr lang="en-US" sz="4700" spc="-94">
                <a:solidFill>
                  <a:srgbClr val="000000"/>
                </a:solidFill>
                <a:latin typeface="Fibre"/>
              </a:rPr>
              <a:t>Using Advanced Editing Tools</a:t>
            </a:r>
          </a:p>
        </p:txBody>
      </p:sp>
      <p:sp>
        <p:nvSpPr>
          <p:cNvPr name="TextBox 12" id="12"/>
          <p:cNvSpPr txBox="true"/>
          <p:nvPr/>
        </p:nvSpPr>
        <p:spPr>
          <a:xfrm rot="0">
            <a:off x="623311" y="4141156"/>
            <a:ext cx="8335966" cy="426720"/>
          </a:xfrm>
          <a:prstGeom prst="rect">
            <a:avLst/>
          </a:prstGeom>
        </p:spPr>
        <p:txBody>
          <a:bodyPr anchor="t" rtlCol="false" tIns="0" lIns="0" bIns="0" rIns="0">
            <a:spAutoFit/>
          </a:bodyPr>
          <a:lstStyle/>
          <a:p>
            <a:pPr algn="l" marL="561336" indent="-280668" lvl="1">
              <a:lnSpc>
                <a:spcPts val="3509"/>
              </a:lnSpc>
              <a:spcBef>
                <a:spcPct val="0"/>
              </a:spcBef>
              <a:buAutoNum type="arabicPeriod" startAt="1"/>
            </a:pPr>
            <a:r>
              <a:rPr lang="en-US" sz="2599" spc="80">
                <a:solidFill>
                  <a:srgbClr val="2B2B2B"/>
                </a:solidFill>
                <a:latin typeface="League Spartan"/>
              </a:rPr>
              <a:t>Adjust details like sharpness and structure</a:t>
            </a:r>
          </a:p>
        </p:txBody>
      </p:sp>
      <p:sp>
        <p:nvSpPr>
          <p:cNvPr name="TextBox 13" id="13"/>
          <p:cNvSpPr txBox="true"/>
          <p:nvPr/>
        </p:nvSpPr>
        <p:spPr>
          <a:xfrm rot="0">
            <a:off x="798374" y="5277507"/>
            <a:ext cx="7985839" cy="1303020"/>
          </a:xfrm>
          <a:prstGeom prst="rect">
            <a:avLst/>
          </a:prstGeom>
        </p:spPr>
        <p:txBody>
          <a:bodyPr anchor="t" rtlCol="false" tIns="0" lIns="0" bIns="0" rIns="0">
            <a:spAutoFit/>
          </a:bodyPr>
          <a:lstStyle/>
          <a:p>
            <a:pPr algn="l">
              <a:lnSpc>
                <a:spcPts val="3509"/>
              </a:lnSpc>
            </a:pPr>
            <a:r>
              <a:rPr lang="en-US" sz="2599" spc="80">
                <a:solidFill>
                  <a:srgbClr val="2B2B2B"/>
                </a:solidFill>
                <a:latin typeface="League Spartan"/>
              </a:rPr>
              <a:t>2. Apply filters like "vintage" or "black &amp; white"</a:t>
            </a:r>
          </a:p>
          <a:p>
            <a:pPr algn="l">
              <a:lnSpc>
                <a:spcPts val="3509"/>
              </a:lnSpc>
              <a:spcBef>
                <a:spcPct val="0"/>
              </a:spcBef>
            </a:pPr>
          </a:p>
        </p:txBody>
      </p:sp>
      <p:sp>
        <p:nvSpPr>
          <p:cNvPr name="TextBox 14" id="14"/>
          <p:cNvSpPr txBox="true"/>
          <p:nvPr/>
        </p:nvSpPr>
        <p:spPr>
          <a:xfrm rot="0">
            <a:off x="798374" y="6746623"/>
            <a:ext cx="7985839" cy="86487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3. Use the "magic wand" for automatic adjustments and save your edits</a:t>
            </a:r>
          </a:p>
        </p:txBody>
      </p:sp>
      <p:sp>
        <p:nvSpPr>
          <p:cNvPr name="TextBox 15" id="15"/>
          <p:cNvSpPr txBox="true"/>
          <p:nvPr/>
        </p:nvSpPr>
        <p:spPr>
          <a:xfrm rot="0">
            <a:off x="798374" y="7955280"/>
            <a:ext cx="7985839" cy="1303020"/>
          </a:xfrm>
          <a:prstGeom prst="rect">
            <a:avLst/>
          </a:prstGeom>
        </p:spPr>
        <p:txBody>
          <a:bodyPr anchor="t" rtlCol="false" tIns="0" lIns="0" bIns="0" rIns="0">
            <a:spAutoFit/>
          </a:bodyPr>
          <a:lstStyle/>
          <a:p>
            <a:pPr algn="l">
              <a:lnSpc>
                <a:spcPts val="3509"/>
              </a:lnSpc>
              <a:spcBef>
                <a:spcPct val="0"/>
              </a:spcBef>
            </a:pPr>
            <a:r>
              <a:rPr lang="en-US" sz="2599" spc="80">
                <a:solidFill>
                  <a:srgbClr val="2B2B2B"/>
                </a:solidFill>
                <a:latin typeface="League Spartan Semi-Bold"/>
              </a:rPr>
              <a:t>4. Add text and frames to your photos, and save/export the edited image</a:t>
            </a:r>
          </a:p>
          <a:p>
            <a:pPr algn="l">
              <a:lnSpc>
                <a:spcPts val="3509"/>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17156521" y="5935266"/>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1737559">
            <a:off x="6016825" y="8980873"/>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2085825" y="1189741"/>
            <a:ext cx="2781341" cy="2859323"/>
          </a:xfrm>
          <a:custGeom>
            <a:avLst/>
            <a:gdLst/>
            <a:ahLst/>
            <a:cxnLst/>
            <a:rect r="r" b="b" t="t" l="l"/>
            <a:pathLst>
              <a:path h="2859323" w="2781341">
                <a:moveTo>
                  <a:pt x="0" y="0"/>
                </a:moveTo>
                <a:lnTo>
                  <a:pt x="2781342" y="0"/>
                </a:lnTo>
                <a:lnTo>
                  <a:pt x="2781342" y="2859323"/>
                </a:lnTo>
                <a:lnTo>
                  <a:pt x="0" y="28593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0">
            <a:off x="10276210" y="2199727"/>
            <a:ext cx="7544318" cy="6049171"/>
          </a:xfrm>
          <a:custGeom>
            <a:avLst/>
            <a:gdLst/>
            <a:ahLst/>
            <a:cxnLst/>
            <a:rect r="r" b="b" t="t" l="l"/>
            <a:pathLst>
              <a:path h="6049171" w="7544318">
                <a:moveTo>
                  <a:pt x="0" y="0"/>
                </a:moveTo>
                <a:lnTo>
                  <a:pt x="7544318" y="0"/>
                </a:lnTo>
                <a:lnTo>
                  <a:pt x="7544318" y="6049172"/>
                </a:lnTo>
                <a:lnTo>
                  <a:pt x="0" y="604917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1452608" y="841822"/>
            <a:ext cx="11514718" cy="1712235"/>
          </a:xfrm>
          <a:prstGeom prst="rect">
            <a:avLst/>
          </a:prstGeom>
        </p:spPr>
        <p:txBody>
          <a:bodyPr anchor="t" rtlCol="false" tIns="0" lIns="0" bIns="0" rIns="0">
            <a:spAutoFit/>
          </a:bodyPr>
          <a:lstStyle/>
          <a:p>
            <a:pPr algn="ctr">
              <a:lnSpc>
                <a:spcPts val="6528"/>
              </a:lnSpc>
            </a:pPr>
            <a:r>
              <a:rPr lang="en-US" sz="6800">
                <a:solidFill>
                  <a:srgbClr val="303030"/>
                </a:solidFill>
                <a:latin typeface="Fibre"/>
              </a:rPr>
              <a:t>Giving and Receiving Feedback</a:t>
            </a:r>
          </a:p>
          <a:p>
            <a:pPr algn="ctr">
              <a:lnSpc>
                <a:spcPts val="6528"/>
              </a:lnSpc>
            </a:pPr>
          </a:p>
        </p:txBody>
      </p:sp>
      <p:sp>
        <p:nvSpPr>
          <p:cNvPr name="TextBox 8" id="8"/>
          <p:cNvSpPr txBox="true"/>
          <p:nvPr/>
        </p:nvSpPr>
        <p:spPr>
          <a:xfrm rot="0">
            <a:off x="234294" y="1902547"/>
            <a:ext cx="9931697" cy="651510"/>
          </a:xfrm>
          <a:prstGeom prst="rect">
            <a:avLst/>
          </a:prstGeom>
        </p:spPr>
        <p:txBody>
          <a:bodyPr anchor="t" rtlCol="false" tIns="0" lIns="0" bIns="0" rIns="0">
            <a:spAutoFit/>
          </a:bodyPr>
          <a:lstStyle/>
          <a:p>
            <a:pPr algn="ctr" marL="0" indent="0" lvl="1">
              <a:lnSpc>
                <a:spcPts val="4935"/>
              </a:lnSpc>
            </a:pPr>
            <a:r>
              <a:rPr lang="en-US" sz="4700" spc="-94">
                <a:solidFill>
                  <a:srgbClr val="2B2B2B"/>
                </a:solidFill>
                <a:latin typeface="Fibre"/>
              </a:rPr>
              <a:t>The Importance of Feedback</a:t>
            </a:r>
          </a:p>
        </p:txBody>
      </p:sp>
      <p:sp>
        <p:nvSpPr>
          <p:cNvPr name="TextBox 9" id="9"/>
          <p:cNvSpPr txBox="true"/>
          <p:nvPr/>
        </p:nvSpPr>
        <p:spPr>
          <a:xfrm rot="0">
            <a:off x="1917622" y="2885203"/>
            <a:ext cx="7825512" cy="632460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Feedback plays a crucial role in enhancing the quality of visual projects by providing valuable insights and perspectives that might not be apparent to the creator. When giving feedback, it is important to be specific, focusing on concrete aspects of the visual material rather than general comments. Objective and respectful feedback helps in addressing areas of improvement without causing defensiveness. Constructive criticism should highlight both strengths and weaknesses, offering actionable suggestions for enhancement. On the other hand, receiving feedback requires an open-minded attitude. It is essential to listen attentively, consider all opinions, and avoid becoming defensive. Embracing feedback positively and being receptive to suggestions can lead to significant improvements in the project. Asking clarifying questions ensures a better understanding of the feedback, allowing for more precise adjustments. Finally, expressing gratitude for the feedback demonstrates appreciation and fosters a collaborative environment, encouraging continuous learning and improvement.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1169180" y="897796"/>
            <a:ext cx="4494794" cy="2508913"/>
          </a:xfrm>
          <a:custGeom>
            <a:avLst/>
            <a:gdLst/>
            <a:ahLst/>
            <a:cxnLst/>
            <a:rect r="r" b="b" t="t" l="l"/>
            <a:pathLst>
              <a:path h="2508913" w="4494794">
                <a:moveTo>
                  <a:pt x="0" y="0"/>
                </a:moveTo>
                <a:lnTo>
                  <a:pt x="4494794" y="0"/>
                </a:lnTo>
                <a:lnTo>
                  <a:pt x="4494794" y="2508913"/>
                </a:lnTo>
                <a:lnTo>
                  <a:pt x="0" y="25089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124142" y="6418731"/>
            <a:ext cx="4494794" cy="3187218"/>
          </a:xfrm>
          <a:custGeom>
            <a:avLst/>
            <a:gdLst/>
            <a:ahLst/>
            <a:cxnLst/>
            <a:rect r="r" b="b" t="t" l="l"/>
            <a:pathLst>
              <a:path h="3187218" w="4494794">
                <a:moveTo>
                  <a:pt x="0" y="0"/>
                </a:moveTo>
                <a:lnTo>
                  <a:pt x="4494794" y="0"/>
                </a:lnTo>
                <a:lnTo>
                  <a:pt x="4494794" y="3187218"/>
                </a:lnTo>
                <a:lnTo>
                  <a:pt x="0" y="318721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2669064" y="681051"/>
            <a:ext cx="4494794" cy="3187218"/>
          </a:xfrm>
          <a:custGeom>
            <a:avLst/>
            <a:gdLst/>
            <a:ahLst/>
            <a:cxnLst/>
            <a:rect r="r" b="b" t="t" l="l"/>
            <a:pathLst>
              <a:path h="3187218" w="4494794">
                <a:moveTo>
                  <a:pt x="0" y="0"/>
                </a:moveTo>
                <a:lnTo>
                  <a:pt x="4494794" y="0"/>
                </a:lnTo>
                <a:lnTo>
                  <a:pt x="4494794" y="3187218"/>
                </a:lnTo>
                <a:lnTo>
                  <a:pt x="0" y="31872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0">
            <a:off x="12669064" y="6496368"/>
            <a:ext cx="4494794" cy="3031943"/>
          </a:xfrm>
          <a:custGeom>
            <a:avLst/>
            <a:gdLst/>
            <a:ahLst/>
            <a:cxnLst/>
            <a:rect r="r" b="b" t="t" l="l"/>
            <a:pathLst>
              <a:path h="3031943" w="4494794">
                <a:moveTo>
                  <a:pt x="0" y="0"/>
                </a:moveTo>
                <a:lnTo>
                  <a:pt x="4494794" y="0"/>
                </a:lnTo>
                <a:lnTo>
                  <a:pt x="4494794" y="3031944"/>
                </a:lnTo>
                <a:lnTo>
                  <a:pt x="0" y="303194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TextBox 7" id="7"/>
          <p:cNvSpPr txBox="true"/>
          <p:nvPr/>
        </p:nvSpPr>
        <p:spPr>
          <a:xfrm rot="0">
            <a:off x="6137637" y="3442764"/>
            <a:ext cx="6012726" cy="3369585"/>
          </a:xfrm>
          <a:prstGeom prst="rect">
            <a:avLst/>
          </a:prstGeom>
        </p:spPr>
        <p:txBody>
          <a:bodyPr anchor="t" rtlCol="false" tIns="0" lIns="0" bIns="0" rIns="0">
            <a:spAutoFit/>
          </a:bodyPr>
          <a:lstStyle/>
          <a:p>
            <a:pPr algn="ctr">
              <a:lnSpc>
                <a:spcPts val="6528"/>
              </a:lnSpc>
            </a:pPr>
            <a:r>
              <a:rPr lang="en-US" sz="6800">
                <a:solidFill>
                  <a:srgbClr val="303030"/>
                </a:solidFill>
                <a:latin typeface="Fibre"/>
              </a:rPr>
              <a:t>Giving and Receiving Feedback</a:t>
            </a:r>
          </a:p>
          <a:p>
            <a:pPr algn="ctr">
              <a:lnSpc>
                <a:spcPts val="6528"/>
              </a:lnSpc>
            </a:pPr>
          </a:p>
        </p:txBody>
      </p:sp>
      <p:sp>
        <p:nvSpPr>
          <p:cNvPr name="Freeform 8" id="8"/>
          <p:cNvSpPr/>
          <p:nvPr/>
        </p:nvSpPr>
        <p:spPr>
          <a:xfrm flipH="false" flipV="false" rot="-1798045">
            <a:off x="11055443" y="2726655"/>
            <a:ext cx="1287540" cy="581591"/>
          </a:xfrm>
          <a:custGeom>
            <a:avLst/>
            <a:gdLst/>
            <a:ahLst/>
            <a:cxnLst/>
            <a:rect r="r" b="b" t="t" l="l"/>
            <a:pathLst>
              <a:path h="581591" w="1287540">
                <a:moveTo>
                  <a:pt x="0" y="0"/>
                </a:moveTo>
                <a:lnTo>
                  <a:pt x="1287541" y="0"/>
                </a:lnTo>
                <a:lnTo>
                  <a:pt x="1287541" y="581591"/>
                </a:lnTo>
                <a:lnTo>
                  <a:pt x="0" y="58159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 id="9"/>
          <p:cNvSpPr/>
          <p:nvPr/>
        </p:nvSpPr>
        <p:spPr>
          <a:xfrm flipH="false" flipV="false" rot="-1925604">
            <a:off x="5671854" y="5667356"/>
            <a:ext cx="1214060" cy="548399"/>
          </a:xfrm>
          <a:custGeom>
            <a:avLst/>
            <a:gdLst/>
            <a:ahLst/>
            <a:cxnLst/>
            <a:rect r="r" b="b" t="t" l="l"/>
            <a:pathLst>
              <a:path h="548399" w="1214060">
                <a:moveTo>
                  <a:pt x="0" y="0"/>
                </a:moveTo>
                <a:lnTo>
                  <a:pt x="1214060" y="0"/>
                </a:lnTo>
                <a:lnTo>
                  <a:pt x="1214060" y="548399"/>
                </a:lnTo>
                <a:lnTo>
                  <a:pt x="0" y="54839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true" rot="-9093014">
            <a:off x="5960059" y="2691202"/>
            <a:ext cx="1273984" cy="634598"/>
          </a:xfrm>
          <a:custGeom>
            <a:avLst/>
            <a:gdLst/>
            <a:ahLst/>
            <a:cxnLst/>
            <a:rect r="r" b="b" t="t" l="l"/>
            <a:pathLst>
              <a:path h="634598" w="1273984">
                <a:moveTo>
                  <a:pt x="0" y="634598"/>
                </a:moveTo>
                <a:lnTo>
                  <a:pt x="1273984" y="634598"/>
                </a:lnTo>
                <a:lnTo>
                  <a:pt x="1273984" y="0"/>
                </a:lnTo>
                <a:lnTo>
                  <a:pt x="0" y="0"/>
                </a:lnTo>
                <a:lnTo>
                  <a:pt x="0" y="634598"/>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1" id="11"/>
          <p:cNvSpPr/>
          <p:nvPr/>
        </p:nvSpPr>
        <p:spPr>
          <a:xfrm flipH="false" flipV="true" rot="-8874469">
            <a:off x="11394620" y="5661425"/>
            <a:ext cx="1206953" cy="601209"/>
          </a:xfrm>
          <a:custGeom>
            <a:avLst/>
            <a:gdLst/>
            <a:ahLst/>
            <a:cxnLst/>
            <a:rect r="r" b="b" t="t" l="l"/>
            <a:pathLst>
              <a:path h="601209" w="1206953">
                <a:moveTo>
                  <a:pt x="0" y="601209"/>
                </a:moveTo>
                <a:lnTo>
                  <a:pt x="1206952" y="601209"/>
                </a:lnTo>
                <a:lnTo>
                  <a:pt x="1206952" y="0"/>
                </a:lnTo>
                <a:lnTo>
                  <a:pt x="0" y="0"/>
                </a:lnTo>
                <a:lnTo>
                  <a:pt x="0" y="601209"/>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2" id="12"/>
          <p:cNvSpPr/>
          <p:nvPr/>
        </p:nvSpPr>
        <p:spPr>
          <a:xfrm flipH="false" flipV="false" rot="0">
            <a:off x="17459133" y="5801884"/>
            <a:ext cx="2262958" cy="3726427"/>
          </a:xfrm>
          <a:custGeom>
            <a:avLst/>
            <a:gdLst/>
            <a:ahLst/>
            <a:cxnLst/>
            <a:rect r="r" b="b" t="t" l="l"/>
            <a:pathLst>
              <a:path h="3726427" w="2262958">
                <a:moveTo>
                  <a:pt x="0" y="0"/>
                </a:moveTo>
                <a:lnTo>
                  <a:pt x="2262958" y="0"/>
                </a:lnTo>
                <a:lnTo>
                  <a:pt x="2262958" y="3726428"/>
                </a:lnTo>
                <a:lnTo>
                  <a:pt x="0" y="3726428"/>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Freeform 13" id="13"/>
          <p:cNvSpPr/>
          <p:nvPr/>
        </p:nvSpPr>
        <p:spPr>
          <a:xfrm flipH="false" flipV="false" rot="1737559">
            <a:off x="6016825" y="8980873"/>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a:ln cap="sq">
            <a:noFill/>
            <a:prstDash val="solid"/>
            <a:miter/>
          </a:ln>
        </p:spPr>
      </p:sp>
      <p:sp>
        <p:nvSpPr>
          <p:cNvPr name="Freeform 14" id="14"/>
          <p:cNvSpPr/>
          <p:nvPr/>
        </p:nvSpPr>
        <p:spPr>
          <a:xfrm flipH="false" flipV="false" rot="0">
            <a:off x="-2085825" y="1189741"/>
            <a:ext cx="2781341" cy="2859323"/>
          </a:xfrm>
          <a:custGeom>
            <a:avLst/>
            <a:gdLst/>
            <a:ahLst/>
            <a:cxnLst/>
            <a:rect r="r" b="b" t="t" l="l"/>
            <a:pathLst>
              <a:path h="2859323" w="2781341">
                <a:moveTo>
                  <a:pt x="0" y="0"/>
                </a:moveTo>
                <a:lnTo>
                  <a:pt x="2781342" y="0"/>
                </a:lnTo>
                <a:lnTo>
                  <a:pt x="2781342" y="2859323"/>
                </a:lnTo>
                <a:lnTo>
                  <a:pt x="0" y="2859323"/>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5" id="15"/>
          <p:cNvSpPr/>
          <p:nvPr/>
        </p:nvSpPr>
        <p:spPr>
          <a:xfrm flipH="false" flipV="false" rot="0">
            <a:off x="6597051" y="0"/>
            <a:ext cx="5175519" cy="3001801"/>
          </a:xfrm>
          <a:custGeom>
            <a:avLst/>
            <a:gdLst/>
            <a:ahLst/>
            <a:cxnLst/>
            <a:rect r="r" b="b" t="t" l="l"/>
            <a:pathLst>
              <a:path h="3001801" w="5175519">
                <a:moveTo>
                  <a:pt x="0" y="0"/>
                </a:moveTo>
                <a:lnTo>
                  <a:pt x="5175519" y="0"/>
                </a:lnTo>
                <a:lnTo>
                  <a:pt x="5175519" y="3001801"/>
                </a:lnTo>
                <a:lnTo>
                  <a:pt x="0" y="3001801"/>
                </a:lnTo>
                <a:lnTo>
                  <a:pt x="0" y="0"/>
                </a:lnTo>
                <a:close/>
              </a:path>
            </a:pathLst>
          </a:custGeom>
          <a:blipFill>
            <a:blip r:embed="rId21">
              <a:alphaModFix amt="65999"/>
              <a:extLst>
                <a:ext uri="{96DAC541-7B7A-43D3-8B79-37D633B846F1}">
                  <asvg:svgBlip xmlns:asvg="http://schemas.microsoft.com/office/drawing/2016/SVG/main" r:embed="rId22"/>
                </a:ext>
              </a:extLst>
            </a:blip>
            <a:stretch>
              <a:fillRect l="0" t="0" r="0" b="0"/>
            </a:stretch>
          </a:blipFill>
        </p:spPr>
      </p:sp>
      <p:sp>
        <p:nvSpPr>
          <p:cNvPr name="TextBox 16" id="16"/>
          <p:cNvSpPr txBox="true"/>
          <p:nvPr/>
        </p:nvSpPr>
        <p:spPr>
          <a:xfrm rot="0">
            <a:off x="1806163" y="1571473"/>
            <a:ext cx="3220828" cy="1244092"/>
          </a:xfrm>
          <a:prstGeom prst="rect">
            <a:avLst/>
          </a:prstGeom>
        </p:spPr>
        <p:txBody>
          <a:bodyPr anchor="t" rtlCol="false" tIns="0" lIns="0" bIns="0" rIns="0">
            <a:spAutoFit/>
          </a:bodyPr>
          <a:lstStyle/>
          <a:p>
            <a:pPr algn="ctr">
              <a:lnSpc>
                <a:spcPts val="3343"/>
              </a:lnSpc>
            </a:pPr>
            <a:r>
              <a:rPr lang="en-US" sz="2199">
                <a:solidFill>
                  <a:srgbClr val="303030"/>
                </a:solidFill>
                <a:latin typeface="Lazydog"/>
              </a:rPr>
              <a:t>Be specific and focus on concrete aspects.</a:t>
            </a:r>
          </a:p>
          <a:p>
            <a:pPr algn="ctr">
              <a:lnSpc>
                <a:spcPts val="3343"/>
              </a:lnSpc>
            </a:pPr>
          </a:p>
        </p:txBody>
      </p:sp>
      <p:sp>
        <p:nvSpPr>
          <p:cNvPr name="TextBox 17" id="17"/>
          <p:cNvSpPr txBox="true"/>
          <p:nvPr/>
        </p:nvSpPr>
        <p:spPr>
          <a:xfrm rot="0">
            <a:off x="1761125" y="7711350"/>
            <a:ext cx="3220828" cy="824992"/>
          </a:xfrm>
          <a:prstGeom prst="rect">
            <a:avLst/>
          </a:prstGeom>
        </p:spPr>
        <p:txBody>
          <a:bodyPr anchor="t" rtlCol="false" tIns="0" lIns="0" bIns="0" rIns="0">
            <a:spAutoFit/>
          </a:bodyPr>
          <a:lstStyle/>
          <a:p>
            <a:pPr algn="ctr" marL="0" indent="0" lvl="0">
              <a:lnSpc>
                <a:spcPts val="3343"/>
              </a:lnSpc>
              <a:spcBef>
                <a:spcPct val="0"/>
              </a:spcBef>
            </a:pPr>
            <a:r>
              <a:rPr lang="en-US" sz="2199" strike="noStrike" u="none">
                <a:solidFill>
                  <a:srgbClr val="303030"/>
                </a:solidFill>
                <a:latin typeface="Lazydog"/>
              </a:rPr>
              <a:t>Be open and listen attentively</a:t>
            </a:r>
          </a:p>
        </p:txBody>
      </p:sp>
      <p:sp>
        <p:nvSpPr>
          <p:cNvPr name="TextBox 18" id="18"/>
          <p:cNvSpPr txBox="true"/>
          <p:nvPr/>
        </p:nvSpPr>
        <p:spPr>
          <a:xfrm rot="0">
            <a:off x="13306047" y="7352194"/>
            <a:ext cx="3220828" cy="1244092"/>
          </a:xfrm>
          <a:prstGeom prst="rect">
            <a:avLst/>
          </a:prstGeom>
        </p:spPr>
        <p:txBody>
          <a:bodyPr anchor="t" rtlCol="false" tIns="0" lIns="0" bIns="0" rIns="0">
            <a:spAutoFit/>
          </a:bodyPr>
          <a:lstStyle/>
          <a:p>
            <a:pPr algn="ctr" marL="0" indent="0" lvl="0">
              <a:lnSpc>
                <a:spcPts val="3343"/>
              </a:lnSpc>
              <a:spcBef>
                <a:spcPct val="0"/>
              </a:spcBef>
            </a:pPr>
            <a:r>
              <a:rPr lang="en-US" sz="2199" strike="noStrike" u="none">
                <a:solidFill>
                  <a:srgbClr val="303030"/>
                </a:solidFill>
                <a:latin typeface="Lazydog"/>
              </a:rPr>
              <a:t>Avoid being defensive and be receptive to suggestions</a:t>
            </a:r>
          </a:p>
        </p:txBody>
      </p:sp>
      <p:sp>
        <p:nvSpPr>
          <p:cNvPr name="TextBox 19" id="19"/>
          <p:cNvSpPr txBox="true"/>
          <p:nvPr/>
        </p:nvSpPr>
        <p:spPr>
          <a:xfrm rot="0">
            <a:off x="13440881" y="1851263"/>
            <a:ext cx="3220828" cy="824992"/>
          </a:xfrm>
          <a:prstGeom prst="rect">
            <a:avLst/>
          </a:prstGeom>
        </p:spPr>
        <p:txBody>
          <a:bodyPr anchor="t" rtlCol="false" tIns="0" lIns="0" bIns="0" rIns="0">
            <a:spAutoFit/>
          </a:bodyPr>
          <a:lstStyle/>
          <a:p>
            <a:pPr algn="ctr" marL="0" indent="0" lvl="0">
              <a:lnSpc>
                <a:spcPts val="3343"/>
              </a:lnSpc>
              <a:spcBef>
                <a:spcPct val="0"/>
              </a:spcBef>
            </a:pPr>
            <a:r>
              <a:rPr lang="en-US" sz="2199" strike="noStrike" u="none">
                <a:solidFill>
                  <a:srgbClr val="303030"/>
                </a:solidFill>
                <a:latin typeface="Lazydog"/>
              </a:rPr>
              <a:t>Be objective and respectful</a:t>
            </a:r>
          </a:p>
        </p:txBody>
      </p:sp>
      <p:sp>
        <p:nvSpPr>
          <p:cNvPr name="TextBox 20" id="20"/>
          <p:cNvSpPr txBox="true"/>
          <p:nvPr/>
        </p:nvSpPr>
        <p:spPr>
          <a:xfrm rot="0">
            <a:off x="7133421" y="6379457"/>
            <a:ext cx="3862834" cy="1270635"/>
          </a:xfrm>
          <a:prstGeom prst="rect">
            <a:avLst/>
          </a:prstGeom>
        </p:spPr>
        <p:txBody>
          <a:bodyPr anchor="t" rtlCol="false" tIns="0" lIns="0" bIns="0" rIns="0">
            <a:spAutoFit/>
          </a:bodyPr>
          <a:lstStyle/>
          <a:p>
            <a:pPr algn="ctr" marL="0" indent="0" lvl="1">
              <a:lnSpc>
                <a:spcPts val="4935"/>
              </a:lnSpc>
            </a:pPr>
            <a:r>
              <a:rPr lang="en-US" sz="4700" spc="-94">
                <a:solidFill>
                  <a:srgbClr val="2B2B2B"/>
                </a:solidFill>
                <a:latin typeface="Fibre"/>
              </a:rPr>
              <a:t>The Importance of Feedback</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4333911" y="3442714"/>
            <a:ext cx="9620177" cy="4173097"/>
          </a:xfrm>
          <a:prstGeom prst="rect">
            <a:avLst/>
          </a:prstGeom>
        </p:spPr>
        <p:txBody>
          <a:bodyPr anchor="t" rtlCol="false" tIns="0" lIns="0" bIns="0" rIns="0">
            <a:spAutoFit/>
          </a:bodyPr>
          <a:lstStyle/>
          <a:p>
            <a:pPr algn="ctr" marL="0" indent="0" lvl="0">
              <a:lnSpc>
                <a:spcPts val="15644"/>
              </a:lnSpc>
            </a:pPr>
            <a:r>
              <a:rPr lang="en-US" sz="17981" spc="-359">
                <a:solidFill>
                  <a:srgbClr val="2B2B2B"/>
                </a:solidFill>
                <a:latin typeface="Fibre"/>
              </a:rPr>
              <a:t>Thank you very much </a:t>
            </a:r>
          </a:p>
        </p:txBody>
      </p:sp>
      <p:sp>
        <p:nvSpPr>
          <p:cNvPr name="Freeform 18" id="18"/>
          <p:cNvSpPr/>
          <p:nvPr/>
        </p:nvSpPr>
        <p:spPr>
          <a:xfrm flipH="false" flipV="false" rot="0">
            <a:off x="2761291"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508296"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DAGGDf-1_qg</dc:identifier>
  <dcterms:modified xsi:type="dcterms:W3CDTF">2011-08-01T06:04:30Z</dcterms:modified>
  <cp:revision>1</cp:revision>
  <dc:title>CHAPTER_3_BECOME_ATTRACTIVE</dc:title>
</cp:coreProperties>
</file>