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Fibre" charset="1" panose="02000506060000020004"/>
      <p:regular r:id="rId18"/>
    </p:embeddedFont>
    <p:embeddedFont>
      <p:font typeface="Quicksand Semi-Bold" charset="1" panose="00000000000000000000"/>
      <p:regular r:id="rId19"/>
    </p:embeddedFont>
    <p:embeddedFont>
      <p:font typeface="Lazydog" charset="1" panose="00000000000000000000"/>
      <p:regular r:id="rId20"/>
    </p:embeddedFont>
    <p:embeddedFont>
      <p:font typeface="Quicksand" charset="1" panose="00000000000000000000"/>
      <p:regular r:id="rId21"/>
    </p:embeddedFont>
    <p:embeddedFont>
      <p:font typeface="Public Sans" charset="1" panose="00000000000000000000"/>
      <p:regular r:id="rId22"/>
    </p:embeddedFont>
    <p:embeddedFont>
      <p:font typeface="Quicksand Medium"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4.jpeg" Type="http://schemas.openxmlformats.org/officeDocument/2006/relationships/image"/><Relationship Id="rId4" Target="../media/image43.pn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6.svg" Type="http://schemas.openxmlformats.org/officeDocument/2006/relationships/image"/><Relationship Id="rId11" Target="../media/image57.png" Type="http://schemas.openxmlformats.org/officeDocument/2006/relationships/image"/><Relationship Id="rId12" Target="../media/image58.svg" Type="http://schemas.openxmlformats.org/officeDocument/2006/relationships/image"/><Relationship Id="rId13" Target="../media/image59.png" Type="http://schemas.openxmlformats.org/officeDocument/2006/relationships/image"/><Relationship Id="rId14" Target="../media/image60.svg" Type="http://schemas.openxmlformats.org/officeDocument/2006/relationships/image"/><Relationship Id="rId15" Target="../media/image61.png" Type="http://schemas.openxmlformats.org/officeDocument/2006/relationships/image"/><Relationship Id="rId16" Target="../media/image62.svg" Type="http://schemas.openxmlformats.org/officeDocument/2006/relationships/image"/><Relationship Id="rId17" Target="../media/image63.png" Type="http://schemas.openxmlformats.org/officeDocument/2006/relationships/image"/><Relationship Id="rId18" Target="../media/image64.svg" Type="http://schemas.openxmlformats.org/officeDocument/2006/relationships/image"/><Relationship Id="rId19" Target="../media/image65.png" Type="http://schemas.openxmlformats.org/officeDocument/2006/relationships/image"/><Relationship Id="rId2" Target="../media/image1.jpeg" Type="http://schemas.openxmlformats.org/officeDocument/2006/relationships/image"/><Relationship Id="rId20" Target="../media/image66.svg" Type="http://schemas.openxmlformats.org/officeDocument/2006/relationships/image"/><Relationship Id="rId21" Target="../media/image2.png" Type="http://schemas.openxmlformats.org/officeDocument/2006/relationships/image"/><Relationship Id="rId22" Target="../media/image3.svg" Type="http://schemas.openxmlformats.org/officeDocument/2006/relationships/image"/><Relationship Id="rId23" Target="../media/image67.png" Type="http://schemas.openxmlformats.org/officeDocument/2006/relationships/image"/><Relationship Id="rId24" Target="../media/image68.sv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1.png" Type="http://schemas.openxmlformats.org/officeDocument/2006/relationships/image"/><Relationship Id="rId6" Target="../media/image52.svg" Type="http://schemas.openxmlformats.org/officeDocument/2006/relationships/image"/><Relationship Id="rId7" Target="../media/image53.png" Type="http://schemas.openxmlformats.org/officeDocument/2006/relationships/image"/><Relationship Id="rId8" Target="../media/image54.svg" Type="http://schemas.openxmlformats.org/officeDocument/2006/relationships/image"/><Relationship Id="rId9" Target="../media/image5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4.svg" Type="http://schemas.openxmlformats.org/officeDocument/2006/relationships/image"/><Relationship Id="rId11" Target="../media/image65.png" Type="http://schemas.openxmlformats.org/officeDocument/2006/relationships/image"/><Relationship Id="rId12" Target="../media/image66.svg" Type="http://schemas.openxmlformats.org/officeDocument/2006/relationships/image"/><Relationship Id="rId13" Target="../media/image75.png" Type="http://schemas.openxmlformats.org/officeDocument/2006/relationships/image"/><Relationship Id="rId14" Target="../media/image76.svg" Type="http://schemas.openxmlformats.org/officeDocument/2006/relationships/image"/><Relationship Id="rId15" Target="../media/image77.png" Type="http://schemas.openxmlformats.org/officeDocument/2006/relationships/image"/><Relationship Id="rId16" Target="../media/image78.svg" Type="http://schemas.openxmlformats.org/officeDocument/2006/relationships/image"/><Relationship Id="rId17" Target="../media/image79.gif" Type="http://schemas.openxmlformats.org/officeDocument/2006/relationships/image"/><Relationship Id="rId2" Target="../media/image1.jpeg" Type="http://schemas.openxmlformats.org/officeDocument/2006/relationships/image"/><Relationship Id="rId3" Target="../media/image69.png" Type="http://schemas.openxmlformats.org/officeDocument/2006/relationships/image"/><Relationship Id="rId4" Target="../media/image70.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71.png" Type="http://schemas.openxmlformats.org/officeDocument/2006/relationships/image"/><Relationship Id="rId8" Target="../media/image72.svg" Type="http://schemas.openxmlformats.org/officeDocument/2006/relationships/image"/><Relationship Id="rId9" Target="../media/image7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3.svg" Type="http://schemas.openxmlformats.org/officeDocument/2006/relationships/image"/><Relationship Id="rId11" Target="../media/image84.pn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80.png" Type="http://schemas.openxmlformats.org/officeDocument/2006/relationships/image"/><Relationship Id="rId4" Target="../media/image81.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8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svg" Type="http://schemas.openxmlformats.org/officeDocument/2006/relationships/image"/><Relationship Id="rId11" Target="../media/image91.jpeg" Type="http://schemas.openxmlformats.org/officeDocument/2006/relationships/image"/><Relationship Id="rId12" Target="https://apps.apple.com/it/app/snapseed/id439438619"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 Id="rId7" Target="../media/image87.png" Type="http://schemas.openxmlformats.org/officeDocument/2006/relationships/image"/><Relationship Id="rId8" Target="../media/image88.svg" Type="http://schemas.openxmlformats.org/officeDocument/2006/relationships/image"/><Relationship Id="rId9" Target="../media/image8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3.svg" Type="http://schemas.openxmlformats.org/officeDocument/2006/relationships/image"/><Relationship Id="rId11" Target="../media/image92.jpeg" Type="http://schemas.openxmlformats.org/officeDocument/2006/relationships/image"/><Relationship Id="rId2" Target="../media/image1.jpeg" Type="http://schemas.openxmlformats.org/officeDocument/2006/relationships/image"/><Relationship Id="rId3" Target="../media/image80.png" Type="http://schemas.openxmlformats.org/officeDocument/2006/relationships/image"/><Relationship Id="rId4" Target="../media/image81.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8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3.svg" Type="http://schemas.openxmlformats.org/officeDocument/2006/relationships/image"/><Relationship Id="rId11" Target="../media/image99.jpeg" Type="http://schemas.openxmlformats.org/officeDocument/2006/relationships/image"/><Relationship Id="rId12" Target="https://drive.google.com/drive/home" TargetMode="External" Type="http://schemas.openxmlformats.org/officeDocument/2006/relationships/hyperlink"/><Relationship Id="rId2" Target="../media/image1.jpeg" Type="http://schemas.openxmlformats.org/officeDocument/2006/relationships/image"/><Relationship Id="rId3" Target="../media/image93.png" Type="http://schemas.openxmlformats.org/officeDocument/2006/relationships/image"/><Relationship Id="rId4" Target="../media/image94.svg" Type="http://schemas.openxmlformats.org/officeDocument/2006/relationships/image"/><Relationship Id="rId5" Target="../media/image95.png" Type="http://schemas.openxmlformats.org/officeDocument/2006/relationships/image"/><Relationship Id="rId6" Target="../media/image96.svg" Type="http://schemas.openxmlformats.org/officeDocument/2006/relationships/image"/><Relationship Id="rId7" Target="../media/image97.png" Type="http://schemas.openxmlformats.org/officeDocument/2006/relationships/image"/><Relationship Id="rId8" Target="../media/image98.svg" Type="http://schemas.openxmlformats.org/officeDocument/2006/relationships/image"/><Relationship Id="rId9" Target="../media/image8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7.svg" Type="http://schemas.openxmlformats.org/officeDocument/2006/relationships/image"/><Relationship Id="rId11" Target="../media/image108.jpeg" Type="http://schemas.openxmlformats.org/officeDocument/2006/relationships/image"/><Relationship Id="rId2" Target="../media/image1.jpeg" Type="http://schemas.openxmlformats.org/officeDocument/2006/relationships/image"/><Relationship Id="rId3" Target="../media/image100.png" Type="http://schemas.openxmlformats.org/officeDocument/2006/relationships/image"/><Relationship Id="rId4" Target="../media/image101.svg" Type="http://schemas.openxmlformats.org/officeDocument/2006/relationships/image"/><Relationship Id="rId5" Target="../media/image102.png" Type="http://schemas.openxmlformats.org/officeDocument/2006/relationships/image"/><Relationship Id="rId6" Target="../media/image103.svg" Type="http://schemas.openxmlformats.org/officeDocument/2006/relationships/image"/><Relationship Id="rId7" Target="../media/image104.png" Type="http://schemas.openxmlformats.org/officeDocument/2006/relationships/image"/><Relationship Id="rId8" Target="../media/image105.svg" Type="http://schemas.openxmlformats.org/officeDocument/2006/relationships/image"/><Relationship Id="rId9" Target="../media/image10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9.png" Type="http://schemas.openxmlformats.org/officeDocument/2006/relationships/image"/><Relationship Id="rId4" Target="../media/image110.svg" Type="http://schemas.openxmlformats.org/officeDocument/2006/relationships/image"/><Relationship Id="rId5" Target="../media/image111.png" Type="http://schemas.openxmlformats.org/officeDocument/2006/relationships/image"/><Relationship Id="rId6" Target="../media/image1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3302274" y="2123228"/>
            <a:ext cx="11683452" cy="4969476"/>
          </a:xfrm>
          <a:prstGeom prst="rect">
            <a:avLst/>
          </a:prstGeom>
        </p:spPr>
        <p:txBody>
          <a:bodyPr anchor="t" rtlCol="false" tIns="0" lIns="0" bIns="0" rIns="0">
            <a:spAutoFit/>
          </a:bodyPr>
          <a:lstStyle/>
          <a:p>
            <a:pPr algn="ctr" marL="0" indent="0" lvl="0">
              <a:lnSpc>
                <a:spcPts val="9612"/>
              </a:lnSpc>
            </a:pPr>
            <a:r>
              <a:rPr lang="en-US" sz="10118" spc="-202">
                <a:solidFill>
                  <a:srgbClr val="2B2B2B"/>
                </a:solidFill>
                <a:latin typeface="Fibre"/>
              </a:rPr>
              <a:t>New Visual Communications in Media for Adult Education</a:t>
            </a: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483233" cy="6483233"/>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086350"/>
            <a:ext cx="7888665" cy="2352676"/>
          </a:xfrm>
          <a:prstGeom prst="rect">
            <a:avLst/>
          </a:prstGeom>
        </p:spPr>
        <p:txBody>
          <a:bodyPr anchor="t" rtlCol="false" tIns="0" lIns="0" bIns="0" rIns="0">
            <a:spAutoFit/>
          </a:bodyPr>
          <a:lstStyle/>
          <a:p>
            <a:pPr algn="l" marL="0" indent="0" lvl="0">
              <a:lnSpc>
                <a:spcPts val="4724"/>
              </a:lnSpc>
              <a:spcBef>
                <a:spcPct val="0"/>
              </a:spcBef>
            </a:pPr>
            <a:r>
              <a:rPr lang="en-US" sz="3499" spc="108">
                <a:solidFill>
                  <a:srgbClr val="2B2B2B"/>
                </a:solidFill>
                <a:latin typeface="Quicksand Semi-Bold"/>
              </a:rPr>
              <a:t>In this chapter, we will explore the importance and effectiveness of visual communication in adult education.</a:t>
            </a:r>
          </a:p>
        </p:txBody>
      </p:sp>
      <p:sp>
        <p:nvSpPr>
          <p:cNvPr name="TextBox 11" id="11"/>
          <p:cNvSpPr txBox="true"/>
          <p:nvPr/>
        </p:nvSpPr>
        <p:spPr>
          <a:xfrm rot="0">
            <a:off x="1504950" y="291603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0" t="0" r="0"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TextBox 6" id="6"/>
          <p:cNvSpPr txBox="true"/>
          <p:nvPr/>
        </p:nvSpPr>
        <p:spPr>
          <a:xfrm rot="0">
            <a:off x="9144000" y="3797702"/>
            <a:ext cx="8688954" cy="525589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Visual communication is crucial in adult education because it enhances engagement, understanding, and retention of information. Adults process visual information faster and more effectively than text, making images, infographics, and videos powerful tools for learning. By using visual aids, educators can simplify complex concepts, making them easier to grasp and remember. This approach not only caters to different learning styles but also makes the educational experience more dynamic and enjoyable, leading to better outcomes and higher motivation among adult learners.</a:t>
            </a:r>
          </a:p>
        </p:txBody>
      </p:sp>
      <p:sp>
        <p:nvSpPr>
          <p:cNvPr name="TextBox 7" id="7"/>
          <p:cNvSpPr txBox="true"/>
          <p:nvPr/>
        </p:nvSpPr>
        <p:spPr>
          <a:xfrm rot="0">
            <a:off x="8946593" y="715905"/>
            <a:ext cx="9341407" cy="42487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WHY Visual Communication is Crucial?</a:t>
            </a:r>
          </a:p>
          <a:p>
            <a:pPr algn="l" marL="0" indent="0" lvl="0">
              <a:lnSpc>
                <a:spcPts val="8320"/>
              </a:lnSpc>
            </a:pPr>
          </a:p>
        </p:txBody>
      </p:sp>
      <p:sp>
        <p:nvSpPr>
          <p:cNvPr name="Freeform 8" id="8"/>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9" id="9"/>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1028700" y="5322724"/>
            <a:ext cx="4494794" cy="3031943"/>
          </a:xfrm>
          <a:custGeom>
            <a:avLst/>
            <a:gdLst/>
            <a:ahLst/>
            <a:cxnLst/>
            <a:rect r="r" b="b" t="t" l="l"/>
            <a:pathLst>
              <a:path h="3031943" w="4494794">
                <a:moveTo>
                  <a:pt x="0" y="0"/>
                </a:moveTo>
                <a:lnTo>
                  <a:pt x="4494794" y="0"/>
                </a:lnTo>
                <a:lnTo>
                  <a:pt x="4494794" y="3031943"/>
                </a:lnTo>
                <a:lnTo>
                  <a:pt x="0" y="30319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043275" y="2426065"/>
            <a:ext cx="4494794" cy="2508913"/>
          </a:xfrm>
          <a:custGeom>
            <a:avLst/>
            <a:gdLst/>
            <a:ahLst/>
            <a:cxnLst/>
            <a:rect r="r" b="b" t="t" l="l"/>
            <a:pathLst>
              <a:path h="2508913" w="4494794">
                <a:moveTo>
                  <a:pt x="0" y="0"/>
                </a:moveTo>
                <a:lnTo>
                  <a:pt x="4494794" y="0"/>
                </a:lnTo>
                <a:lnTo>
                  <a:pt x="4494794" y="2508913"/>
                </a:lnTo>
                <a:lnTo>
                  <a:pt x="0" y="25089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7234034" y="5941546"/>
            <a:ext cx="3933236" cy="2789022"/>
          </a:xfrm>
          <a:custGeom>
            <a:avLst/>
            <a:gdLst/>
            <a:ahLst/>
            <a:cxnLst/>
            <a:rect r="r" b="b" t="t" l="l"/>
            <a:pathLst>
              <a:path h="2789022" w="3933236">
                <a:moveTo>
                  <a:pt x="0" y="0"/>
                </a:moveTo>
                <a:lnTo>
                  <a:pt x="3933236" y="0"/>
                </a:lnTo>
                <a:lnTo>
                  <a:pt x="3933236" y="2789022"/>
                </a:lnTo>
                <a:lnTo>
                  <a:pt x="0" y="278902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0">
            <a:off x="12964339" y="2426065"/>
            <a:ext cx="4494794" cy="3187218"/>
          </a:xfrm>
          <a:custGeom>
            <a:avLst/>
            <a:gdLst/>
            <a:ahLst/>
            <a:cxnLst/>
            <a:rect r="r" b="b" t="t" l="l"/>
            <a:pathLst>
              <a:path h="3187218" w="4494794">
                <a:moveTo>
                  <a:pt x="0" y="0"/>
                </a:moveTo>
                <a:lnTo>
                  <a:pt x="4494794" y="0"/>
                </a:lnTo>
                <a:lnTo>
                  <a:pt x="4494794" y="3187218"/>
                </a:lnTo>
                <a:lnTo>
                  <a:pt x="0" y="318721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7" id="7"/>
          <p:cNvSpPr/>
          <p:nvPr/>
        </p:nvSpPr>
        <p:spPr>
          <a:xfrm flipH="false" flipV="false" rot="0">
            <a:off x="12964339" y="5654833"/>
            <a:ext cx="4494794" cy="2508913"/>
          </a:xfrm>
          <a:custGeom>
            <a:avLst/>
            <a:gdLst/>
            <a:ahLst/>
            <a:cxnLst/>
            <a:rect r="r" b="b" t="t" l="l"/>
            <a:pathLst>
              <a:path h="2508913" w="4494794">
                <a:moveTo>
                  <a:pt x="0" y="0"/>
                </a:moveTo>
                <a:lnTo>
                  <a:pt x="4494794" y="0"/>
                </a:lnTo>
                <a:lnTo>
                  <a:pt x="4494794" y="2508912"/>
                </a:lnTo>
                <a:lnTo>
                  <a:pt x="0" y="250891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TextBox 8" id="8"/>
          <p:cNvSpPr txBox="true"/>
          <p:nvPr/>
        </p:nvSpPr>
        <p:spPr>
          <a:xfrm rot="0">
            <a:off x="6597051" y="1425147"/>
            <a:ext cx="4975325" cy="2540910"/>
          </a:xfrm>
          <a:prstGeom prst="rect">
            <a:avLst/>
          </a:prstGeom>
        </p:spPr>
        <p:txBody>
          <a:bodyPr anchor="t" rtlCol="false" tIns="0" lIns="0" bIns="0" rIns="0">
            <a:spAutoFit/>
          </a:bodyPr>
          <a:lstStyle/>
          <a:p>
            <a:pPr algn="ctr">
              <a:lnSpc>
                <a:spcPts val="6528"/>
              </a:lnSpc>
            </a:pPr>
            <a:r>
              <a:rPr lang="en-US" sz="6800">
                <a:solidFill>
                  <a:srgbClr val="303030"/>
                </a:solidFill>
                <a:latin typeface="Fibre"/>
              </a:rPr>
              <a:t>WHY Visual Communication is Crucial?</a:t>
            </a:r>
          </a:p>
        </p:txBody>
      </p:sp>
      <p:sp>
        <p:nvSpPr>
          <p:cNvPr name="Freeform 9" id="9"/>
          <p:cNvSpPr/>
          <p:nvPr/>
        </p:nvSpPr>
        <p:spPr>
          <a:xfrm flipH="false" flipV="false" rot="2288002">
            <a:off x="11611422" y="2673885"/>
            <a:ext cx="1287540" cy="581591"/>
          </a:xfrm>
          <a:custGeom>
            <a:avLst/>
            <a:gdLst/>
            <a:ahLst/>
            <a:cxnLst/>
            <a:rect r="r" b="b" t="t" l="l"/>
            <a:pathLst>
              <a:path h="581591" w="1287540">
                <a:moveTo>
                  <a:pt x="0" y="0"/>
                </a:moveTo>
                <a:lnTo>
                  <a:pt x="1287540" y="0"/>
                </a:lnTo>
                <a:lnTo>
                  <a:pt x="1287540" y="581591"/>
                </a:lnTo>
                <a:lnTo>
                  <a:pt x="0" y="58159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0" id="10"/>
          <p:cNvSpPr/>
          <p:nvPr/>
        </p:nvSpPr>
        <p:spPr>
          <a:xfrm flipH="false" flipV="false" rot="9069146">
            <a:off x="5963007" y="4515471"/>
            <a:ext cx="1214060" cy="548399"/>
          </a:xfrm>
          <a:custGeom>
            <a:avLst/>
            <a:gdLst/>
            <a:ahLst/>
            <a:cxnLst/>
            <a:rect r="r" b="b" t="t" l="l"/>
            <a:pathLst>
              <a:path h="548399" w="1214060">
                <a:moveTo>
                  <a:pt x="0" y="0"/>
                </a:moveTo>
                <a:lnTo>
                  <a:pt x="1214060" y="0"/>
                </a:lnTo>
                <a:lnTo>
                  <a:pt x="1214060" y="548399"/>
                </a:lnTo>
                <a:lnTo>
                  <a:pt x="0" y="54839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p:cNvSpPr/>
          <p:nvPr/>
        </p:nvSpPr>
        <p:spPr>
          <a:xfrm flipH="false" flipV="true" rot="8915946">
            <a:off x="5495393" y="2670922"/>
            <a:ext cx="1273984" cy="634598"/>
          </a:xfrm>
          <a:custGeom>
            <a:avLst/>
            <a:gdLst/>
            <a:ahLst/>
            <a:cxnLst/>
            <a:rect r="r" b="b" t="t" l="l"/>
            <a:pathLst>
              <a:path h="634598" w="1273984">
                <a:moveTo>
                  <a:pt x="0" y="634598"/>
                </a:moveTo>
                <a:lnTo>
                  <a:pt x="1273984" y="634598"/>
                </a:lnTo>
                <a:lnTo>
                  <a:pt x="1273984" y="0"/>
                </a:lnTo>
                <a:lnTo>
                  <a:pt x="0" y="0"/>
                </a:lnTo>
                <a:lnTo>
                  <a:pt x="0" y="634598"/>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2" id="12"/>
          <p:cNvSpPr/>
          <p:nvPr/>
        </p:nvSpPr>
        <p:spPr>
          <a:xfrm flipH="false" flipV="true" rot="1820569">
            <a:off x="10843833" y="4489066"/>
            <a:ext cx="1206953" cy="601209"/>
          </a:xfrm>
          <a:custGeom>
            <a:avLst/>
            <a:gdLst/>
            <a:ahLst/>
            <a:cxnLst/>
            <a:rect r="r" b="b" t="t" l="l"/>
            <a:pathLst>
              <a:path h="601209" w="1206953">
                <a:moveTo>
                  <a:pt x="0" y="601209"/>
                </a:moveTo>
                <a:lnTo>
                  <a:pt x="1206953" y="601209"/>
                </a:lnTo>
                <a:lnTo>
                  <a:pt x="1206953" y="0"/>
                </a:lnTo>
                <a:lnTo>
                  <a:pt x="0" y="0"/>
                </a:lnTo>
                <a:lnTo>
                  <a:pt x="0" y="601209"/>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3" id="13"/>
          <p:cNvSpPr/>
          <p:nvPr/>
        </p:nvSpPr>
        <p:spPr>
          <a:xfrm flipH="false" flipV="false" rot="4182716">
            <a:off x="8570472" y="-2234255"/>
            <a:ext cx="2943750" cy="3630186"/>
          </a:xfrm>
          <a:custGeom>
            <a:avLst/>
            <a:gdLst/>
            <a:ahLst/>
            <a:cxnLst/>
            <a:rect r="r" b="b" t="t" l="l"/>
            <a:pathLst>
              <a:path h="3630186" w="2943750">
                <a:moveTo>
                  <a:pt x="0" y="0"/>
                </a:moveTo>
                <a:lnTo>
                  <a:pt x="2943751" y="0"/>
                </a:lnTo>
                <a:lnTo>
                  <a:pt x="2943751" y="3630186"/>
                </a:lnTo>
                <a:lnTo>
                  <a:pt x="0" y="3630186"/>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4" id="14"/>
          <p:cNvSpPr/>
          <p:nvPr/>
        </p:nvSpPr>
        <p:spPr>
          <a:xfrm flipH="false" flipV="false" rot="0">
            <a:off x="17459133" y="5801884"/>
            <a:ext cx="2262958" cy="3726427"/>
          </a:xfrm>
          <a:custGeom>
            <a:avLst/>
            <a:gdLst/>
            <a:ahLst/>
            <a:cxnLst/>
            <a:rect r="r" b="b" t="t" l="l"/>
            <a:pathLst>
              <a:path h="3726427" w="2262958">
                <a:moveTo>
                  <a:pt x="0" y="0"/>
                </a:moveTo>
                <a:lnTo>
                  <a:pt x="2262958" y="0"/>
                </a:lnTo>
                <a:lnTo>
                  <a:pt x="2262958" y="3726428"/>
                </a:lnTo>
                <a:lnTo>
                  <a:pt x="0" y="3726428"/>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5" id="15"/>
          <p:cNvSpPr/>
          <p:nvPr/>
        </p:nvSpPr>
        <p:spPr>
          <a:xfrm flipH="false" flipV="false" rot="1737559">
            <a:off x="6016825" y="8980873"/>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6" id="16"/>
          <p:cNvSpPr/>
          <p:nvPr/>
        </p:nvSpPr>
        <p:spPr>
          <a:xfrm flipH="false" flipV="false" rot="0">
            <a:off x="-2085825" y="1189741"/>
            <a:ext cx="2781341" cy="2859323"/>
          </a:xfrm>
          <a:custGeom>
            <a:avLst/>
            <a:gdLst/>
            <a:ahLst/>
            <a:cxnLst/>
            <a:rect r="r" b="b" t="t" l="l"/>
            <a:pathLst>
              <a:path h="2859323" w="2781341">
                <a:moveTo>
                  <a:pt x="0" y="0"/>
                </a:moveTo>
                <a:lnTo>
                  <a:pt x="2781342" y="0"/>
                </a:lnTo>
                <a:lnTo>
                  <a:pt x="2781342" y="2859323"/>
                </a:lnTo>
                <a:lnTo>
                  <a:pt x="0" y="2859323"/>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a:ln cap="sq">
            <a:noFill/>
            <a:prstDash val="solid"/>
            <a:miter/>
          </a:ln>
        </p:spPr>
      </p:sp>
      <p:sp>
        <p:nvSpPr>
          <p:cNvPr name="TextBox 17" id="17"/>
          <p:cNvSpPr txBox="true"/>
          <p:nvPr/>
        </p:nvSpPr>
        <p:spPr>
          <a:xfrm rot="0">
            <a:off x="1680258" y="3126117"/>
            <a:ext cx="3220828" cy="1581531"/>
          </a:xfrm>
          <a:prstGeom prst="rect">
            <a:avLst/>
          </a:prstGeom>
        </p:spPr>
        <p:txBody>
          <a:bodyPr anchor="t" rtlCol="false" tIns="0" lIns="0" bIns="0" rIns="0">
            <a:spAutoFit/>
          </a:bodyPr>
          <a:lstStyle/>
          <a:p>
            <a:pPr algn="ctr">
              <a:lnSpc>
                <a:spcPts val="3191"/>
              </a:lnSpc>
            </a:pPr>
            <a:r>
              <a:rPr lang="en-US" sz="2099">
                <a:solidFill>
                  <a:srgbClr val="303030"/>
                </a:solidFill>
                <a:latin typeface="Lazydog"/>
              </a:rPr>
              <a:t>90% of information processed by the brain is visual</a:t>
            </a:r>
          </a:p>
          <a:p>
            <a:pPr algn="ctr">
              <a:lnSpc>
                <a:spcPts val="3191"/>
              </a:lnSpc>
            </a:pPr>
          </a:p>
        </p:txBody>
      </p:sp>
      <p:sp>
        <p:nvSpPr>
          <p:cNvPr name="TextBox 18" id="18"/>
          <p:cNvSpPr txBox="true"/>
          <p:nvPr/>
        </p:nvSpPr>
        <p:spPr>
          <a:xfrm rot="0">
            <a:off x="1665683" y="6373876"/>
            <a:ext cx="3220828" cy="1581531"/>
          </a:xfrm>
          <a:prstGeom prst="rect">
            <a:avLst/>
          </a:prstGeom>
        </p:spPr>
        <p:txBody>
          <a:bodyPr anchor="t" rtlCol="false" tIns="0" lIns="0" bIns="0" rIns="0">
            <a:spAutoFit/>
          </a:bodyPr>
          <a:lstStyle/>
          <a:p>
            <a:pPr algn="ctr">
              <a:lnSpc>
                <a:spcPts val="3191"/>
              </a:lnSpc>
            </a:pPr>
            <a:r>
              <a:rPr lang="en-US" sz="2099">
                <a:solidFill>
                  <a:srgbClr val="303030"/>
                </a:solidFill>
                <a:latin typeface="Lazydog"/>
              </a:rPr>
              <a:t>The brain processes images in 13 milliseconds</a:t>
            </a:r>
          </a:p>
          <a:p>
            <a:pPr algn="ctr">
              <a:lnSpc>
                <a:spcPts val="3191"/>
              </a:lnSpc>
            </a:pPr>
          </a:p>
        </p:txBody>
      </p:sp>
      <p:sp>
        <p:nvSpPr>
          <p:cNvPr name="TextBox 19" id="19"/>
          <p:cNvSpPr txBox="true"/>
          <p:nvPr/>
        </p:nvSpPr>
        <p:spPr>
          <a:xfrm rot="0">
            <a:off x="7590238" y="6654492"/>
            <a:ext cx="3220828" cy="1581531"/>
          </a:xfrm>
          <a:prstGeom prst="rect">
            <a:avLst/>
          </a:prstGeom>
        </p:spPr>
        <p:txBody>
          <a:bodyPr anchor="t" rtlCol="false" tIns="0" lIns="0" bIns="0" rIns="0">
            <a:spAutoFit/>
          </a:bodyPr>
          <a:lstStyle/>
          <a:p>
            <a:pPr algn="ctr">
              <a:lnSpc>
                <a:spcPts val="3192"/>
              </a:lnSpc>
            </a:pPr>
            <a:r>
              <a:rPr lang="en-US" sz="2100">
                <a:solidFill>
                  <a:srgbClr val="303030"/>
                </a:solidFill>
                <a:latin typeface="Lazydog"/>
              </a:rPr>
              <a:t>93% of all human communication is visual</a:t>
            </a:r>
          </a:p>
          <a:p>
            <a:pPr algn="ctr">
              <a:lnSpc>
                <a:spcPts val="3192"/>
              </a:lnSpc>
            </a:pPr>
          </a:p>
        </p:txBody>
      </p:sp>
      <p:sp>
        <p:nvSpPr>
          <p:cNvPr name="TextBox 20" id="20"/>
          <p:cNvSpPr txBox="true"/>
          <p:nvPr/>
        </p:nvSpPr>
        <p:spPr>
          <a:xfrm rot="0">
            <a:off x="13736156" y="5854392"/>
            <a:ext cx="3220828" cy="2381631"/>
          </a:xfrm>
          <a:prstGeom prst="rect">
            <a:avLst/>
          </a:prstGeom>
        </p:spPr>
        <p:txBody>
          <a:bodyPr anchor="t" rtlCol="false" tIns="0" lIns="0" bIns="0" rIns="0">
            <a:spAutoFit/>
          </a:bodyPr>
          <a:lstStyle/>
          <a:p>
            <a:pPr algn="ctr">
              <a:lnSpc>
                <a:spcPts val="3191"/>
              </a:lnSpc>
            </a:pPr>
            <a:r>
              <a:rPr lang="en-US" sz="2099">
                <a:solidFill>
                  <a:srgbClr val="303030"/>
                </a:solidFill>
                <a:latin typeface="Lazydog"/>
              </a:rPr>
              <a:t>80% of people remember what they see, compared to 10% of what they hear and 20% of what they read</a:t>
            </a:r>
          </a:p>
          <a:p>
            <a:pPr algn="ctr">
              <a:lnSpc>
                <a:spcPts val="3191"/>
              </a:lnSpc>
            </a:pPr>
          </a:p>
        </p:txBody>
      </p:sp>
      <p:sp>
        <p:nvSpPr>
          <p:cNvPr name="TextBox 21" id="21"/>
          <p:cNvSpPr txBox="true"/>
          <p:nvPr/>
        </p:nvSpPr>
        <p:spPr>
          <a:xfrm rot="0">
            <a:off x="13736156" y="3043512"/>
            <a:ext cx="3220828" cy="1581531"/>
          </a:xfrm>
          <a:prstGeom prst="rect">
            <a:avLst/>
          </a:prstGeom>
        </p:spPr>
        <p:txBody>
          <a:bodyPr anchor="t" rtlCol="false" tIns="0" lIns="0" bIns="0" rIns="0">
            <a:spAutoFit/>
          </a:bodyPr>
          <a:lstStyle/>
          <a:p>
            <a:pPr algn="ctr">
              <a:lnSpc>
                <a:spcPts val="3191"/>
              </a:lnSpc>
            </a:pPr>
            <a:r>
              <a:rPr lang="en-US" sz="2099">
                <a:solidFill>
                  <a:srgbClr val="303030"/>
                </a:solidFill>
                <a:latin typeface="Lazydog"/>
              </a:rPr>
              <a:t>We process images 60,000 times faster than text</a:t>
            </a:r>
          </a:p>
          <a:p>
            <a:pPr algn="ctr">
              <a:lnSpc>
                <a:spcPts val="3191"/>
              </a:lnSpc>
            </a:pPr>
          </a:p>
        </p:txBody>
      </p:sp>
      <p:sp>
        <p:nvSpPr>
          <p:cNvPr name="Freeform 22" id="22"/>
          <p:cNvSpPr/>
          <p:nvPr/>
        </p:nvSpPr>
        <p:spPr>
          <a:xfrm flipH="false" flipV="true" rot="5400000">
            <a:off x="8650772" y="4170487"/>
            <a:ext cx="1206953" cy="601209"/>
          </a:xfrm>
          <a:custGeom>
            <a:avLst/>
            <a:gdLst/>
            <a:ahLst/>
            <a:cxnLst/>
            <a:rect r="r" b="b" t="t" l="l"/>
            <a:pathLst>
              <a:path h="601209" w="1206953">
                <a:moveTo>
                  <a:pt x="0" y="601209"/>
                </a:moveTo>
                <a:lnTo>
                  <a:pt x="1206952" y="601209"/>
                </a:lnTo>
                <a:lnTo>
                  <a:pt x="1206952" y="0"/>
                </a:lnTo>
                <a:lnTo>
                  <a:pt x="0" y="0"/>
                </a:lnTo>
                <a:lnTo>
                  <a:pt x="0" y="601209"/>
                </a:lnTo>
                <a:close/>
              </a:path>
            </a:pathLst>
          </a:custGeom>
          <a:blipFill>
            <a:blip r:embed="rId15">
              <a:extLst>
                <a:ext uri="{96DAC541-7B7A-43D3-8B79-37D633B846F1}">
                  <asvg:svgBlip xmlns:asvg="http://schemas.microsoft.com/office/drawing/2016/SVG/main" r:embed="rId1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3838681" y="5095875"/>
            <a:ext cx="10385257" cy="3653790"/>
          </a:xfrm>
          <a:prstGeom prst="rect">
            <a:avLst/>
          </a:prstGeom>
        </p:spPr>
        <p:txBody>
          <a:bodyPr anchor="t" rtlCol="false" tIns="0" lIns="0" bIns="0" rIns="0">
            <a:spAutoFit/>
          </a:bodyPr>
          <a:lstStyle/>
          <a:p>
            <a:pPr algn="l" marL="582925" indent="-291463" lvl="1">
              <a:lnSpc>
                <a:spcPts val="3644"/>
              </a:lnSpc>
              <a:buFont typeface="Arial"/>
              <a:buChar char="•"/>
            </a:pPr>
            <a:r>
              <a:rPr lang="en-US" sz="2699" spc="83">
                <a:solidFill>
                  <a:srgbClr val="2B2B2B"/>
                </a:solidFill>
                <a:latin typeface="Lazydog"/>
              </a:rPr>
              <a:t>Canva: Creating presentations, graphics, and videos.</a:t>
            </a:r>
          </a:p>
          <a:p>
            <a:pPr algn="l" marL="582925" indent="-291463" lvl="1">
              <a:lnSpc>
                <a:spcPts val="3644"/>
              </a:lnSpc>
              <a:buFont typeface="Arial"/>
              <a:buChar char="•"/>
            </a:pPr>
            <a:r>
              <a:rPr lang="en-US" sz="2699" spc="83">
                <a:solidFill>
                  <a:srgbClr val="2B2B2B"/>
                </a:solidFill>
                <a:latin typeface="Lazydog"/>
              </a:rPr>
              <a:t>Snapseed: Simple and intuitive photo editing.</a:t>
            </a:r>
          </a:p>
          <a:p>
            <a:pPr algn="l" marL="582925" indent="-291463" lvl="1">
              <a:lnSpc>
                <a:spcPts val="3644"/>
              </a:lnSpc>
              <a:buFont typeface="Arial"/>
              <a:buChar char="•"/>
            </a:pPr>
            <a:r>
              <a:rPr lang="en-US" sz="2699" spc="83">
                <a:solidFill>
                  <a:srgbClr val="2B2B2B"/>
                </a:solidFill>
                <a:latin typeface="Lazydog"/>
              </a:rPr>
              <a:t>CapCut: Advanced video editing with AI.</a:t>
            </a:r>
          </a:p>
          <a:p>
            <a:pPr algn="l" marL="582925" indent="-291463" lvl="1">
              <a:lnSpc>
                <a:spcPts val="3644"/>
              </a:lnSpc>
              <a:buFont typeface="Arial"/>
              <a:buChar char="•"/>
            </a:pPr>
            <a:r>
              <a:rPr lang="en-US" sz="2699" spc="83">
                <a:solidFill>
                  <a:srgbClr val="2B2B2B"/>
                </a:solidFill>
                <a:latin typeface="Lazydog"/>
              </a:rPr>
              <a:t>Google Drive and Mirò: Collaboration and content sharing.</a:t>
            </a:r>
          </a:p>
          <a:p>
            <a:pPr algn="l">
              <a:lnSpc>
                <a:spcPts val="3644"/>
              </a:lnSpc>
              <a:spcBef>
                <a:spcPct val="0"/>
              </a:spcBef>
            </a:pPr>
          </a:p>
          <a:p>
            <a:pPr algn="ctr" marL="0" indent="0" lvl="0">
              <a:lnSpc>
                <a:spcPts val="3644"/>
              </a:lnSpc>
              <a:spcBef>
                <a:spcPct val="0"/>
              </a:spcBef>
            </a:pPr>
          </a:p>
        </p:txBody>
      </p:sp>
      <p:sp>
        <p:nvSpPr>
          <p:cNvPr name="TextBox 11" id="11"/>
          <p:cNvSpPr txBox="true"/>
          <p:nvPr/>
        </p:nvSpPr>
        <p:spPr>
          <a:xfrm rot="0">
            <a:off x="5803814" y="2280917"/>
            <a:ext cx="6680372" cy="3201040"/>
          </a:xfrm>
          <a:prstGeom prst="rect">
            <a:avLst/>
          </a:prstGeom>
        </p:spPr>
        <p:txBody>
          <a:bodyPr anchor="t" rtlCol="false" tIns="0" lIns="0" bIns="0" rIns="0">
            <a:spAutoFit/>
          </a:bodyPr>
          <a:lstStyle/>
          <a:p>
            <a:pPr algn="ctr">
              <a:lnSpc>
                <a:spcPts val="8320"/>
              </a:lnSpc>
            </a:pPr>
            <a:r>
              <a:rPr lang="en-US" sz="8000" spc="-160">
                <a:solidFill>
                  <a:srgbClr val="2B2B2B"/>
                </a:solidFill>
                <a:latin typeface="Fibre"/>
              </a:rPr>
              <a:t>Overview of Free Tools</a:t>
            </a:r>
          </a:p>
          <a:p>
            <a:pPr algn="ctr" marL="0" indent="0" lvl="0">
              <a:lnSpc>
                <a:spcPts val="8320"/>
              </a:lnSpc>
            </a:pPr>
          </a:p>
        </p:txBody>
      </p:sp>
      <p:pic>
        <p:nvPicPr>
          <p:cNvPr name="Picture 12" id="12"/>
          <p:cNvPicPr>
            <a:picLocks noChangeAspect="true"/>
          </p:cNvPicPr>
          <p:nvPr/>
        </p:nvPicPr>
        <p:blipFill>
          <a:blip r:embed="rId17"/>
          <a:srcRect l="0" t="0" r="0" b="0"/>
          <a:stretch>
            <a:fillRect/>
          </a:stretch>
        </p:blipFill>
        <p:spPr>
          <a:xfrm flipH="false" flipV="false" rot="0">
            <a:off x="2507464" y="5143500"/>
            <a:ext cx="1474131" cy="375903"/>
          </a:xfrm>
          <a:prstGeom prst="rect">
            <a:avLst/>
          </a:prstGeom>
        </p:spPr>
      </p:pic>
      <p:pic>
        <p:nvPicPr>
          <p:cNvPr name="Picture 13" id="13"/>
          <p:cNvPicPr>
            <a:picLocks noChangeAspect="true"/>
          </p:cNvPicPr>
          <p:nvPr/>
        </p:nvPicPr>
        <p:blipFill>
          <a:blip r:embed="rId17"/>
          <a:srcRect l="0" t="0" r="0" b="0"/>
          <a:stretch>
            <a:fillRect/>
          </a:stretch>
        </p:blipFill>
        <p:spPr>
          <a:xfrm flipH="false" flipV="false" rot="0">
            <a:off x="2507464" y="6053508"/>
            <a:ext cx="1474131" cy="375903"/>
          </a:xfrm>
          <a:prstGeom prst="rect">
            <a:avLst/>
          </a:prstGeom>
        </p:spPr>
      </p:pic>
      <p:pic>
        <p:nvPicPr>
          <p:cNvPr name="Picture 14" id="14"/>
          <p:cNvPicPr>
            <a:picLocks noChangeAspect="true"/>
          </p:cNvPicPr>
          <p:nvPr/>
        </p:nvPicPr>
        <p:blipFill>
          <a:blip r:embed="rId17"/>
          <a:srcRect l="0" t="0" r="0" b="0"/>
          <a:stretch>
            <a:fillRect/>
          </a:stretch>
        </p:blipFill>
        <p:spPr>
          <a:xfrm flipH="false" flipV="false" rot="0">
            <a:off x="2507464" y="6575756"/>
            <a:ext cx="1474131" cy="375903"/>
          </a:xfrm>
          <a:prstGeom prst="rect">
            <a:avLst/>
          </a:prstGeom>
        </p:spPr>
      </p:pic>
      <p:pic>
        <p:nvPicPr>
          <p:cNvPr name="Picture 15" id="15"/>
          <p:cNvPicPr>
            <a:picLocks noChangeAspect="true"/>
          </p:cNvPicPr>
          <p:nvPr/>
        </p:nvPicPr>
        <p:blipFill>
          <a:blip r:embed="rId17"/>
          <a:srcRect l="0" t="0" r="0" b="0"/>
          <a:stretch>
            <a:fillRect/>
          </a:stretch>
        </p:blipFill>
        <p:spPr>
          <a:xfrm flipH="false" flipV="false" rot="0">
            <a:off x="2507464" y="7098004"/>
            <a:ext cx="1474131" cy="375903"/>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693686"/>
            <a:ext cx="8394129" cy="23241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Canva is a user-friendly platform that allows individuals and teams to create professional presentations, graphics, and videos. It offers a wide range of templates and design tools, making it easy to produce visually appealing content without needing advanced design skills. Canva is accessible on both mobile and desktop, enhancing its versatility and convenience for various creative projects.</a:t>
            </a:r>
          </a:p>
        </p:txBody>
      </p:sp>
      <p:sp>
        <p:nvSpPr>
          <p:cNvPr name="TextBox 11" id="11"/>
          <p:cNvSpPr txBox="true"/>
          <p:nvPr/>
        </p:nvSpPr>
        <p:spPr>
          <a:xfrm rot="0">
            <a:off x="1504950" y="2143788"/>
            <a:ext cx="7321793"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Canva</a:t>
            </a:r>
          </a:p>
          <a:p>
            <a:pPr algn="l" marL="0" indent="0" lvl="0">
              <a:lnSpc>
                <a:spcPts val="8320"/>
              </a:lnSpc>
            </a:pPr>
          </a:p>
        </p:txBody>
      </p:sp>
      <p:sp>
        <p:nvSpPr>
          <p:cNvPr name="TextBox 12" id="12"/>
          <p:cNvSpPr txBox="true"/>
          <p:nvPr/>
        </p:nvSpPr>
        <p:spPr>
          <a:xfrm rot="0">
            <a:off x="1504950" y="3282346"/>
            <a:ext cx="7321793"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Presentation and Graphic Design Platform </a:t>
            </a:r>
          </a:p>
        </p:txBody>
      </p:sp>
      <p:sp>
        <p:nvSpPr>
          <p:cNvPr name="TextBox 13" id="13"/>
          <p:cNvSpPr txBox="true"/>
          <p:nvPr/>
        </p:nvSpPr>
        <p:spPr>
          <a:xfrm rot="0">
            <a:off x="1504950" y="7398786"/>
            <a:ext cx="8394129" cy="394335"/>
          </a:xfrm>
          <a:prstGeom prst="rect">
            <a:avLst/>
          </a:prstGeom>
        </p:spPr>
        <p:txBody>
          <a:bodyPr anchor="t" rtlCol="false" tIns="0" lIns="0" bIns="0" rIns="0">
            <a:spAutoFit/>
          </a:bodyPr>
          <a:lstStyle/>
          <a:p>
            <a:pPr algn="l" marL="0" indent="0" lvl="0">
              <a:lnSpc>
                <a:spcPts val="3104"/>
              </a:lnSpc>
              <a:spcBef>
                <a:spcPct val="0"/>
              </a:spcBef>
            </a:pPr>
            <a:r>
              <a:rPr lang="en-US" sz="2299" spc="71">
                <a:solidFill>
                  <a:srgbClr val="2B2B2B"/>
                </a:solidFill>
                <a:latin typeface="Quicksand Semi-Bold"/>
              </a:rPr>
              <a:t>https://www.canva.com/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060244" y="2039013"/>
            <a:ext cx="6619327" cy="5179624"/>
          </a:xfrm>
          <a:custGeom>
            <a:avLst/>
            <a:gdLst/>
            <a:ahLst/>
            <a:cxnLst/>
            <a:rect r="r" b="b" t="t" l="l"/>
            <a:pathLst>
              <a:path h="5179624" w="6619327">
                <a:moveTo>
                  <a:pt x="0" y="0"/>
                </a:moveTo>
                <a:lnTo>
                  <a:pt x="6619328" y="0"/>
                </a:lnTo>
                <a:lnTo>
                  <a:pt x="6619328" y="5179624"/>
                </a:lnTo>
                <a:lnTo>
                  <a:pt x="0" y="5179624"/>
                </a:lnTo>
                <a:lnTo>
                  <a:pt x="0" y="0"/>
                </a:lnTo>
                <a:close/>
              </a:path>
            </a:pathLst>
          </a:custGeom>
          <a:blipFill>
            <a:blip r:embed="rId11"/>
            <a:stretch>
              <a:fillRect l="0" t="0" r="0" b="0"/>
            </a:stretch>
          </a:blipFill>
        </p:spPr>
      </p:sp>
      <p:sp>
        <p:nvSpPr>
          <p:cNvPr name="TextBox 8" id="8"/>
          <p:cNvSpPr txBox="true"/>
          <p:nvPr/>
        </p:nvSpPr>
        <p:spPr>
          <a:xfrm rot="0">
            <a:off x="1388241" y="4107573"/>
            <a:ext cx="7975566" cy="2596515"/>
          </a:xfrm>
          <a:prstGeom prst="rect">
            <a:avLst/>
          </a:prstGeom>
        </p:spPr>
        <p:txBody>
          <a:bodyPr anchor="t" rtlCol="false" tIns="0" lIns="0" bIns="0" rIns="0">
            <a:spAutoFit/>
          </a:bodyPr>
          <a:lstStyle/>
          <a:p>
            <a:pPr algn="l" marL="0" indent="0" lvl="0">
              <a:lnSpc>
                <a:spcPts val="2969"/>
              </a:lnSpc>
              <a:spcBef>
                <a:spcPct val="0"/>
              </a:spcBef>
            </a:pPr>
            <a:r>
              <a:rPr lang="en-US" sz="2199" spc="68">
                <a:solidFill>
                  <a:srgbClr val="2B2B2B"/>
                </a:solidFill>
                <a:latin typeface="Quicksand Semi-Bold"/>
              </a:rPr>
              <a:t>Snapseed is a free and intuitive photo editing app developed by Google. It offers a wide range of tools and filters that allow users to enhance their photos with professional-quality edits. Available on both Apple Store and Google Play, Snapseed provides an accessible and powerful solution for photo editing on mobile devices.</a:t>
            </a:r>
          </a:p>
        </p:txBody>
      </p:sp>
      <p:sp>
        <p:nvSpPr>
          <p:cNvPr name="TextBox 9" id="9"/>
          <p:cNvSpPr txBox="true"/>
          <p:nvPr/>
        </p:nvSpPr>
        <p:spPr>
          <a:xfrm rot="0">
            <a:off x="1504950" y="2143788"/>
            <a:ext cx="7321793"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Snapseed</a:t>
            </a:r>
          </a:p>
          <a:p>
            <a:pPr algn="l" marL="0" indent="0" lvl="0">
              <a:lnSpc>
                <a:spcPts val="8320"/>
              </a:lnSpc>
            </a:pPr>
          </a:p>
        </p:txBody>
      </p:sp>
      <p:sp>
        <p:nvSpPr>
          <p:cNvPr name="TextBox 10" id="10"/>
          <p:cNvSpPr txBox="true"/>
          <p:nvPr/>
        </p:nvSpPr>
        <p:spPr>
          <a:xfrm rot="0">
            <a:off x="1504950" y="3253168"/>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Photo Editing App</a:t>
            </a:r>
          </a:p>
        </p:txBody>
      </p:sp>
      <p:sp>
        <p:nvSpPr>
          <p:cNvPr name="TextBox 11" id="11"/>
          <p:cNvSpPr txBox="true"/>
          <p:nvPr/>
        </p:nvSpPr>
        <p:spPr>
          <a:xfrm rot="0">
            <a:off x="1388241" y="7234375"/>
            <a:ext cx="8410228" cy="6572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https://play.google.com/store/search?q=snapseed&amp;c=apps&amp;hl=it&amp;gl=US</a:t>
            </a:r>
          </a:p>
        </p:txBody>
      </p:sp>
      <p:sp>
        <p:nvSpPr>
          <p:cNvPr name="TextBox 12" id="12"/>
          <p:cNvSpPr txBox="true"/>
          <p:nvPr/>
        </p:nvSpPr>
        <p:spPr>
          <a:xfrm rot="0">
            <a:off x="1388241" y="8072575"/>
            <a:ext cx="8410228" cy="657225"/>
          </a:xfrm>
          <a:prstGeom prst="rect">
            <a:avLst/>
          </a:prstGeom>
        </p:spPr>
        <p:txBody>
          <a:bodyPr anchor="t" rtlCol="false" tIns="0" lIns="0" bIns="0" rIns="0">
            <a:spAutoFit/>
          </a:bodyPr>
          <a:lstStyle/>
          <a:p>
            <a:pPr algn="l" marL="0" indent="0" lvl="0">
              <a:lnSpc>
                <a:spcPts val="2699"/>
              </a:lnSpc>
              <a:spcBef>
                <a:spcPct val="0"/>
              </a:spcBef>
            </a:pPr>
            <a:r>
              <a:rPr lang="en-US" sz="1999" spc="61" u="sng">
                <a:solidFill>
                  <a:srgbClr val="2B2B2B"/>
                </a:solidFill>
                <a:latin typeface="Quicksand Semi-Bold"/>
                <a:hlinkClick r:id="rId12" tooltip="https://apps.apple.com/it/app/snapseed/id439438619"/>
              </a:rPr>
              <a:t>https://play.google.com/store/search?q=snapseed&amp;c=apps&amp;hl=it&amp;gl=US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480516" y="2582536"/>
            <a:ext cx="7841620" cy="4398775"/>
          </a:xfrm>
          <a:custGeom>
            <a:avLst/>
            <a:gdLst/>
            <a:ahLst/>
            <a:cxnLst/>
            <a:rect r="r" b="b" t="t" l="l"/>
            <a:pathLst>
              <a:path h="4398775" w="7841620">
                <a:moveTo>
                  <a:pt x="0" y="0"/>
                </a:moveTo>
                <a:lnTo>
                  <a:pt x="7841620" y="0"/>
                </a:lnTo>
                <a:lnTo>
                  <a:pt x="7841620" y="4398775"/>
                </a:lnTo>
                <a:lnTo>
                  <a:pt x="0" y="4398775"/>
                </a:lnTo>
                <a:lnTo>
                  <a:pt x="0" y="0"/>
                </a:lnTo>
                <a:close/>
              </a:path>
            </a:pathLst>
          </a:custGeom>
          <a:blipFill>
            <a:blip r:embed="rId11"/>
            <a:stretch>
              <a:fillRect l="0" t="0" r="0" b="0"/>
            </a:stretch>
          </a:blipFill>
        </p:spPr>
      </p:sp>
      <p:sp>
        <p:nvSpPr>
          <p:cNvPr name="TextBox 8" id="8"/>
          <p:cNvSpPr txBox="true"/>
          <p:nvPr/>
        </p:nvSpPr>
        <p:spPr>
          <a:xfrm rot="0">
            <a:off x="1504950" y="2143788"/>
            <a:ext cx="7321793"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CapCut</a:t>
            </a:r>
          </a:p>
          <a:p>
            <a:pPr algn="l" marL="0" indent="0" lvl="0">
              <a:lnSpc>
                <a:spcPts val="8320"/>
              </a:lnSpc>
            </a:pPr>
          </a:p>
        </p:txBody>
      </p:sp>
      <p:sp>
        <p:nvSpPr>
          <p:cNvPr name="TextBox 9" id="9"/>
          <p:cNvSpPr txBox="true"/>
          <p:nvPr/>
        </p:nvSpPr>
        <p:spPr>
          <a:xfrm rot="0">
            <a:off x="1504950" y="3767434"/>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Video Editing App </a:t>
            </a:r>
          </a:p>
        </p:txBody>
      </p:sp>
      <p:sp>
        <p:nvSpPr>
          <p:cNvPr name="TextBox 10" id="10"/>
          <p:cNvSpPr txBox="true"/>
          <p:nvPr/>
        </p:nvSpPr>
        <p:spPr>
          <a:xfrm rot="0">
            <a:off x="1388241" y="4753348"/>
            <a:ext cx="7975566" cy="19907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CapCut is a free, advanced video editing app widely used by TikTok users. It offers a variety of features, including video trimming, adding music, inserting subtitles, and applying effects, all enhanced by integrated AI. Available on both Android and Apple platforms, CapCut enables users to create high-quality videos and animations with ease.</a:t>
            </a:r>
          </a:p>
        </p:txBody>
      </p:sp>
      <p:sp>
        <p:nvSpPr>
          <p:cNvPr name="TextBox 11" id="11"/>
          <p:cNvSpPr txBox="true"/>
          <p:nvPr/>
        </p:nvSpPr>
        <p:spPr>
          <a:xfrm rot="0">
            <a:off x="1388241" y="7234375"/>
            <a:ext cx="8410228" cy="6572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https://play.google.com/store/apps/details?id=com.lemon.lvoverseas&amp;hl=it&amp;gl=US</a:t>
            </a:r>
          </a:p>
        </p:txBody>
      </p:sp>
      <p:sp>
        <p:nvSpPr>
          <p:cNvPr name="TextBox 12" id="12"/>
          <p:cNvSpPr txBox="true"/>
          <p:nvPr/>
        </p:nvSpPr>
        <p:spPr>
          <a:xfrm rot="0">
            <a:off x="1388241" y="8072575"/>
            <a:ext cx="8410228" cy="6572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https://apps.apple.com/it/app/capcut-editor-video-e-foto/id1500855883</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759414" y="2096952"/>
            <a:ext cx="7220989" cy="5415742"/>
          </a:xfrm>
          <a:custGeom>
            <a:avLst/>
            <a:gdLst/>
            <a:ahLst/>
            <a:cxnLst/>
            <a:rect r="r" b="b" t="t" l="l"/>
            <a:pathLst>
              <a:path h="5415742" w="7220989">
                <a:moveTo>
                  <a:pt x="0" y="0"/>
                </a:moveTo>
                <a:lnTo>
                  <a:pt x="7220988" y="0"/>
                </a:lnTo>
                <a:lnTo>
                  <a:pt x="7220988" y="5415742"/>
                </a:lnTo>
                <a:lnTo>
                  <a:pt x="0" y="5415742"/>
                </a:lnTo>
                <a:lnTo>
                  <a:pt x="0" y="0"/>
                </a:lnTo>
                <a:close/>
              </a:path>
            </a:pathLst>
          </a:custGeom>
          <a:blipFill>
            <a:blip r:embed="rId11"/>
            <a:stretch>
              <a:fillRect l="0" t="0" r="0" b="0"/>
            </a:stretch>
          </a:blipFill>
        </p:spPr>
      </p:sp>
      <p:sp>
        <p:nvSpPr>
          <p:cNvPr name="TextBox 8" id="8"/>
          <p:cNvSpPr txBox="true"/>
          <p:nvPr/>
        </p:nvSpPr>
        <p:spPr>
          <a:xfrm rot="0">
            <a:off x="1504950" y="2667663"/>
            <a:ext cx="7321793"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google drive</a:t>
            </a:r>
          </a:p>
        </p:txBody>
      </p:sp>
      <p:sp>
        <p:nvSpPr>
          <p:cNvPr name="TextBox 9" id="9"/>
          <p:cNvSpPr txBox="true"/>
          <p:nvPr/>
        </p:nvSpPr>
        <p:spPr>
          <a:xfrm rot="0">
            <a:off x="1609725" y="3887503"/>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collaboration platform</a:t>
            </a:r>
          </a:p>
        </p:txBody>
      </p:sp>
      <p:sp>
        <p:nvSpPr>
          <p:cNvPr name="TextBox 10" id="10"/>
          <p:cNvSpPr txBox="true"/>
          <p:nvPr/>
        </p:nvSpPr>
        <p:spPr>
          <a:xfrm rot="0">
            <a:off x="1504950" y="4766723"/>
            <a:ext cx="7975566" cy="2596515"/>
          </a:xfrm>
          <a:prstGeom prst="rect">
            <a:avLst/>
          </a:prstGeom>
        </p:spPr>
        <p:txBody>
          <a:bodyPr anchor="t" rtlCol="false" tIns="0" lIns="0" bIns="0" rIns="0">
            <a:spAutoFit/>
          </a:bodyPr>
          <a:lstStyle/>
          <a:p>
            <a:pPr algn="l" marL="0" indent="0" lvl="0">
              <a:lnSpc>
                <a:spcPts val="2969"/>
              </a:lnSpc>
              <a:spcBef>
                <a:spcPct val="0"/>
              </a:spcBef>
            </a:pPr>
            <a:r>
              <a:rPr lang="en-US" sz="2199" spc="68">
                <a:solidFill>
                  <a:srgbClr val="2B2B2B"/>
                </a:solidFill>
                <a:latin typeface="Quicksand"/>
              </a:rPr>
              <a:t>Google Drive is a cloud-based storage and collaboration platform that allows users to store, share, and collaboratively edit documents, presentations, and spreadsheets in real-time. It enhances productivity by enabling seamless access to files from any device and supports team collaboration through shared folders and real-time commenting.</a:t>
            </a:r>
          </a:p>
        </p:txBody>
      </p:sp>
      <p:sp>
        <p:nvSpPr>
          <p:cNvPr name="TextBox 11" id="11"/>
          <p:cNvSpPr txBox="true"/>
          <p:nvPr/>
        </p:nvSpPr>
        <p:spPr>
          <a:xfrm rot="0">
            <a:off x="1399176" y="7696792"/>
            <a:ext cx="7320025" cy="415289"/>
          </a:xfrm>
          <a:prstGeom prst="rect">
            <a:avLst/>
          </a:prstGeom>
        </p:spPr>
        <p:txBody>
          <a:bodyPr anchor="t" rtlCol="false" tIns="0" lIns="0" bIns="0" rIns="0">
            <a:spAutoFit/>
          </a:bodyPr>
          <a:lstStyle/>
          <a:p>
            <a:pPr algn="l">
              <a:lnSpc>
                <a:spcPts val="3360"/>
              </a:lnSpc>
            </a:pPr>
            <a:r>
              <a:rPr lang="en-US" sz="2400" u="sng">
                <a:solidFill>
                  <a:srgbClr val="2B2B2B"/>
                </a:solidFill>
                <a:latin typeface="Quicksand"/>
                <a:hlinkClick r:id="rId12" tooltip="https://drive.google.com/drive/home"/>
              </a:rPr>
              <a:t>https://drive.google.com/drive/home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202948" y="2818364"/>
            <a:ext cx="8056352" cy="4235814"/>
          </a:xfrm>
          <a:custGeom>
            <a:avLst/>
            <a:gdLst/>
            <a:ahLst/>
            <a:cxnLst/>
            <a:rect r="r" b="b" t="t" l="l"/>
            <a:pathLst>
              <a:path h="4235814" w="8056352">
                <a:moveTo>
                  <a:pt x="0" y="0"/>
                </a:moveTo>
                <a:lnTo>
                  <a:pt x="8056352" y="0"/>
                </a:lnTo>
                <a:lnTo>
                  <a:pt x="8056352" y="4235814"/>
                </a:lnTo>
                <a:lnTo>
                  <a:pt x="0" y="4235814"/>
                </a:lnTo>
                <a:lnTo>
                  <a:pt x="0" y="0"/>
                </a:lnTo>
                <a:close/>
              </a:path>
            </a:pathLst>
          </a:custGeom>
          <a:blipFill>
            <a:blip r:embed="rId11"/>
            <a:stretch>
              <a:fillRect l="0" t="0" r="0" b="0"/>
            </a:stretch>
          </a:blipFill>
        </p:spPr>
      </p:sp>
      <p:sp>
        <p:nvSpPr>
          <p:cNvPr name="TextBox 8" id="8"/>
          <p:cNvSpPr txBox="true"/>
          <p:nvPr/>
        </p:nvSpPr>
        <p:spPr>
          <a:xfrm rot="0">
            <a:off x="1504950" y="2667663"/>
            <a:ext cx="7321793"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MIRò</a:t>
            </a:r>
          </a:p>
        </p:txBody>
      </p:sp>
      <p:sp>
        <p:nvSpPr>
          <p:cNvPr name="TextBox 9" id="9"/>
          <p:cNvSpPr txBox="true"/>
          <p:nvPr/>
        </p:nvSpPr>
        <p:spPr>
          <a:xfrm rot="0">
            <a:off x="1504950" y="4907696"/>
            <a:ext cx="7975566" cy="199072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Mirò is an online whiteboard platform designed for collaboration and brainstorming. It allows teams to create, share, and collaborate on conceptual maps, diagrams, and project plans. With its intuitive interface and versatile tools, Mirò enhances visual collaboration, making it easier to organize ideas and work together creatively in real-time.</a:t>
            </a:r>
          </a:p>
        </p:txBody>
      </p:sp>
      <p:sp>
        <p:nvSpPr>
          <p:cNvPr name="TextBox 10" id="10"/>
          <p:cNvSpPr txBox="true"/>
          <p:nvPr/>
        </p:nvSpPr>
        <p:spPr>
          <a:xfrm rot="0">
            <a:off x="1609725" y="3887503"/>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collaboration platform</a:t>
            </a:r>
          </a:p>
        </p:txBody>
      </p:sp>
      <p:sp>
        <p:nvSpPr>
          <p:cNvPr name="TextBox 11" id="11"/>
          <p:cNvSpPr txBox="true"/>
          <p:nvPr/>
        </p:nvSpPr>
        <p:spPr>
          <a:xfrm rot="0">
            <a:off x="1504950" y="7317521"/>
            <a:ext cx="7975566" cy="32385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https://miro.com/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177768" y="4333581"/>
            <a:ext cx="7321793" cy="1274824"/>
          </a:xfrm>
          <a:prstGeom prst="rect">
            <a:avLst/>
          </a:prstGeom>
        </p:spPr>
        <p:txBody>
          <a:bodyPr anchor="t" rtlCol="false" tIns="0" lIns="0" bIns="0" rIns="0">
            <a:spAutoFit/>
          </a:bodyPr>
          <a:lstStyle/>
          <a:p>
            <a:pPr algn="l" marL="0" indent="0" lvl="0">
              <a:lnSpc>
                <a:spcPts val="9671"/>
              </a:lnSpc>
            </a:pPr>
            <a:r>
              <a:rPr lang="en-US" sz="9299" spc="-185">
                <a:solidFill>
                  <a:srgbClr val="2B2B2B"/>
                </a:solidFill>
                <a:latin typeface="Fibre"/>
              </a:rPr>
              <a:t>CONCLUSION</a:t>
            </a:r>
          </a:p>
        </p:txBody>
      </p:sp>
      <p:sp>
        <p:nvSpPr>
          <p:cNvPr name="Freeform 4" id="4"/>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9279225" y="1170261"/>
            <a:ext cx="7980075" cy="2561528"/>
            <a:chOff x="0" y="0"/>
            <a:chExt cx="2671396" cy="857492"/>
          </a:xfrm>
        </p:grpSpPr>
        <p:sp>
          <p:nvSpPr>
            <p:cNvPr name="Freeform 7" id="7"/>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E87C67"/>
            </a:solidFill>
            <a:ln cap="sq">
              <a:noFill/>
              <a:prstDash val="solid"/>
              <a:miter/>
            </a:ln>
          </p:spPr>
        </p:sp>
        <p:sp>
          <p:nvSpPr>
            <p:cNvPr name="TextBox 8" id="8"/>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sp>
        <p:nvSpPr>
          <p:cNvPr name="TextBox 9" id="9"/>
          <p:cNvSpPr txBox="true"/>
          <p:nvPr/>
        </p:nvSpPr>
        <p:spPr>
          <a:xfrm rot="0">
            <a:off x="9553033"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0" id="10"/>
          <p:cNvGrpSpPr/>
          <p:nvPr/>
        </p:nvGrpSpPr>
        <p:grpSpPr>
          <a:xfrm rot="0">
            <a:off x="9279225" y="3862348"/>
            <a:ext cx="7980075" cy="2561528"/>
            <a:chOff x="0" y="0"/>
            <a:chExt cx="2671396" cy="857492"/>
          </a:xfrm>
        </p:grpSpPr>
        <p:sp>
          <p:nvSpPr>
            <p:cNvPr name="Freeform 11" id="11"/>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FDB58"/>
            </a:solidFill>
            <a:ln cap="sq">
              <a:noFill/>
              <a:prstDash val="solid"/>
              <a:miter/>
            </a:ln>
          </p:spPr>
        </p:sp>
        <p:sp>
          <p:nvSpPr>
            <p:cNvPr name="TextBox 12" id="12"/>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3" id="13"/>
          <p:cNvGrpSpPr/>
          <p:nvPr/>
        </p:nvGrpSpPr>
        <p:grpSpPr>
          <a:xfrm rot="0">
            <a:off x="9279225" y="6557226"/>
            <a:ext cx="7980075" cy="2561528"/>
            <a:chOff x="0" y="0"/>
            <a:chExt cx="2671396" cy="857492"/>
          </a:xfrm>
        </p:grpSpPr>
        <p:sp>
          <p:nvSpPr>
            <p:cNvPr name="Freeform 14" id="14"/>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38FBB"/>
            </a:solidFill>
            <a:ln cap="sq">
              <a:noFill/>
              <a:prstDash val="solid"/>
              <a:miter/>
            </a:ln>
          </p:spPr>
        </p:sp>
        <p:sp>
          <p:nvSpPr>
            <p:cNvPr name="TextBox 15" id="15"/>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6" id="16"/>
          <p:cNvSpPr txBox="true"/>
          <p:nvPr/>
        </p:nvSpPr>
        <p:spPr>
          <a:xfrm rot="0">
            <a:off x="9553033" y="4632599"/>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7" id="17"/>
          <p:cNvSpPr txBox="true"/>
          <p:nvPr/>
        </p:nvSpPr>
        <p:spPr>
          <a:xfrm rot="0">
            <a:off x="9553033"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8" id="18"/>
          <p:cNvSpPr txBox="true"/>
          <p:nvPr/>
        </p:nvSpPr>
        <p:spPr>
          <a:xfrm rot="0">
            <a:off x="11131985" y="1632151"/>
            <a:ext cx="6014625" cy="132397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Quicksand Medium"/>
              </a:rPr>
              <a:t>Visual communication is a powerful tool in adult education, significantly improving engagement, understanding, and retention of information.</a:t>
            </a:r>
          </a:p>
        </p:txBody>
      </p:sp>
      <p:sp>
        <p:nvSpPr>
          <p:cNvPr name="TextBox 19" id="19"/>
          <p:cNvSpPr txBox="true"/>
          <p:nvPr/>
        </p:nvSpPr>
        <p:spPr>
          <a:xfrm rot="0">
            <a:off x="11131985" y="3941084"/>
            <a:ext cx="6014625" cy="2324100"/>
          </a:xfrm>
          <a:prstGeom prst="rect">
            <a:avLst/>
          </a:prstGeom>
        </p:spPr>
        <p:txBody>
          <a:bodyPr anchor="t" rtlCol="false" tIns="0" lIns="0" bIns="0" rIns="0">
            <a:spAutoFit/>
          </a:bodyPr>
          <a:lstStyle/>
          <a:p>
            <a:pPr algn="l" marL="0" indent="0" lvl="0">
              <a:lnSpc>
                <a:spcPts val="2699"/>
              </a:lnSpc>
              <a:spcBef>
                <a:spcPct val="0"/>
              </a:spcBef>
            </a:pPr>
            <a:r>
              <a:rPr lang="en-US" sz="1999" spc="119" strike="noStrike" u="none">
                <a:solidFill>
                  <a:srgbClr val="2B2B2B"/>
                </a:solidFill>
                <a:latin typeface="Quicksand Medium"/>
              </a:rPr>
              <a:t>By incorporating tools like Canva, Snapseed, CapCut, Google Drive, and Mirò, educators can create dynamic and interactive learning experiences. These visual aids simplify complex concepts, cater to various learning styles, and make the educational process more effective and enjoyable.</a:t>
            </a:r>
          </a:p>
        </p:txBody>
      </p:sp>
      <p:sp>
        <p:nvSpPr>
          <p:cNvPr name="TextBox 20" id="20"/>
          <p:cNvSpPr txBox="true"/>
          <p:nvPr/>
        </p:nvSpPr>
        <p:spPr>
          <a:xfrm rot="0">
            <a:off x="11131985" y="6865487"/>
            <a:ext cx="6014625" cy="1657350"/>
          </a:xfrm>
          <a:prstGeom prst="rect">
            <a:avLst/>
          </a:prstGeom>
        </p:spPr>
        <p:txBody>
          <a:bodyPr anchor="t" rtlCol="false" tIns="0" lIns="0" bIns="0" rIns="0">
            <a:spAutoFit/>
          </a:bodyPr>
          <a:lstStyle/>
          <a:p>
            <a:pPr algn="l" marL="0" indent="0" lvl="0">
              <a:lnSpc>
                <a:spcPts val="2699"/>
              </a:lnSpc>
              <a:spcBef>
                <a:spcPct val="0"/>
              </a:spcBef>
            </a:pPr>
            <a:r>
              <a:rPr lang="en-US" sz="1999" spc="119" strike="noStrike" u="none">
                <a:solidFill>
                  <a:srgbClr val="2B2B2B"/>
                </a:solidFill>
                <a:latin typeface="Quicksand Medium"/>
              </a:rPr>
              <a:t>Utilizing visual communication strategies enhances the overall impact of adult education, leading to better learning outcomes and higher motivation among learners.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DAGGDeAzHbQ</dc:identifier>
  <dcterms:modified xsi:type="dcterms:W3CDTF">2011-08-01T06:04:30Z</dcterms:modified>
  <cp:revision>1</cp:revision>
  <dc:title>CHAPTER_2_BECOME_ATTRACTIVE</dc:title>
</cp:coreProperties>
</file>