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8288000" cy="10287000"/>
  <p:notesSz cx="6858000" cy="9144000"/>
  <p:embeddedFontLst>
    <p:embeddedFont>
      <p:font typeface="Fibre" charset="1" panose="02000506060000020004"/>
      <p:regular r:id="rId17"/>
    </p:embeddedFont>
    <p:embeddedFont>
      <p:font typeface="Quicksand Semi-Bold" charset="1" panose="00000000000000000000"/>
      <p:regular r:id="rId18"/>
    </p:embeddedFont>
    <p:embeddedFont>
      <p:font typeface="Quicksand" charset="1" panose="0000000000000000000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2.png" Type="http://schemas.openxmlformats.org/officeDocument/2006/relationships/image"/><Relationship Id="rId14" Target="../media/image13.svg" Type="http://schemas.openxmlformats.org/officeDocument/2006/relationships/image"/><Relationship Id="rId15" Target="../media/image14.png" Type="http://schemas.openxmlformats.org/officeDocument/2006/relationships/image"/><Relationship Id="rId16" Target="../media/image15.svg" Type="http://schemas.openxmlformats.org/officeDocument/2006/relationships/image"/><Relationship Id="rId17" Target="../media/image16.png" Type="http://schemas.openxmlformats.org/officeDocument/2006/relationships/image"/><Relationship Id="rId18" Target="../media/image17.svg" Type="http://schemas.openxmlformats.org/officeDocument/2006/relationships/image"/><Relationship Id="rId19" Target="../media/image18.png" Type="http://schemas.openxmlformats.org/officeDocument/2006/relationships/image"/><Relationship Id="rId2" Target="../media/image1.jpeg" Type="http://schemas.openxmlformats.org/officeDocument/2006/relationships/image"/><Relationship Id="rId20" Target="../media/image19.svg" Type="http://schemas.openxmlformats.org/officeDocument/2006/relationships/image"/><Relationship Id="rId21" Target="../media/image20.png" Type="http://schemas.openxmlformats.org/officeDocument/2006/relationships/image"/><Relationship Id="rId22" Target="../media/image21.svg" Type="http://schemas.openxmlformats.org/officeDocument/2006/relationships/image"/><Relationship Id="rId23" Target="../media/image22.png" Type="http://schemas.openxmlformats.org/officeDocument/2006/relationships/image"/><Relationship Id="rId24" Target="../media/image23.svg" Type="http://schemas.openxmlformats.org/officeDocument/2006/relationships/image"/><Relationship Id="rId25" Target="../media/image24.png" Type="http://schemas.openxmlformats.org/officeDocument/2006/relationships/image"/><Relationship Id="rId26" Target="../media/image25.svg" Type="http://schemas.openxmlformats.org/officeDocument/2006/relationships/image"/><Relationship Id="rId27" Target="../media/image26.png" Type="http://schemas.openxmlformats.org/officeDocument/2006/relationships/image"/><Relationship Id="rId28" Target="../media/image27.svg" Type="http://schemas.openxmlformats.org/officeDocument/2006/relationships/image"/><Relationship Id="rId29" Target="../media/image28.png" Type="http://schemas.openxmlformats.org/officeDocument/2006/relationships/image"/><Relationship Id="rId3" Target="../media/image2.png" Type="http://schemas.openxmlformats.org/officeDocument/2006/relationships/image"/><Relationship Id="rId30" Target="../media/image29.svg" Type="http://schemas.openxmlformats.org/officeDocument/2006/relationships/image"/><Relationship Id="rId31" Target="../media/image30.png" Type="http://schemas.openxmlformats.org/officeDocument/2006/relationships/image"/><Relationship Id="rId32" Target="../media/image31.svg" Type="http://schemas.openxmlformats.org/officeDocument/2006/relationships/image"/><Relationship Id="rId33" Target="../media/image32.png" Type="http://schemas.openxmlformats.org/officeDocument/2006/relationships/image"/><Relationship Id="rId34" Target="../media/image33.jpe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1.svg" Type="http://schemas.openxmlformats.org/officeDocument/2006/relationships/image"/><Relationship Id="rId11" Target="../media/image42.jpeg" Type="http://schemas.openxmlformats.org/officeDocument/2006/relationships/image"/><Relationship Id="rId12" Target="../media/image43.png" Type="http://schemas.openxmlformats.org/officeDocument/2006/relationships/image"/><Relationship Id="rId2" Target="../media/image1.jpeg" Type="http://schemas.openxmlformats.org/officeDocument/2006/relationships/image"/><Relationship Id="rId3" Target="../media/image34.png" Type="http://schemas.openxmlformats.org/officeDocument/2006/relationships/image"/><Relationship Id="rId4" Target="../media/image35.svg" Type="http://schemas.openxmlformats.org/officeDocument/2006/relationships/image"/><Relationship Id="rId5" Target="../media/image36.png" Type="http://schemas.openxmlformats.org/officeDocument/2006/relationships/image"/><Relationship Id="rId6" Target="../media/image37.svg" Type="http://schemas.openxmlformats.org/officeDocument/2006/relationships/image"/><Relationship Id="rId7" Target="../media/image38.png" Type="http://schemas.openxmlformats.org/officeDocument/2006/relationships/image"/><Relationship Id="rId8" Target="../media/image39.svg" Type="http://schemas.openxmlformats.org/officeDocument/2006/relationships/image"/><Relationship Id="rId9" Target="../media/image40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44.jpeg" Type="http://schemas.openxmlformats.org/officeDocument/2006/relationships/image"/><Relationship Id="rId4" Target="../media/image43.png" Type="http://schemas.openxmlformats.org/officeDocument/2006/relationships/image"/><Relationship Id="rId5" Target="../media/image45.png" Type="http://schemas.openxmlformats.org/officeDocument/2006/relationships/image"/><Relationship Id="rId6" Target="../media/image46.svg" Type="http://schemas.openxmlformats.org/officeDocument/2006/relationships/image"/><Relationship Id="rId7" Target="../media/image47.png" Type="http://schemas.openxmlformats.org/officeDocument/2006/relationships/image"/><Relationship Id="rId8" Target="../media/image48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49.png" Type="http://schemas.openxmlformats.org/officeDocument/2006/relationships/image"/><Relationship Id="rId4" Target="../media/image50.svg" Type="http://schemas.openxmlformats.org/officeDocument/2006/relationships/image"/><Relationship Id="rId5" Target="../media/image51.png" Type="http://schemas.openxmlformats.org/officeDocument/2006/relationships/image"/><Relationship Id="rId6" Target="../media/image52.svg" Type="http://schemas.openxmlformats.org/officeDocument/2006/relationships/image"/><Relationship Id="rId7" Target="../media/image53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9.svg" Type="http://schemas.openxmlformats.org/officeDocument/2006/relationships/image"/><Relationship Id="rId11" Target="../media/image60.jpeg" Type="http://schemas.openxmlformats.org/officeDocument/2006/relationships/image"/><Relationship Id="rId12" Target="../media/image43.pn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54.png" Type="http://schemas.openxmlformats.org/officeDocument/2006/relationships/image"/><Relationship Id="rId6" Target="../media/image55.svg" Type="http://schemas.openxmlformats.org/officeDocument/2006/relationships/image"/><Relationship Id="rId7" Target="../media/image56.png" Type="http://schemas.openxmlformats.org/officeDocument/2006/relationships/image"/><Relationship Id="rId8" Target="../media/image57.svg" Type="http://schemas.openxmlformats.org/officeDocument/2006/relationships/image"/><Relationship Id="rId9" Target="../media/image58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4.svg" Type="http://schemas.openxmlformats.org/officeDocument/2006/relationships/image"/><Relationship Id="rId11" Target="../media/image65.jpeg" Type="http://schemas.openxmlformats.org/officeDocument/2006/relationships/image"/><Relationship Id="rId12" Target="../media/image43.png" Type="http://schemas.openxmlformats.org/officeDocument/2006/relationships/image"/><Relationship Id="rId2" Target="../media/image1.jpeg" Type="http://schemas.openxmlformats.org/officeDocument/2006/relationships/image"/><Relationship Id="rId3" Target="../media/image61.png" Type="http://schemas.openxmlformats.org/officeDocument/2006/relationships/image"/><Relationship Id="rId4" Target="../media/image62.svg" Type="http://schemas.openxmlformats.org/officeDocument/2006/relationships/image"/><Relationship Id="rId5" Target="../media/image6.png" Type="http://schemas.openxmlformats.org/officeDocument/2006/relationships/image"/><Relationship Id="rId6" Target="../media/image7.svg" Type="http://schemas.openxmlformats.org/officeDocument/2006/relationships/image"/><Relationship Id="rId7" Target="../media/image14.png" Type="http://schemas.openxmlformats.org/officeDocument/2006/relationships/image"/><Relationship Id="rId8" Target="../media/image15.svg" Type="http://schemas.openxmlformats.org/officeDocument/2006/relationships/image"/><Relationship Id="rId9" Target="../media/image63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4.svg" Type="http://schemas.openxmlformats.org/officeDocument/2006/relationships/image"/><Relationship Id="rId11" Target="../media/image66.jpeg" Type="http://schemas.openxmlformats.org/officeDocument/2006/relationships/image"/><Relationship Id="rId12" Target="../media/image43.png" Type="http://schemas.openxmlformats.org/officeDocument/2006/relationships/image"/><Relationship Id="rId2" Target="../media/image1.jpeg" Type="http://schemas.openxmlformats.org/officeDocument/2006/relationships/image"/><Relationship Id="rId3" Target="../media/image61.png" Type="http://schemas.openxmlformats.org/officeDocument/2006/relationships/image"/><Relationship Id="rId4" Target="../media/image62.svg" Type="http://schemas.openxmlformats.org/officeDocument/2006/relationships/image"/><Relationship Id="rId5" Target="../media/image6.png" Type="http://schemas.openxmlformats.org/officeDocument/2006/relationships/image"/><Relationship Id="rId6" Target="../media/image7.svg" Type="http://schemas.openxmlformats.org/officeDocument/2006/relationships/image"/><Relationship Id="rId7" Target="../media/image14.png" Type="http://schemas.openxmlformats.org/officeDocument/2006/relationships/image"/><Relationship Id="rId8" Target="../media/image15.svg" Type="http://schemas.openxmlformats.org/officeDocument/2006/relationships/image"/><Relationship Id="rId9" Target="../media/image63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4.svg" Type="http://schemas.openxmlformats.org/officeDocument/2006/relationships/image"/><Relationship Id="rId11" Target="../media/image75.jpeg" Type="http://schemas.openxmlformats.org/officeDocument/2006/relationships/image"/><Relationship Id="rId12" Target="../media/image43.png" Type="http://schemas.openxmlformats.org/officeDocument/2006/relationships/image"/><Relationship Id="rId2" Target="../media/image1.jpeg" Type="http://schemas.openxmlformats.org/officeDocument/2006/relationships/image"/><Relationship Id="rId3" Target="../media/image67.png" Type="http://schemas.openxmlformats.org/officeDocument/2006/relationships/image"/><Relationship Id="rId4" Target="../media/image68.svg" Type="http://schemas.openxmlformats.org/officeDocument/2006/relationships/image"/><Relationship Id="rId5" Target="../media/image69.png" Type="http://schemas.openxmlformats.org/officeDocument/2006/relationships/image"/><Relationship Id="rId6" Target="../media/image70.svg" Type="http://schemas.openxmlformats.org/officeDocument/2006/relationships/image"/><Relationship Id="rId7" Target="../media/image71.png" Type="http://schemas.openxmlformats.org/officeDocument/2006/relationships/image"/><Relationship Id="rId8" Target="../media/image72.svg" Type="http://schemas.openxmlformats.org/officeDocument/2006/relationships/image"/><Relationship Id="rId9" Target="../media/image73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3.svg" Type="http://schemas.openxmlformats.org/officeDocument/2006/relationships/image"/><Relationship Id="rId11" Target="../media/image84.jpeg" Type="http://schemas.openxmlformats.org/officeDocument/2006/relationships/image"/><Relationship Id="rId12" Target="../media/image43.png" Type="http://schemas.openxmlformats.org/officeDocument/2006/relationships/image"/><Relationship Id="rId2" Target="../media/image1.jpeg" Type="http://schemas.openxmlformats.org/officeDocument/2006/relationships/image"/><Relationship Id="rId3" Target="../media/image76.png" Type="http://schemas.openxmlformats.org/officeDocument/2006/relationships/image"/><Relationship Id="rId4" Target="../media/image77.svg" Type="http://schemas.openxmlformats.org/officeDocument/2006/relationships/image"/><Relationship Id="rId5" Target="../media/image78.png" Type="http://schemas.openxmlformats.org/officeDocument/2006/relationships/image"/><Relationship Id="rId6" Target="../media/image79.svg" Type="http://schemas.openxmlformats.org/officeDocument/2006/relationships/image"/><Relationship Id="rId7" Target="../media/image80.png" Type="http://schemas.openxmlformats.org/officeDocument/2006/relationships/image"/><Relationship Id="rId8" Target="../media/image81.svg" Type="http://schemas.openxmlformats.org/officeDocument/2006/relationships/image"/><Relationship Id="rId9" Target="../media/image82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2.svg" Type="http://schemas.openxmlformats.org/officeDocument/2006/relationships/image"/><Relationship Id="rId11" Target="../media/image93.png" Type="http://schemas.openxmlformats.org/officeDocument/2006/relationships/image"/><Relationship Id="rId12" Target="../media/image94.svg" Type="http://schemas.openxmlformats.org/officeDocument/2006/relationships/image"/><Relationship Id="rId13" Target="../media/image2.png" Type="http://schemas.openxmlformats.org/officeDocument/2006/relationships/image"/><Relationship Id="rId14" Target="../media/image3.svg" Type="http://schemas.openxmlformats.org/officeDocument/2006/relationships/image"/><Relationship Id="rId15" Target="../media/image95.png" Type="http://schemas.openxmlformats.org/officeDocument/2006/relationships/image"/><Relationship Id="rId16" Target="../media/image96.svg" Type="http://schemas.openxmlformats.org/officeDocument/2006/relationships/image"/><Relationship Id="rId2" Target="../media/image1.jpeg" Type="http://schemas.openxmlformats.org/officeDocument/2006/relationships/image"/><Relationship Id="rId3" Target="../media/image85.png" Type="http://schemas.openxmlformats.org/officeDocument/2006/relationships/image"/><Relationship Id="rId4" Target="../media/image86.svg" Type="http://schemas.openxmlformats.org/officeDocument/2006/relationships/image"/><Relationship Id="rId5" Target="../media/image87.png" Type="http://schemas.openxmlformats.org/officeDocument/2006/relationships/image"/><Relationship Id="rId6" Target="../media/image88.svg" Type="http://schemas.openxmlformats.org/officeDocument/2006/relationships/image"/><Relationship Id="rId7" Target="../media/image89.png" Type="http://schemas.openxmlformats.org/officeDocument/2006/relationships/image"/><Relationship Id="rId8" Target="../media/image90.svg" Type="http://schemas.openxmlformats.org/officeDocument/2006/relationships/image"/><Relationship Id="rId9" Target="../media/image91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2.png" Type="http://schemas.openxmlformats.org/officeDocument/2006/relationships/image"/><Relationship Id="rId14" Target="../media/image13.svg" Type="http://schemas.openxmlformats.org/officeDocument/2006/relationships/image"/><Relationship Id="rId15" Target="../media/image14.png" Type="http://schemas.openxmlformats.org/officeDocument/2006/relationships/image"/><Relationship Id="rId16" Target="../media/image15.svg" Type="http://schemas.openxmlformats.org/officeDocument/2006/relationships/image"/><Relationship Id="rId17" Target="../media/image16.png" Type="http://schemas.openxmlformats.org/officeDocument/2006/relationships/image"/><Relationship Id="rId18" Target="../media/image17.svg" Type="http://schemas.openxmlformats.org/officeDocument/2006/relationships/image"/><Relationship Id="rId19" Target="../media/image18.png" Type="http://schemas.openxmlformats.org/officeDocument/2006/relationships/image"/><Relationship Id="rId2" Target="../media/image1.jpeg" Type="http://schemas.openxmlformats.org/officeDocument/2006/relationships/image"/><Relationship Id="rId20" Target="../media/image19.svg" Type="http://schemas.openxmlformats.org/officeDocument/2006/relationships/image"/><Relationship Id="rId21" Target="../media/image20.png" Type="http://schemas.openxmlformats.org/officeDocument/2006/relationships/image"/><Relationship Id="rId22" Target="../media/image21.svg" Type="http://schemas.openxmlformats.org/officeDocument/2006/relationships/image"/><Relationship Id="rId23" Target="../media/image22.png" Type="http://schemas.openxmlformats.org/officeDocument/2006/relationships/image"/><Relationship Id="rId24" Target="../media/image23.svg" Type="http://schemas.openxmlformats.org/officeDocument/2006/relationships/image"/><Relationship Id="rId25" Target="../media/image24.png" Type="http://schemas.openxmlformats.org/officeDocument/2006/relationships/image"/><Relationship Id="rId26" Target="../media/image25.svg" Type="http://schemas.openxmlformats.org/officeDocument/2006/relationships/image"/><Relationship Id="rId27" Target="../media/image26.png" Type="http://schemas.openxmlformats.org/officeDocument/2006/relationships/image"/><Relationship Id="rId28" Target="../media/image27.svg" Type="http://schemas.openxmlformats.org/officeDocument/2006/relationships/image"/><Relationship Id="rId29" Target="../media/image28.png" Type="http://schemas.openxmlformats.org/officeDocument/2006/relationships/image"/><Relationship Id="rId3" Target="../media/image2.png" Type="http://schemas.openxmlformats.org/officeDocument/2006/relationships/image"/><Relationship Id="rId30" Target="../media/image29.svg" Type="http://schemas.openxmlformats.org/officeDocument/2006/relationships/image"/><Relationship Id="rId31" Target="../media/image30.png" Type="http://schemas.openxmlformats.org/officeDocument/2006/relationships/image"/><Relationship Id="rId32" Target="../media/image31.sv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844" r="0" b="-98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737559">
            <a:off x="2514574" y="8661324"/>
            <a:ext cx="4277568" cy="2978743"/>
          </a:xfrm>
          <a:custGeom>
            <a:avLst/>
            <a:gdLst/>
            <a:ahLst/>
            <a:cxnLst/>
            <a:rect r="r" b="b" t="t" l="l"/>
            <a:pathLst>
              <a:path h="2978743" w="4277568">
                <a:moveTo>
                  <a:pt x="0" y="0"/>
                </a:moveTo>
                <a:lnTo>
                  <a:pt x="4277569" y="0"/>
                </a:lnTo>
                <a:lnTo>
                  <a:pt x="4277569" y="2978743"/>
                </a:lnTo>
                <a:lnTo>
                  <a:pt x="0" y="297874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7096905" y="3925196"/>
            <a:ext cx="2854557" cy="2956698"/>
          </a:xfrm>
          <a:custGeom>
            <a:avLst/>
            <a:gdLst/>
            <a:ahLst/>
            <a:cxnLst/>
            <a:rect r="r" b="b" t="t" l="l"/>
            <a:pathLst>
              <a:path h="2956698" w="2854557">
                <a:moveTo>
                  <a:pt x="0" y="0"/>
                </a:moveTo>
                <a:lnTo>
                  <a:pt x="2854557" y="0"/>
                </a:lnTo>
                <a:lnTo>
                  <a:pt x="2854557" y="2956698"/>
                </a:lnTo>
                <a:lnTo>
                  <a:pt x="0" y="295669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-1136496" y="8228619"/>
            <a:ext cx="3057281" cy="2751553"/>
          </a:xfrm>
          <a:custGeom>
            <a:avLst/>
            <a:gdLst/>
            <a:ahLst/>
            <a:cxnLst/>
            <a:rect r="r" b="b" t="t" l="l"/>
            <a:pathLst>
              <a:path h="2751553" w="3057281">
                <a:moveTo>
                  <a:pt x="3057281" y="0"/>
                </a:moveTo>
                <a:lnTo>
                  <a:pt x="0" y="0"/>
                </a:lnTo>
                <a:lnTo>
                  <a:pt x="0" y="2751552"/>
                </a:lnTo>
                <a:lnTo>
                  <a:pt x="3057281" y="2751552"/>
                </a:lnTo>
                <a:lnTo>
                  <a:pt x="3057281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6413011" y="7395331"/>
            <a:ext cx="4539051" cy="4810170"/>
          </a:xfrm>
          <a:custGeom>
            <a:avLst/>
            <a:gdLst/>
            <a:ahLst/>
            <a:cxnLst/>
            <a:rect r="r" b="b" t="t" l="l"/>
            <a:pathLst>
              <a:path h="4810170" w="4539051">
                <a:moveTo>
                  <a:pt x="0" y="0"/>
                </a:moveTo>
                <a:lnTo>
                  <a:pt x="4539051" y="0"/>
                </a:lnTo>
                <a:lnTo>
                  <a:pt x="4539051" y="4810170"/>
                </a:lnTo>
                <a:lnTo>
                  <a:pt x="0" y="481017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1029695" y="4662240"/>
            <a:ext cx="2058395" cy="3339578"/>
          </a:xfrm>
          <a:custGeom>
            <a:avLst/>
            <a:gdLst/>
            <a:ahLst/>
            <a:cxnLst/>
            <a:rect r="r" b="b" t="t" l="l"/>
            <a:pathLst>
              <a:path h="3339578" w="2058395">
                <a:moveTo>
                  <a:pt x="0" y="0"/>
                </a:moveTo>
                <a:lnTo>
                  <a:pt x="2058395" y="0"/>
                </a:lnTo>
                <a:lnTo>
                  <a:pt x="2058395" y="3339578"/>
                </a:lnTo>
                <a:lnTo>
                  <a:pt x="0" y="333957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8" id="8"/>
          <p:cNvSpPr/>
          <p:nvPr/>
        </p:nvSpPr>
        <p:spPr>
          <a:xfrm flipH="false" flipV="false" rot="0">
            <a:off x="7426264" y="8847163"/>
            <a:ext cx="2906489" cy="3358338"/>
          </a:xfrm>
          <a:custGeom>
            <a:avLst/>
            <a:gdLst/>
            <a:ahLst/>
            <a:cxnLst/>
            <a:rect r="r" b="b" t="t" l="l"/>
            <a:pathLst>
              <a:path h="3358338" w="2906489">
                <a:moveTo>
                  <a:pt x="0" y="0"/>
                </a:moveTo>
                <a:lnTo>
                  <a:pt x="2906488" y="0"/>
                </a:lnTo>
                <a:lnTo>
                  <a:pt x="2906488" y="3358338"/>
                </a:lnTo>
                <a:lnTo>
                  <a:pt x="0" y="335833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9" id="9"/>
          <p:cNvSpPr/>
          <p:nvPr/>
        </p:nvSpPr>
        <p:spPr>
          <a:xfrm flipH="false" flipV="false" rot="0">
            <a:off x="17096905" y="1028700"/>
            <a:ext cx="2886146" cy="2524065"/>
          </a:xfrm>
          <a:custGeom>
            <a:avLst/>
            <a:gdLst/>
            <a:ahLst/>
            <a:cxnLst/>
            <a:rect r="r" b="b" t="t" l="l"/>
            <a:pathLst>
              <a:path h="2524065" w="2886146">
                <a:moveTo>
                  <a:pt x="0" y="0"/>
                </a:moveTo>
                <a:lnTo>
                  <a:pt x="2886145" y="0"/>
                </a:lnTo>
                <a:lnTo>
                  <a:pt x="2886145" y="2524065"/>
                </a:lnTo>
                <a:lnTo>
                  <a:pt x="0" y="2524065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10800000">
            <a:off x="10696671" y="9261214"/>
            <a:ext cx="5352421" cy="2530235"/>
          </a:xfrm>
          <a:custGeom>
            <a:avLst/>
            <a:gdLst/>
            <a:ahLst/>
            <a:cxnLst/>
            <a:rect r="r" b="b" t="t" l="l"/>
            <a:pathLst>
              <a:path h="2530235" w="5352421">
                <a:moveTo>
                  <a:pt x="0" y="0"/>
                </a:moveTo>
                <a:lnTo>
                  <a:pt x="5352421" y="0"/>
                </a:lnTo>
                <a:lnTo>
                  <a:pt x="5352421" y="2530235"/>
                </a:lnTo>
                <a:lnTo>
                  <a:pt x="0" y="2530235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-417113" y="-1667348"/>
            <a:ext cx="2477977" cy="3577131"/>
          </a:xfrm>
          <a:custGeom>
            <a:avLst/>
            <a:gdLst/>
            <a:ahLst/>
            <a:cxnLst/>
            <a:rect r="r" b="b" t="t" l="l"/>
            <a:pathLst>
              <a:path h="3577131" w="2477977">
                <a:moveTo>
                  <a:pt x="0" y="0"/>
                </a:moveTo>
                <a:lnTo>
                  <a:pt x="2477976" y="0"/>
                </a:lnTo>
                <a:lnTo>
                  <a:pt x="2477976" y="3577131"/>
                </a:lnTo>
                <a:lnTo>
                  <a:pt x="0" y="3577131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2" id="12"/>
          <p:cNvSpPr/>
          <p:nvPr/>
        </p:nvSpPr>
        <p:spPr>
          <a:xfrm flipH="false" flipV="false" rot="0">
            <a:off x="2060863" y="-1667348"/>
            <a:ext cx="3006706" cy="2766169"/>
          </a:xfrm>
          <a:custGeom>
            <a:avLst/>
            <a:gdLst/>
            <a:ahLst/>
            <a:cxnLst/>
            <a:rect r="r" b="b" t="t" l="l"/>
            <a:pathLst>
              <a:path h="2766169" w="3006706">
                <a:moveTo>
                  <a:pt x="0" y="0"/>
                </a:moveTo>
                <a:lnTo>
                  <a:pt x="3006706" y="0"/>
                </a:lnTo>
                <a:lnTo>
                  <a:pt x="3006706" y="2766169"/>
                </a:lnTo>
                <a:lnTo>
                  <a:pt x="0" y="2766169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3" id="13"/>
          <p:cNvSpPr/>
          <p:nvPr/>
        </p:nvSpPr>
        <p:spPr>
          <a:xfrm flipH="false" flipV="false" rot="4182716">
            <a:off x="5683694" y="-2327113"/>
            <a:ext cx="3249068" cy="4006698"/>
          </a:xfrm>
          <a:custGeom>
            <a:avLst/>
            <a:gdLst/>
            <a:ahLst/>
            <a:cxnLst/>
            <a:rect r="r" b="b" t="t" l="l"/>
            <a:pathLst>
              <a:path h="4006698" w="3249068">
                <a:moveTo>
                  <a:pt x="0" y="0"/>
                </a:moveTo>
                <a:lnTo>
                  <a:pt x="3249068" y="0"/>
                </a:lnTo>
                <a:lnTo>
                  <a:pt x="3249068" y="4006699"/>
                </a:lnTo>
                <a:lnTo>
                  <a:pt x="0" y="4006699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4181395" y="-3285587"/>
            <a:ext cx="4859148" cy="4691287"/>
          </a:xfrm>
          <a:custGeom>
            <a:avLst/>
            <a:gdLst/>
            <a:ahLst/>
            <a:cxnLst/>
            <a:rect r="r" b="b" t="t" l="l"/>
            <a:pathLst>
              <a:path h="4691287" w="4859148">
                <a:moveTo>
                  <a:pt x="0" y="0"/>
                </a:moveTo>
                <a:lnTo>
                  <a:pt x="4859148" y="0"/>
                </a:lnTo>
                <a:lnTo>
                  <a:pt x="4859148" y="4691287"/>
                </a:lnTo>
                <a:lnTo>
                  <a:pt x="0" y="4691287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5400000">
            <a:off x="10684014" y="-1843014"/>
            <a:ext cx="2262958" cy="3726427"/>
          </a:xfrm>
          <a:custGeom>
            <a:avLst/>
            <a:gdLst/>
            <a:ahLst/>
            <a:cxnLst/>
            <a:rect r="r" b="b" t="t" l="l"/>
            <a:pathLst>
              <a:path h="3726427" w="2262958">
                <a:moveTo>
                  <a:pt x="0" y="0"/>
                </a:moveTo>
                <a:lnTo>
                  <a:pt x="2262958" y="0"/>
                </a:lnTo>
                <a:lnTo>
                  <a:pt x="2262958" y="3726427"/>
                </a:lnTo>
                <a:lnTo>
                  <a:pt x="0" y="3726427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-972660" y="2160503"/>
            <a:ext cx="2001360" cy="2251018"/>
          </a:xfrm>
          <a:custGeom>
            <a:avLst/>
            <a:gdLst/>
            <a:ahLst/>
            <a:cxnLst/>
            <a:rect r="r" b="b" t="t" l="l"/>
            <a:pathLst>
              <a:path h="2251018" w="2001360">
                <a:moveTo>
                  <a:pt x="0" y="0"/>
                </a:moveTo>
                <a:lnTo>
                  <a:pt x="2001360" y="0"/>
                </a:lnTo>
                <a:lnTo>
                  <a:pt x="2001360" y="2251018"/>
                </a:lnTo>
                <a:lnTo>
                  <a:pt x="0" y="2251018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17" id="17"/>
          <p:cNvSpPr txBox="true"/>
          <p:nvPr/>
        </p:nvSpPr>
        <p:spPr>
          <a:xfrm rot="0">
            <a:off x="3302274" y="2123228"/>
            <a:ext cx="11683452" cy="61886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12"/>
              </a:lnSpc>
            </a:pPr>
            <a:r>
              <a:rPr lang="en-US" sz="10118" spc="-202">
                <a:solidFill>
                  <a:srgbClr val="2B2B2B"/>
                </a:solidFill>
                <a:latin typeface="Fibre"/>
              </a:rPr>
              <a:t>Sensibilizzare su questioni ambientali attraverso contenuti visivi</a:t>
            </a:r>
          </a:p>
          <a:p>
            <a:pPr algn="ctr" marL="0" indent="0" lvl="0">
              <a:lnSpc>
                <a:spcPts val="9612"/>
              </a:lnSpc>
            </a:pPr>
          </a:p>
        </p:txBody>
      </p:sp>
      <p:sp>
        <p:nvSpPr>
          <p:cNvPr name="Freeform 18" id="18"/>
          <p:cNvSpPr/>
          <p:nvPr/>
        </p:nvSpPr>
        <p:spPr>
          <a:xfrm flipH="false" flipV="false" rot="0">
            <a:off x="2404914" y="3286012"/>
            <a:ext cx="1018413" cy="2057400"/>
          </a:xfrm>
          <a:custGeom>
            <a:avLst/>
            <a:gdLst/>
            <a:ahLst/>
            <a:cxnLst/>
            <a:rect r="r" b="b" t="t" l="l"/>
            <a:pathLst>
              <a:path h="2057400" w="1018413">
                <a:moveTo>
                  <a:pt x="0" y="0"/>
                </a:moveTo>
                <a:lnTo>
                  <a:pt x="1018413" y="0"/>
                </a:lnTo>
                <a:lnTo>
                  <a:pt x="101841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1"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-10800000">
            <a:off x="15030679" y="3286012"/>
            <a:ext cx="1018413" cy="2057400"/>
          </a:xfrm>
          <a:custGeom>
            <a:avLst/>
            <a:gdLst/>
            <a:ahLst/>
            <a:cxnLst/>
            <a:rect r="r" b="b" t="t" l="l"/>
            <a:pathLst>
              <a:path h="2057400" w="1018413">
                <a:moveTo>
                  <a:pt x="0" y="0"/>
                </a:moveTo>
                <a:lnTo>
                  <a:pt x="1018413" y="0"/>
                </a:lnTo>
                <a:lnTo>
                  <a:pt x="101841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1"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618528" y="6501869"/>
            <a:ext cx="3348863" cy="3348863"/>
          </a:xfrm>
          <a:custGeom>
            <a:avLst/>
            <a:gdLst/>
            <a:ahLst/>
            <a:cxnLst/>
            <a:rect r="r" b="b" t="t" l="l"/>
            <a:pathLst>
              <a:path h="3348863" w="3348863">
                <a:moveTo>
                  <a:pt x="0" y="0"/>
                </a:moveTo>
                <a:lnTo>
                  <a:pt x="3348863" y="0"/>
                </a:lnTo>
                <a:lnTo>
                  <a:pt x="3348863" y="3348862"/>
                </a:lnTo>
                <a:lnTo>
                  <a:pt x="0" y="3348862"/>
                </a:lnTo>
                <a:lnTo>
                  <a:pt x="0" y="0"/>
                </a:lnTo>
                <a:close/>
              </a:path>
            </a:pathLst>
          </a:custGeom>
          <a:blipFill>
            <a:blip r:embed="rId33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4409860" y="6567771"/>
            <a:ext cx="3278463" cy="3321695"/>
          </a:xfrm>
          <a:custGeom>
            <a:avLst/>
            <a:gdLst/>
            <a:ahLst/>
            <a:cxnLst/>
            <a:rect r="r" b="b" t="t" l="l"/>
            <a:pathLst>
              <a:path h="3321695" w="3278463">
                <a:moveTo>
                  <a:pt x="0" y="0"/>
                </a:moveTo>
                <a:lnTo>
                  <a:pt x="3278463" y="0"/>
                </a:lnTo>
                <a:lnTo>
                  <a:pt x="3278463" y="3321695"/>
                </a:lnTo>
                <a:lnTo>
                  <a:pt x="0" y="3321695"/>
                </a:lnTo>
                <a:lnTo>
                  <a:pt x="0" y="0"/>
                </a:lnTo>
                <a:close/>
              </a:path>
            </a:pathLst>
          </a:custGeom>
          <a:blipFill>
            <a:blip r:embed="rId34"/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3135209" y="7454386"/>
            <a:ext cx="12017582" cy="7288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300"/>
              </a:lnSpc>
            </a:pPr>
            <a:r>
              <a:rPr lang="en-US" sz="5699" spc="-113">
                <a:solidFill>
                  <a:srgbClr val="2B2B2B"/>
                </a:solidFill>
                <a:latin typeface="Fibre"/>
              </a:rPr>
              <a:t>CAPITOLO 6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844" r="0" b="-98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737559">
            <a:off x="2318674" y="8845184"/>
            <a:ext cx="3751278" cy="2612254"/>
          </a:xfrm>
          <a:custGeom>
            <a:avLst/>
            <a:gdLst/>
            <a:ahLst/>
            <a:cxnLst/>
            <a:rect r="r" b="b" t="t" l="l"/>
            <a:pathLst>
              <a:path h="2612254" w="3751278">
                <a:moveTo>
                  <a:pt x="0" y="0"/>
                </a:moveTo>
                <a:lnTo>
                  <a:pt x="3751278" y="0"/>
                </a:lnTo>
                <a:lnTo>
                  <a:pt x="3751278" y="2612254"/>
                </a:lnTo>
                <a:lnTo>
                  <a:pt x="0" y="26122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true" flipV="false" rot="0">
            <a:off x="-1328922" y="8100335"/>
            <a:ext cx="3057281" cy="2751553"/>
          </a:xfrm>
          <a:custGeom>
            <a:avLst/>
            <a:gdLst/>
            <a:ahLst/>
            <a:cxnLst/>
            <a:rect r="r" b="b" t="t" l="l"/>
            <a:pathLst>
              <a:path h="2751553" w="3057281">
                <a:moveTo>
                  <a:pt x="3057281" y="0"/>
                </a:moveTo>
                <a:lnTo>
                  <a:pt x="0" y="0"/>
                </a:lnTo>
                <a:lnTo>
                  <a:pt x="0" y="2751552"/>
                </a:lnTo>
                <a:lnTo>
                  <a:pt x="3057281" y="2751552"/>
                </a:lnTo>
                <a:lnTo>
                  <a:pt x="3057281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17259300" y="698230"/>
            <a:ext cx="3198742" cy="2797445"/>
          </a:xfrm>
          <a:custGeom>
            <a:avLst/>
            <a:gdLst/>
            <a:ahLst/>
            <a:cxnLst/>
            <a:rect r="r" b="b" t="t" l="l"/>
            <a:pathLst>
              <a:path h="2797445" w="3198742">
                <a:moveTo>
                  <a:pt x="0" y="0"/>
                </a:moveTo>
                <a:lnTo>
                  <a:pt x="3198742" y="0"/>
                </a:lnTo>
                <a:lnTo>
                  <a:pt x="3198742" y="2797445"/>
                </a:lnTo>
                <a:lnTo>
                  <a:pt x="0" y="279744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5400000">
            <a:off x="15561337" y="-1937162"/>
            <a:ext cx="2491650" cy="4103017"/>
          </a:xfrm>
          <a:custGeom>
            <a:avLst/>
            <a:gdLst/>
            <a:ahLst/>
            <a:cxnLst/>
            <a:rect r="r" b="b" t="t" l="l"/>
            <a:pathLst>
              <a:path h="4103017" w="2491650">
                <a:moveTo>
                  <a:pt x="0" y="0"/>
                </a:moveTo>
                <a:lnTo>
                  <a:pt x="2491650" y="0"/>
                </a:lnTo>
                <a:lnTo>
                  <a:pt x="2491650" y="4103017"/>
                </a:lnTo>
                <a:lnTo>
                  <a:pt x="0" y="41030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10174861" y="1901884"/>
            <a:ext cx="6483233" cy="6483233"/>
            <a:chOff x="0" y="0"/>
            <a:chExt cx="34823400" cy="348234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4823400" cy="34823400"/>
            </a:xfrm>
            <a:custGeom>
              <a:avLst/>
              <a:gdLst/>
              <a:ahLst/>
              <a:cxnLst/>
              <a:rect r="r" b="b" t="t" l="l"/>
              <a:pathLst>
                <a:path h="34823400" w="34823400">
                  <a:moveTo>
                    <a:pt x="34823400" y="34823400"/>
                  </a:moveTo>
                  <a:lnTo>
                    <a:pt x="0" y="34823400"/>
                  </a:lnTo>
                  <a:lnTo>
                    <a:pt x="0" y="0"/>
                  </a:lnTo>
                  <a:lnTo>
                    <a:pt x="34823400" y="0"/>
                  </a:lnTo>
                  <a:lnTo>
                    <a:pt x="34823400" y="34823400"/>
                  </a:lnTo>
                  <a:close/>
                </a:path>
              </a:pathLst>
            </a:custGeom>
            <a:blipFill>
              <a:blip r:embed="rId11"/>
              <a:stretch>
                <a:fillRect l="-37719" t="0" r="-37719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4823400" cy="34823400"/>
            </a:xfrm>
            <a:custGeom>
              <a:avLst/>
              <a:gdLst/>
              <a:ahLst/>
              <a:cxnLst/>
              <a:rect r="r" b="b" t="t" l="l"/>
              <a:pathLst>
                <a:path h="34823400" w="34823400">
                  <a:moveTo>
                    <a:pt x="34823400" y="34823400"/>
                  </a:moveTo>
                  <a:lnTo>
                    <a:pt x="0" y="34823400"/>
                  </a:lnTo>
                  <a:lnTo>
                    <a:pt x="0" y="0"/>
                  </a:lnTo>
                  <a:lnTo>
                    <a:pt x="34823400" y="0"/>
                  </a:lnTo>
                  <a:lnTo>
                    <a:pt x="34823400" y="3482340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1504950" y="4107179"/>
            <a:ext cx="7321793" cy="10363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184"/>
              </a:lnSpc>
              <a:spcBef>
                <a:spcPct val="0"/>
              </a:spcBef>
            </a:pPr>
            <a:r>
              <a:rPr lang="en-US" sz="3099" spc="96">
                <a:solidFill>
                  <a:srgbClr val="2B2B2B"/>
                </a:solidFill>
                <a:latin typeface="Fibre"/>
              </a:rPr>
              <a:t>In che modo la comunicazione visiva può sensibilizzare sui temi ambientali?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504950" y="2916032"/>
            <a:ext cx="6680372" cy="1105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320"/>
              </a:lnSpc>
            </a:pPr>
            <a:r>
              <a:rPr lang="en-US" sz="8000" spc="-160">
                <a:solidFill>
                  <a:srgbClr val="2B2B2B"/>
                </a:solidFill>
                <a:latin typeface="Fibre"/>
              </a:rPr>
              <a:t>INTRODUZIONE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404914" y="5626109"/>
            <a:ext cx="7321793" cy="1899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779"/>
              </a:lnSpc>
              <a:spcBef>
                <a:spcPct val="0"/>
              </a:spcBef>
            </a:pPr>
            <a:r>
              <a:rPr lang="en-US" sz="2799" spc="86">
                <a:solidFill>
                  <a:srgbClr val="2B2B2B"/>
                </a:solidFill>
                <a:latin typeface="Quicksand Semi-Bold"/>
              </a:rPr>
              <a:t>Messaggi visivi efficaci possono influenzare il comportamento sostenibile e guidare lo sviluppo di politiche di impatto.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844" r="0" b="-9844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028700" y="1425795"/>
            <a:ext cx="6859285" cy="6859285"/>
            <a:chOff x="0" y="0"/>
            <a:chExt cx="34823400" cy="348234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4823400" cy="34823400"/>
            </a:xfrm>
            <a:custGeom>
              <a:avLst/>
              <a:gdLst/>
              <a:ahLst/>
              <a:cxnLst/>
              <a:rect r="r" b="b" t="t" l="l"/>
              <a:pathLst>
                <a:path h="34823400" w="34823400">
                  <a:moveTo>
                    <a:pt x="34823400" y="34823400"/>
                  </a:moveTo>
                  <a:lnTo>
                    <a:pt x="0" y="34823400"/>
                  </a:lnTo>
                  <a:lnTo>
                    <a:pt x="0" y="0"/>
                  </a:lnTo>
                  <a:lnTo>
                    <a:pt x="34823400" y="0"/>
                  </a:lnTo>
                  <a:lnTo>
                    <a:pt x="34823400" y="34823400"/>
                  </a:lnTo>
                  <a:close/>
                </a:path>
              </a:pathLst>
            </a:custGeom>
            <a:blipFill>
              <a:blip r:embed="rId3"/>
              <a:stretch>
                <a:fillRect l="-16666" t="0" r="-16666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4823400" cy="34823400"/>
            </a:xfrm>
            <a:custGeom>
              <a:avLst/>
              <a:gdLst/>
              <a:ahLst/>
              <a:cxnLst/>
              <a:rect r="r" b="b" t="t" l="l"/>
              <a:pathLst>
                <a:path h="34823400" w="34823400">
                  <a:moveTo>
                    <a:pt x="34823400" y="34823400"/>
                  </a:moveTo>
                  <a:lnTo>
                    <a:pt x="0" y="34823400"/>
                  </a:lnTo>
                  <a:lnTo>
                    <a:pt x="0" y="0"/>
                  </a:lnTo>
                  <a:lnTo>
                    <a:pt x="34823400" y="0"/>
                  </a:lnTo>
                  <a:lnTo>
                    <a:pt x="34823400" y="3482340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9144000" y="6096235"/>
            <a:ext cx="8433096" cy="30651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509"/>
              </a:lnSpc>
              <a:spcBef>
                <a:spcPct val="0"/>
              </a:spcBef>
            </a:pPr>
            <a:r>
              <a:rPr lang="en-US" sz="2599" spc="80">
                <a:solidFill>
                  <a:srgbClr val="2B2B2B"/>
                </a:solidFill>
                <a:latin typeface="Quicksand Semi-Bold"/>
              </a:rPr>
              <a:t>La consapevolezza ambientale è essenziale per influenzare il comportamento sostenibile e sviluppare politiche efficaci. L’educazione e l’informazione svolgono un ruolo cruciale nel promuovere pratiche rispettose dell’ambiente e nel motivare gli individui e le comunità ad adottare comportamenti sostenibili.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144000" y="1412293"/>
            <a:ext cx="8829436" cy="3201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320"/>
              </a:lnSpc>
            </a:pPr>
            <a:r>
              <a:rPr lang="en-US" sz="8000" spc="-160">
                <a:solidFill>
                  <a:srgbClr val="2B2B2B"/>
                </a:solidFill>
                <a:latin typeface="Fibre"/>
              </a:rPr>
              <a:t>L'importanza della consapevolezza ambientale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221596" y="4727633"/>
            <a:ext cx="8355500" cy="11517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71"/>
              </a:lnSpc>
            </a:pPr>
            <a:r>
              <a:rPr lang="en-US" sz="4700" spc="-94">
                <a:solidFill>
                  <a:srgbClr val="000000"/>
                </a:solidFill>
                <a:latin typeface="Fibre"/>
              </a:rPr>
              <a:t>riciclaggio, energia rinnovabile e conservazione delle risorse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1737559">
            <a:off x="-973962" y="8243230"/>
            <a:ext cx="4670260" cy="3252199"/>
          </a:xfrm>
          <a:custGeom>
            <a:avLst/>
            <a:gdLst/>
            <a:ahLst/>
            <a:cxnLst/>
            <a:rect r="r" b="b" t="t" l="l"/>
            <a:pathLst>
              <a:path h="3252199" w="4670260">
                <a:moveTo>
                  <a:pt x="0" y="0"/>
                </a:moveTo>
                <a:lnTo>
                  <a:pt x="4670260" y="0"/>
                </a:lnTo>
                <a:lnTo>
                  <a:pt x="4670260" y="3252199"/>
                </a:lnTo>
                <a:lnTo>
                  <a:pt x="0" y="325219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0" id="10"/>
          <p:cNvSpPr/>
          <p:nvPr/>
        </p:nvSpPr>
        <p:spPr>
          <a:xfrm flipH="false" flipV="false" rot="0">
            <a:off x="14437963" y="-3539609"/>
            <a:ext cx="4859148" cy="4691287"/>
          </a:xfrm>
          <a:custGeom>
            <a:avLst/>
            <a:gdLst/>
            <a:ahLst/>
            <a:cxnLst/>
            <a:rect r="r" b="b" t="t" l="l"/>
            <a:pathLst>
              <a:path h="4691287" w="4859148">
                <a:moveTo>
                  <a:pt x="0" y="0"/>
                </a:moveTo>
                <a:lnTo>
                  <a:pt x="4859148" y="0"/>
                </a:lnTo>
                <a:lnTo>
                  <a:pt x="4859148" y="4691287"/>
                </a:lnTo>
                <a:lnTo>
                  <a:pt x="0" y="469128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844" r="0" b="-98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748704" y="-3236984"/>
            <a:ext cx="3554807" cy="5131612"/>
          </a:xfrm>
          <a:custGeom>
            <a:avLst/>
            <a:gdLst/>
            <a:ahLst/>
            <a:cxnLst/>
            <a:rect r="r" b="b" t="t" l="l"/>
            <a:pathLst>
              <a:path h="5131612" w="3554807">
                <a:moveTo>
                  <a:pt x="0" y="0"/>
                </a:moveTo>
                <a:lnTo>
                  <a:pt x="3554808" y="0"/>
                </a:lnTo>
                <a:lnTo>
                  <a:pt x="3554808" y="5131612"/>
                </a:lnTo>
                <a:lnTo>
                  <a:pt x="0" y="51316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4182716">
            <a:off x="16663466" y="7802025"/>
            <a:ext cx="3249068" cy="4006698"/>
          </a:xfrm>
          <a:custGeom>
            <a:avLst/>
            <a:gdLst/>
            <a:ahLst/>
            <a:cxnLst/>
            <a:rect r="r" b="b" t="t" l="l"/>
            <a:pathLst>
              <a:path h="4006698" w="3249068">
                <a:moveTo>
                  <a:pt x="0" y="0"/>
                </a:moveTo>
                <a:lnTo>
                  <a:pt x="3249068" y="0"/>
                </a:lnTo>
                <a:lnTo>
                  <a:pt x="3249068" y="4006698"/>
                </a:lnTo>
                <a:lnTo>
                  <a:pt x="0" y="400669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4130887" y="5434254"/>
            <a:ext cx="10339123" cy="4538875"/>
          </a:xfrm>
          <a:custGeom>
            <a:avLst/>
            <a:gdLst/>
            <a:ahLst/>
            <a:cxnLst/>
            <a:rect r="r" b="b" t="t" l="l"/>
            <a:pathLst>
              <a:path h="4538875" w="10339123">
                <a:moveTo>
                  <a:pt x="0" y="0"/>
                </a:moveTo>
                <a:lnTo>
                  <a:pt x="10339123" y="0"/>
                </a:lnTo>
                <a:lnTo>
                  <a:pt x="10339123" y="4538875"/>
                </a:lnTo>
                <a:lnTo>
                  <a:pt x="0" y="453887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951372" y="3126747"/>
            <a:ext cx="10385257" cy="2085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374"/>
              </a:lnSpc>
              <a:spcBef>
                <a:spcPct val="0"/>
              </a:spcBef>
            </a:pPr>
            <a:r>
              <a:rPr lang="en-US" sz="2499" spc="77">
                <a:solidFill>
                  <a:srgbClr val="2B2B2B"/>
                </a:solidFill>
                <a:latin typeface="Quicksand Semi-Bold"/>
              </a:rPr>
              <a:t>Il Green Deal europeo dell’Unione europea mira a trasformare l’Europa in un continente a impatto climatico zero entro il 2050. Questa politica comprende strategie per promuovere l’economia circolare, ridurre le emissioni di gas serra, aumentare l’uso di energia verde e migliorare la biodiversità.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803814" y="792482"/>
            <a:ext cx="6680372" cy="2153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320"/>
              </a:lnSpc>
            </a:pPr>
            <a:r>
              <a:rPr lang="en-US" sz="8000" spc="-160">
                <a:solidFill>
                  <a:srgbClr val="2B2B2B"/>
                </a:solidFill>
                <a:latin typeface="Fibre"/>
              </a:rPr>
              <a:t>Il Green Deal europeo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844" r="0" b="-98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737559">
            <a:off x="2318674" y="8845184"/>
            <a:ext cx="3751278" cy="2612254"/>
          </a:xfrm>
          <a:custGeom>
            <a:avLst/>
            <a:gdLst/>
            <a:ahLst/>
            <a:cxnLst/>
            <a:rect r="r" b="b" t="t" l="l"/>
            <a:pathLst>
              <a:path h="2612254" w="3751278">
                <a:moveTo>
                  <a:pt x="0" y="0"/>
                </a:moveTo>
                <a:lnTo>
                  <a:pt x="3751278" y="0"/>
                </a:lnTo>
                <a:lnTo>
                  <a:pt x="3751278" y="2612254"/>
                </a:lnTo>
                <a:lnTo>
                  <a:pt x="0" y="26122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true" flipV="false" rot="0">
            <a:off x="-1328922" y="8100335"/>
            <a:ext cx="3057281" cy="2751553"/>
          </a:xfrm>
          <a:custGeom>
            <a:avLst/>
            <a:gdLst/>
            <a:ahLst/>
            <a:cxnLst/>
            <a:rect r="r" b="b" t="t" l="l"/>
            <a:pathLst>
              <a:path h="2751553" w="3057281">
                <a:moveTo>
                  <a:pt x="3057281" y="0"/>
                </a:moveTo>
                <a:lnTo>
                  <a:pt x="0" y="0"/>
                </a:lnTo>
                <a:lnTo>
                  <a:pt x="0" y="2751552"/>
                </a:lnTo>
                <a:lnTo>
                  <a:pt x="3057281" y="2751552"/>
                </a:lnTo>
                <a:lnTo>
                  <a:pt x="3057281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17259300" y="698230"/>
            <a:ext cx="3198742" cy="2797445"/>
          </a:xfrm>
          <a:custGeom>
            <a:avLst/>
            <a:gdLst/>
            <a:ahLst/>
            <a:cxnLst/>
            <a:rect r="r" b="b" t="t" l="l"/>
            <a:pathLst>
              <a:path h="2797445" w="3198742">
                <a:moveTo>
                  <a:pt x="0" y="0"/>
                </a:moveTo>
                <a:lnTo>
                  <a:pt x="3198742" y="0"/>
                </a:lnTo>
                <a:lnTo>
                  <a:pt x="3198742" y="2797445"/>
                </a:lnTo>
                <a:lnTo>
                  <a:pt x="0" y="279744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5400000">
            <a:off x="15561337" y="-1937162"/>
            <a:ext cx="2491650" cy="4103017"/>
          </a:xfrm>
          <a:custGeom>
            <a:avLst/>
            <a:gdLst/>
            <a:ahLst/>
            <a:cxnLst/>
            <a:rect r="r" b="b" t="t" l="l"/>
            <a:pathLst>
              <a:path h="4103017" w="2491650">
                <a:moveTo>
                  <a:pt x="0" y="0"/>
                </a:moveTo>
                <a:lnTo>
                  <a:pt x="2491650" y="0"/>
                </a:lnTo>
                <a:lnTo>
                  <a:pt x="2491650" y="4103017"/>
                </a:lnTo>
                <a:lnTo>
                  <a:pt x="0" y="41030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10174861" y="1901884"/>
            <a:ext cx="6901796" cy="6901796"/>
            <a:chOff x="0" y="0"/>
            <a:chExt cx="34823400" cy="348234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4823400" cy="34823400"/>
            </a:xfrm>
            <a:custGeom>
              <a:avLst/>
              <a:gdLst/>
              <a:ahLst/>
              <a:cxnLst/>
              <a:rect r="r" b="b" t="t" l="l"/>
              <a:pathLst>
                <a:path h="34823400" w="34823400">
                  <a:moveTo>
                    <a:pt x="34823400" y="34823400"/>
                  </a:moveTo>
                  <a:lnTo>
                    <a:pt x="0" y="34823400"/>
                  </a:lnTo>
                  <a:lnTo>
                    <a:pt x="0" y="0"/>
                  </a:lnTo>
                  <a:lnTo>
                    <a:pt x="34823400" y="0"/>
                  </a:lnTo>
                  <a:lnTo>
                    <a:pt x="34823400" y="34823400"/>
                  </a:lnTo>
                  <a:close/>
                </a:path>
              </a:pathLst>
            </a:custGeom>
            <a:blipFill>
              <a:blip r:embed="rId11"/>
              <a:stretch>
                <a:fillRect l="-30000" t="0" r="-3000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4823400" cy="34823400"/>
            </a:xfrm>
            <a:custGeom>
              <a:avLst/>
              <a:gdLst/>
              <a:ahLst/>
              <a:cxnLst/>
              <a:rect r="r" b="b" t="t" l="l"/>
              <a:pathLst>
                <a:path h="34823400" w="34823400">
                  <a:moveTo>
                    <a:pt x="34823400" y="34823400"/>
                  </a:moveTo>
                  <a:lnTo>
                    <a:pt x="0" y="34823400"/>
                  </a:lnTo>
                  <a:lnTo>
                    <a:pt x="0" y="0"/>
                  </a:lnTo>
                  <a:lnTo>
                    <a:pt x="34823400" y="0"/>
                  </a:lnTo>
                  <a:lnTo>
                    <a:pt x="34823400" y="3482340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1504950" y="4805291"/>
            <a:ext cx="7639050" cy="2924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374"/>
              </a:lnSpc>
              <a:spcBef>
                <a:spcPct val="0"/>
              </a:spcBef>
            </a:pPr>
            <a:r>
              <a:rPr lang="en-US" sz="2499" spc="77">
                <a:solidFill>
                  <a:srgbClr val="2B2B2B"/>
                </a:solidFill>
                <a:latin typeface="Quicksand Semi-Bold"/>
              </a:rPr>
              <a:t>Educare il pubblico sulle politiche ambientali aumenta la trasparenza, la partecipazione democratica e il sostegno popolare alle iniziative di sostenibilità. Una società ben informata è meglio attrezzata per sostenere e attuare decisioni che proteggano l’ambiente per le generazioni future.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504950" y="2006659"/>
            <a:ext cx="8105410" cy="1105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320"/>
              </a:lnSpc>
            </a:pPr>
            <a:r>
              <a:rPr lang="en-US" sz="8000" spc="-160">
                <a:solidFill>
                  <a:srgbClr val="2B2B2B"/>
                </a:solidFill>
                <a:latin typeface="Fibre"/>
              </a:rPr>
              <a:t>Educare il pubblico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504950" y="3145216"/>
            <a:ext cx="7936964" cy="11517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71"/>
              </a:lnSpc>
            </a:pPr>
            <a:r>
              <a:rPr lang="en-US" sz="4700" spc="-94">
                <a:solidFill>
                  <a:srgbClr val="2B2B2B"/>
                </a:solidFill>
                <a:latin typeface="Fibre"/>
              </a:rPr>
              <a:t>benefici dell’educazione pubblica sulle politiche ambientali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844" r="0" b="-98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737559">
            <a:off x="2318674" y="8845184"/>
            <a:ext cx="3751278" cy="2612254"/>
          </a:xfrm>
          <a:custGeom>
            <a:avLst/>
            <a:gdLst/>
            <a:ahLst/>
            <a:cxnLst/>
            <a:rect r="r" b="b" t="t" l="l"/>
            <a:pathLst>
              <a:path h="2612254" w="3751278">
                <a:moveTo>
                  <a:pt x="0" y="0"/>
                </a:moveTo>
                <a:lnTo>
                  <a:pt x="3751278" y="0"/>
                </a:lnTo>
                <a:lnTo>
                  <a:pt x="3751278" y="2612254"/>
                </a:lnTo>
                <a:lnTo>
                  <a:pt x="0" y="26122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true" flipV="false" rot="0">
            <a:off x="-1328922" y="8100335"/>
            <a:ext cx="3057281" cy="2751553"/>
          </a:xfrm>
          <a:custGeom>
            <a:avLst/>
            <a:gdLst/>
            <a:ahLst/>
            <a:cxnLst/>
            <a:rect r="r" b="b" t="t" l="l"/>
            <a:pathLst>
              <a:path h="2751553" w="3057281">
                <a:moveTo>
                  <a:pt x="3057281" y="0"/>
                </a:moveTo>
                <a:lnTo>
                  <a:pt x="0" y="0"/>
                </a:lnTo>
                <a:lnTo>
                  <a:pt x="0" y="2751552"/>
                </a:lnTo>
                <a:lnTo>
                  <a:pt x="3057281" y="2751552"/>
                </a:lnTo>
                <a:lnTo>
                  <a:pt x="3057281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17259300" y="698230"/>
            <a:ext cx="3198742" cy="2797445"/>
          </a:xfrm>
          <a:custGeom>
            <a:avLst/>
            <a:gdLst/>
            <a:ahLst/>
            <a:cxnLst/>
            <a:rect r="r" b="b" t="t" l="l"/>
            <a:pathLst>
              <a:path h="2797445" w="3198742">
                <a:moveTo>
                  <a:pt x="0" y="0"/>
                </a:moveTo>
                <a:lnTo>
                  <a:pt x="3198742" y="0"/>
                </a:lnTo>
                <a:lnTo>
                  <a:pt x="3198742" y="2797445"/>
                </a:lnTo>
                <a:lnTo>
                  <a:pt x="0" y="279744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5400000">
            <a:off x="15561337" y="-1937162"/>
            <a:ext cx="2491650" cy="4103017"/>
          </a:xfrm>
          <a:custGeom>
            <a:avLst/>
            <a:gdLst/>
            <a:ahLst/>
            <a:cxnLst/>
            <a:rect r="r" b="b" t="t" l="l"/>
            <a:pathLst>
              <a:path h="4103017" w="2491650">
                <a:moveTo>
                  <a:pt x="0" y="0"/>
                </a:moveTo>
                <a:lnTo>
                  <a:pt x="2491650" y="0"/>
                </a:lnTo>
                <a:lnTo>
                  <a:pt x="2491650" y="4103017"/>
                </a:lnTo>
                <a:lnTo>
                  <a:pt x="0" y="41030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10174861" y="1901884"/>
            <a:ext cx="6641379" cy="6641379"/>
            <a:chOff x="0" y="0"/>
            <a:chExt cx="34823400" cy="348234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4823400" cy="34823400"/>
            </a:xfrm>
            <a:custGeom>
              <a:avLst/>
              <a:gdLst/>
              <a:ahLst/>
              <a:cxnLst/>
              <a:rect r="r" b="b" t="t" l="l"/>
              <a:pathLst>
                <a:path h="34823400" w="34823400">
                  <a:moveTo>
                    <a:pt x="34823400" y="34823400"/>
                  </a:moveTo>
                  <a:lnTo>
                    <a:pt x="0" y="34823400"/>
                  </a:lnTo>
                  <a:lnTo>
                    <a:pt x="0" y="0"/>
                  </a:lnTo>
                  <a:lnTo>
                    <a:pt x="34823400" y="0"/>
                  </a:lnTo>
                  <a:lnTo>
                    <a:pt x="34823400" y="34823400"/>
                  </a:lnTo>
                  <a:close/>
                </a:path>
              </a:pathLst>
            </a:custGeom>
            <a:blipFill>
              <a:blip r:embed="rId11"/>
              <a:stretch>
                <a:fillRect l="-79738" t="0" r="-79738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4823400" cy="34823400"/>
            </a:xfrm>
            <a:custGeom>
              <a:avLst/>
              <a:gdLst/>
              <a:ahLst/>
              <a:cxnLst/>
              <a:rect r="r" b="b" t="t" l="l"/>
              <a:pathLst>
                <a:path h="34823400" w="34823400">
                  <a:moveTo>
                    <a:pt x="34823400" y="34823400"/>
                  </a:moveTo>
                  <a:lnTo>
                    <a:pt x="0" y="34823400"/>
                  </a:lnTo>
                  <a:lnTo>
                    <a:pt x="0" y="0"/>
                  </a:lnTo>
                  <a:lnTo>
                    <a:pt x="34823400" y="0"/>
                  </a:lnTo>
                  <a:lnTo>
                    <a:pt x="34823400" y="3482340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1028700" y="710618"/>
            <a:ext cx="9806025" cy="1105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320"/>
              </a:lnSpc>
            </a:pPr>
            <a:r>
              <a:rPr lang="en-US" sz="8000" spc="-160">
                <a:solidFill>
                  <a:srgbClr val="2B2B2B"/>
                </a:solidFill>
                <a:latin typeface="Fibre"/>
              </a:rPr>
              <a:t>Il ruolo dei media visivi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28700" y="1881164"/>
            <a:ext cx="9282468" cy="11517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71"/>
              </a:lnSpc>
            </a:pPr>
            <a:r>
              <a:rPr lang="en-US" sz="4700" spc="-94">
                <a:solidFill>
                  <a:srgbClr val="2B2B2B"/>
                </a:solidFill>
                <a:latin typeface="Fibre"/>
              </a:rPr>
              <a:t>immagini ambientali di grande </a:t>
            </a:r>
          </a:p>
          <a:p>
            <a:pPr algn="l">
              <a:lnSpc>
                <a:spcPts val="4371"/>
              </a:lnSpc>
            </a:pPr>
            <a:r>
              <a:rPr lang="en-US" sz="4700" spc="-94">
                <a:solidFill>
                  <a:srgbClr val="2B2B2B"/>
                </a:solidFill>
                <a:latin typeface="Fibre"/>
              </a:rPr>
              <a:t>impatto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3080553"/>
            <a:ext cx="6842994" cy="52844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34"/>
              </a:lnSpc>
            </a:pPr>
            <a:r>
              <a:rPr lang="en-US" sz="2099" spc="65">
                <a:solidFill>
                  <a:srgbClr val="2B2B2B"/>
                </a:solidFill>
                <a:latin typeface="Quicksand Semi-Bold"/>
              </a:rPr>
              <a:t>Messaggi visivi efficaci possono trasformare concetti astratti come il cambiamento climatico in questioni urgenti e riconoscibili, motivando gli individui e le comunità ad adottare pratiche sostenibili. </a:t>
            </a:r>
          </a:p>
          <a:p>
            <a:pPr algn="l">
              <a:lnSpc>
                <a:spcPts val="2834"/>
              </a:lnSpc>
            </a:pPr>
          </a:p>
          <a:p>
            <a:pPr algn="l">
              <a:lnSpc>
                <a:spcPts val="2834"/>
              </a:lnSpc>
            </a:pPr>
            <a:r>
              <a:rPr lang="en-US" sz="2099" spc="65">
                <a:solidFill>
                  <a:srgbClr val="2B2B2B"/>
                </a:solidFill>
                <a:latin typeface="Quicksand Semi-Bold"/>
              </a:rPr>
              <a:t>Svolgono inoltre un ruolo chiave nell’educare il pubblico, nell’influenzare il comportamento e nel definire le politiche rendendo i dati e le statistiche accessibili e coinvolgenti. </a:t>
            </a:r>
          </a:p>
          <a:p>
            <a:pPr algn="l">
              <a:lnSpc>
                <a:spcPts val="2834"/>
              </a:lnSpc>
            </a:pPr>
          </a:p>
          <a:p>
            <a:pPr algn="l" marL="0" indent="0" lvl="0">
              <a:lnSpc>
                <a:spcPts val="2834"/>
              </a:lnSpc>
              <a:spcBef>
                <a:spcPct val="0"/>
              </a:spcBef>
            </a:pPr>
            <a:r>
              <a:rPr lang="en-US" sz="2099" spc="65">
                <a:solidFill>
                  <a:srgbClr val="2B2B2B"/>
                </a:solidFill>
                <a:latin typeface="Quicksand Semi-Bold"/>
              </a:rPr>
              <a:t>In definitiva, i messaggi visivi efficaci non riguardano solo l’estetica; sono strumenti strategici che guidano la consapevolezza, ispirano l’azione e facilitano cambiamenti significativi.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844" r="0" b="-98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737559">
            <a:off x="2318674" y="8845184"/>
            <a:ext cx="3751278" cy="2612254"/>
          </a:xfrm>
          <a:custGeom>
            <a:avLst/>
            <a:gdLst/>
            <a:ahLst/>
            <a:cxnLst/>
            <a:rect r="r" b="b" t="t" l="l"/>
            <a:pathLst>
              <a:path h="2612254" w="3751278">
                <a:moveTo>
                  <a:pt x="0" y="0"/>
                </a:moveTo>
                <a:lnTo>
                  <a:pt x="3751278" y="0"/>
                </a:lnTo>
                <a:lnTo>
                  <a:pt x="3751278" y="2612254"/>
                </a:lnTo>
                <a:lnTo>
                  <a:pt x="0" y="26122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true" flipV="false" rot="0">
            <a:off x="-1328922" y="8100335"/>
            <a:ext cx="3057281" cy="2751553"/>
          </a:xfrm>
          <a:custGeom>
            <a:avLst/>
            <a:gdLst/>
            <a:ahLst/>
            <a:cxnLst/>
            <a:rect r="r" b="b" t="t" l="l"/>
            <a:pathLst>
              <a:path h="2751553" w="3057281">
                <a:moveTo>
                  <a:pt x="3057281" y="0"/>
                </a:moveTo>
                <a:lnTo>
                  <a:pt x="0" y="0"/>
                </a:lnTo>
                <a:lnTo>
                  <a:pt x="0" y="2751552"/>
                </a:lnTo>
                <a:lnTo>
                  <a:pt x="3057281" y="2751552"/>
                </a:lnTo>
                <a:lnTo>
                  <a:pt x="3057281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17259300" y="698230"/>
            <a:ext cx="3198742" cy="2797445"/>
          </a:xfrm>
          <a:custGeom>
            <a:avLst/>
            <a:gdLst/>
            <a:ahLst/>
            <a:cxnLst/>
            <a:rect r="r" b="b" t="t" l="l"/>
            <a:pathLst>
              <a:path h="2797445" w="3198742">
                <a:moveTo>
                  <a:pt x="0" y="0"/>
                </a:moveTo>
                <a:lnTo>
                  <a:pt x="3198742" y="0"/>
                </a:lnTo>
                <a:lnTo>
                  <a:pt x="3198742" y="2797445"/>
                </a:lnTo>
                <a:lnTo>
                  <a:pt x="0" y="279744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5400000">
            <a:off x="15561337" y="-1937162"/>
            <a:ext cx="2491650" cy="4103017"/>
          </a:xfrm>
          <a:custGeom>
            <a:avLst/>
            <a:gdLst/>
            <a:ahLst/>
            <a:cxnLst/>
            <a:rect r="r" b="b" t="t" l="l"/>
            <a:pathLst>
              <a:path h="4103017" w="2491650">
                <a:moveTo>
                  <a:pt x="0" y="0"/>
                </a:moveTo>
                <a:lnTo>
                  <a:pt x="2491650" y="0"/>
                </a:lnTo>
                <a:lnTo>
                  <a:pt x="2491650" y="4103017"/>
                </a:lnTo>
                <a:lnTo>
                  <a:pt x="0" y="41030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10174861" y="1901884"/>
            <a:ext cx="6773008" cy="6773008"/>
            <a:chOff x="0" y="0"/>
            <a:chExt cx="34823400" cy="348234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4823400" cy="34823400"/>
            </a:xfrm>
            <a:custGeom>
              <a:avLst/>
              <a:gdLst/>
              <a:ahLst/>
              <a:cxnLst/>
              <a:rect r="r" b="b" t="t" l="l"/>
              <a:pathLst>
                <a:path h="34823400" w="34823400">
                  <a:moveTo>
                    <a:pt x="34823400" y="34823400"/>
                  </a:moveTo>
                  <a:lnTo>
                    <a:pt x="0" y="34823400"/>
                  </a:lnTo>
                  <a:lnTo>
                    <a:pt x="0" y="0"/>
                  </a:lnTo>
                  <a:lnTo>
                    <a:pt x="34823400" y="0"/>
                  </a:lnTo>
                  <a:lnTo>
                    <a:pt x="34823400" y="34823400"/>
                  </a:lnTo>
                  <a:close/>
                </a:path>
              </a:pathLst>
            </a:custGeom>
            <a:blipFill>
              <a:blip r:embed="rId11"/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4823400" cy="34823400"/>
            </a:xfrm>
            <a:custGeom>
              <a:avLst/>
              <a:gdLst/>
              <a:ahLst/>
              <a:cxnLst/>
              <a:rect r="r" b="b" t="t" l="l"/>
              <a:pathLst>
                <a:path h="34823400" w="34823400">
                  <a:moveTo>
                    <a:pt x="34823400" y="34823400"/>
                  </a:moveTo>
                  <a:lnTo>
                    <a:pt x="0" y="34823400"/>
                  </a:lnTo>
                  <a:lnTo>
                    <a:pt x="0" y="0"/>
                  </a:lnTo>
                  <a:lnTo>
                    <a:pt x="34823400" y="0"/>
                  </a:lnTo>
                  <a:lnTo>
                    <a:pt x="34823400" y="3482340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1643545" y="1847010"/>
            <a:ext cx="7975566" cy="2153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320"/>
              </a:lnSpc>
            </a:pPr>
            <a:r>
              <a:rPr lang="en-US" sz="8000" spc="-160">
                <a:solidFill>
                  <a:srgbClr val="2B2B2B"/>
                </a:solidFill>
                <a:latin typeface="Fibre"/>
              </a:rPr>
              <a:t>Messaggi visivi efficaci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643545" y="5591979"/>
            <a:ext cx="6842994" cy="2505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374"/>
              </a:lnSpc>
              <a:spcBef>
                <a:spcPct val="0"/>
              </a:spcBef>
            </a:pPr>
            <a:r>
              <a:rPr lang="en-US" sz="2499" spc="77">
                <a:solidFill>
                  <a:srgbClr val="2B2B2B"/>
                </a:solidFill>
                <a:latin typeface="Quicksand Semi-Bold"/>
              </a:rPr>
              <a:t>La campagna di Sea Shepherd contro l'inquinamento da plastica utilizza poster e video audaci che mostrano la fauna marina intrappolata nei rifiuti di plastica, con messaggi diretti per sollecitare un'azione immediata.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728359" y="4204565"/>
            <a:ext cx="6673365" cy="793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50"/>
              </a:lnSpc>
              <a:spcBef>
                <a:spcPct val="0"/>
              </a:spcBef>
            </a:pPr>
            <a:r>
              <a:rPr lang="en-US" sz="2933" spc="-58">
                <a:solidFill>
                  <a:srgbClr val="2B2B2B"/>
                </a:solidFill>
                <a:latin typeface="Fibre"/>
              </a:rPr>
              <a:t>La campagna di Sea Shepherd contro l’inquinamento da plastica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844" r="0" b="-98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737559">
            <a:off x="2318674" y="8845184"/>
            <a:ext cx="3751278" cy="2612254"/>
          </a:xfrm>
          <a:custGeom>
            <a:avLst/>
            <a:gdLst/>
            <a:ahLst/>
            <a:cxnLst/>
            <a:rect r="r" b="b" t="t" l="l"/>
            <a:pathLst>
              <a:path h="2612254" w="3751278">
                <a:moveTo>
                  <a:pt x="0" y="0"/>
                </a:moveTo>
                <a:lnTo>
                  <a:pt x="3751278" y="0"/>
                </a:lnTo>
                <a:lnTo>
                  <a:pt x="3751278" y="2612254"/>
                </a:lnTo>
                <a:lnTo>
                  <a:pt x="0" y="26122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true" flipV="false" rot="0">
            <a:off x="-1328922" y="8100335"/>
            <a:ext cx="3057281" cy="2751553"/>
          </a:xfrm>
          <a:custGeom>
            <a:avLst/>
            <a:gdLst/>
            <a:ahLst/>
            <a:cxnLst/>
            <a:rect r="r" b="b" t="t" l="l"/>
            <a:pathLst>
              <a:path h="2751553" w="3057281">
                <a:moveTo>
                  <a:pt x="3057281" y="0"/>
                </a:moveTo>
                <a:lnTo>
                  <a:pt x="0" y="0"/>
                </a:lnTo>
                <a:lnTo>
                  <a:pt x="0" y="2751552"/>
                </a:lnTo>
                <a:lnTo>
                  <a:pt x="3057281" y="2751552"/>
                </a:lnTo>
                <a:lnTo>
                  <a:pt x="3057281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17259300" y="698230"/>
            <a:ext cx="3198742" cy="2797445"/>
          </a:xfrm>
          <a:custGeom>
            <a:avLst/>
            <a:gdLst/>
            <a:ahLst/>
            <a:cxnLst/>
            <a:rect r="r" b="b" t="t" l="l"/>
            <a:pathLst>
              <a:path h="2797445" w="3198742">
                <a:moveTo>
                  <a:pt x="0" y="0"/>
                </a:moveTo>
                <a:lnTo>
                  <a:pt x="3198742" y="0"/>
                </a:lnTo>
                <a:lnTo>
                  <a:pt x="3198742" y="2797445"/>
                </a:lnTo>
                <a:lnTo>
                  <a:pt x="0" y="279744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5400000">
            <a:off x="15561337" y="-1937162"/>
            <a:ext cx="2491650" cy="4103017"/>
          </a:xfrm>
          <a:custGeom>
            <a:avLst/>
            <a:gdLst/>
            <a:ahLst/>
            <a:cxnLst/>
            <a:rect r="r" b="b" t="t" l="l"/>
            <a:pathLst>
              <a:path h="4103017" w="2491650">
                <a:moveTo>
                  <a:pt x="0" y="0"/>
                </a:moveTo>
                <a:lnTo>
                  <a:pt x="2491650" y="0"/>
                </a:lnTo>
                <a:lnTo>
                  <a:pt x="2491650" y="4103017"/>
                </a:lnTo>
                <a:lnTo>
                  <a:pt x="0" y="41030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10174861" y="1901884"/>
            <a:ext cx="7084439" cy="7084439"/>
            <a:chOff x="0" y="0"/>
            <a:chExt cx="34823400" cy="348234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4823400" cy="34823400"/>
            </a:xfrm>
            <a:custGeom>
              <a:avLst/>
              <a:gdLst/>
              <a:ahLst/>
              <a:cxnLst/>
              <a:rect r="r" b="b" t="t" l="l"/>
              <a:pathLst>
                <a:path h="34823400" w="34823400">
                  <a:moveTo>
                    <a:pt x="34823400" y="34823400"/>
                  </a:moveTo>
                  <a:lnTo>
                    <a:pt x="0" y="34823400"/>
                  </a:lnTo>
                  <a:lnTo>
                    <a:pt x="0" y="0"/>
                  </a:lnTo>
                  <a:lnTo>
                    <a:pt x="34823400" y="0"/>
                  </a:lnTo>
                  <a:lnTo>
                    <a:pt x="34823400" y="34823400"/>
                  </a:lnTo>
                  <a:close/>
                </a:path>
              </a:pathLst>
            </a:custGeom>
            <a:blipFill>
              <a:blip r:embed="rId11"/>
              <a:stretch>
                <a:fillRect l="-25329" t="0" r="-25329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4823400" cy="34823400"/>
            </a:xfrm>
            <a:custGeom>
              <a:avLst/>
              <a:gdLst/>
              <a:ahLst/>
              <a:cxnLst/>
              <a:rect r="r" b="b" t="t" l="l"/>
              <a:pathLst>
                <a:path h="34823400" w="34823400">
                  <a:moveTo>
                    <a:pt x="34823400" y="34823400"/>
                  </a:moveTo>
                  <a:lnTo>
                    <a:pt x="0" y="34823400"/>
                  </a:lnTo>
                  <a:lnTo>
                    <a:pt x="0" y="0"/>
                  </a:lnTo>
                  <a:lnTo>
                    <a:pt x="34823400" y="0"/>
                  </a:lnTo>
                  <a:lnTo>
                    <a:pt x="34823400" y="3482340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1371568" y="1898274"/>
            <a:ext cx="8814798" cy="2153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320"/>
              </a:lnSpc>
            </a:pPr>
            <a:r>
              <a:rPr lang="en-US" sz="8000" spc="-160">
                <a:solidFill>
                  <a:srgbClr val="2B2B2B"/>
                </a:solidFill>
                <a:latin typeface="Fibre"/>
              </a:rPr>
              <a:t>Impatto sociale dei messaggi visivi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504950" y="4292340"/>
            <a:ext cx="8038719" cy="11517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71"/>
              </a:lnSpc>
            </a:pPr>
            <a:r>
              <a:rPr lang="en-US" sz="4700" spc="-94">
                <a:solidFill>
                  <a:srgbClr val="2B2B2B"/>
                </a:solidFill>
                <a:latin typeface="Fibre"/>
              </a:rPr>
              <a:t>impatto dei messaggi visivi sul comportamento del pubblico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371568" y="5776785"/>
            <a:ext cx="7275312" cy="31965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44"/>
              </a:lnSpc>
              <a:spcBef>
                <a:spcPct val="0"/>
              </a:spcBef>
            </a:pPr>
            <a:r>
              <a:rPr lang="en-US" sz="2699" spc="83">
                <a:solidFill>
                  <a:srgbClr val="2B2B2B"/>
                </a:solidFill>
                <a:latin typeface="Quicksand"/>
              </a:rPr>
              <a:t>I messaggi visivi hanno un forte impatto sul comportamento pubblico e sulle politiche ambientali. Fungono da catalizzatori per la consapevolezza e il cambiamento, rendendo tangibili i problemi ambientali e motivando pratiche sostenibili.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844" r="0" b="-98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737559">
            <a:off x="2318674" y="8845184"/>
            <a:ext cx="3751278" cy="2612254"/>
          </a:xfrm>
          <a:custGeom>
            <a:avLst/>
            <a:gdLst/>
            <a:ahLst/>
            <a:cxnLst/>
            <a:rect r="r" b="b" t="t" l="l"/>
            <a:pathLst>
              <a:path h="2612254" w="3751278">
                <a:moveTo>
                  <a:pt x="0" y="0"/>
                </a:moveTo>
                <a:lnTo>
                  <a:pt x="3751278" y="0"/>
                </a:lnTo>
                <a:lnTo>
                  <a:pt x="3751278" y="2612254"/>
                </a:lnTo>
                <a:lnTo>
                  <a:pt x="0" y="26122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true" flipV="false" rot="0">
            <a:off x="-1328922" y="8100335"/>
            <a:ext cx="3057281" cy="2751553"/>
          </a:xfrm>
          <a:custGeom>
            <a:avLst/>
            <a:gdLst/>
            <a:ahLst/>
            <a:cxnLst/>
            <a:rect r="r" b="b" t="t" l="l"/>
            <a:pathLst>
              <a:path h="2751553" w="3057281">
                <a:moveTo>
                  <a:pt x="3057281" y="0"/>
                </a:moveTo>
                <a:lnTo>
                  <a:pt x="0" y="0"/>
                </a:lnTo>
                <a:lnTo>
                  <a:pt x="0" y="2751552"/>
                </a:lnTo>
                <a:lnTo>
                  <a:pt x="3057281" y="2751552"/>
                </a:lnTo>
                <a:lnTo>
                  <a:pt x="3057281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17259300" y="698230"/>
            <a:ext cx="3198742" cy="2797445"/>
          </a:xfrm>
          <a:custGeom>
            <a:avLst/>
            <a:gdLst/>
            <a:ahLst/>
            <a:cxnLst/>
            <a:rect r="r" b="b" t="t" l="l"/>
            <a:pathLst>
              <a:path h="2797445" w="3198742">
                <a:moveTo>
                  <a:pt x="0" y="0"/>
                </a:moveTo>
                <a:lnTo>
                  <a:pt x="3198742" y="0"/>
                </a:lnTo>
                <a:lnTo>
                  <a:pt x="3198742" y="2797445"/>
                </a:lnTo>
                <a:lnTo>
                  <a:pt x="0" y="279744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5400000">
            <a:off x="15561337" y="-1937162"/>
            <a:ext cx="2491650" cy="4103017"/>
          </a:xfrm>
          <a:custGeom>
            <a:avLst/>
            <a:gdLst/>
            <a:ahLst/>
            <a:cxnLst/>
            <a:rect r="r" b="b" t="t" l="l"/>
            <a:pathLst>
              <a:path h="4103017" w="2491650">
                <a:moveTo>
                  <a:pt x="0" y="0"/>
                </a:moveTo>
                <a:lnTo>
                  <a:pt x="2491650" y="0"/>
                </a:lnTo>
                <a:lnTo>
                  <a:pt x="2491650" y="4103017"/>
                </a:lnTo>
                <a:lnTo>
                  <a:pt x="0" y="41030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10174861" y="1901884"/>
            <a:ext cx="6773008" cy="6773008"/>
            <a:chOff x="0" y="0"/>
            <a:chExt cx="34823400" cy="348234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4823400" cy="34823400"/>
            </a:xfrm>
            <a:custGeom>
              <a:avLst/>
              <a:gdLst/>
              <a:ahLst/>
              <a:cxnLst/>
              <a:rect r="r" b="b" t="t" l="l"/>
              <a:pathLst>
                <a:path h="34823400" w="34823400">
                  <a:moveTo>
                    <a:pt x="34823400" y="34823400"/>
                  </a:moveTo>
                  <a:lnTo>
                    <a:pt x="0" y="34823400"/>
                  </a:lnTo>
                  <a:lnTo>
                    <a:pt x="0" y="0"/>
                  </a:lnTo>
                  <a:lnTo>
                    <a:pt x="34823400" y="0"/>
                  </a:lnTo>
                  <a:lnTo>
                    <a:pt x="34823400" y="34823400"/>
                  </a:lnTo>
                  <a:close/>
                </a:path>
              </a:pathLst>
            </a:custGeom>
            <a:blipFill>
              <a:blip r:embed="rId11"/>
              <a:stretch>
                <a:fillRect l="-38888" t="0" r="-38888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4823400" cy="34823400"/>
            </a:xfrm>
            <a:custGeom>
              <a:avLst/>
              <a:gdLst/>
              <a:ahLst/>
              <a:cxnLst/>
              <a:rect r="r" b="b" t="t" l="l"/>
              <a:pathLst>
                <a:path h="34823400" w="34823400">
                  <a:moveTo>
                    <a:pt x="34823400" y="34823400"/>
                  </a:moveTo>
                  <a:lnTo>
                    <a:pt x="0" y="34823400"/>
                  </a:lnTo>
                  <a:lnTo>
                    <a:pt x="0" y="0"/>
                  </a:lnTo>
                  <a:lnTo>
                    <a:pt x="34823400" y="0"/>
                  </a:lnTo>
                  <a:lnTo>
                    <a:pt x="34823400" y="3482340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1028700" y="2006659"/>
            <a:ext cx="8553202" cy="2153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320"/>
              </a:lnSpc>
            </a:pPr>
            <a:r>
              <a:rPr lang="en-US" sz="8000" spc="-160">
                <a:solidFill>
                  <a:srgbClr val="2B2B2B"/>
                </a:solidFill>
                <a:latin typeface="Fibre"/>
              </a:rPr>
              <a:t>Trasformare l’etica ambientale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28700" y="5240762"/>
            <a:ext cx="6842994" cy="24593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239"/>
              </a:lnSpc>
              <a:spcBef>
                <a:spcPct val="0"/>
              </a:spcBef>
            </a:pPr>
            <a:r>
              <a:rPr lang="en-US" sz="2399" spc="74">
                <a:solidFill>
                  <a:srgbClr val="2B2B2B"/>
                </a:solidFill>
                <a:latin typeface="Quicksand Semi-Bold"/>
              </a:rPr>
              <a:t>I messaggi visivi non solo informano, ma trasformano anche l’etica e le pratiche ambientali. Svolgono un ruolo cruciale nel plasmare una consapevolezza ambientale più profonda e attiva, influenzando sia gli individui che le decisioni politiche.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152202" y="4367467"/>
            <a:ext cx="7280225" cy="599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4371"/>
              </a:lnSpc>
              <a:spcBef>
                <a:spcPct val="0"/>
              </a:spcBef>
            </a:pPr>
            <a:r>
              <a:rPr lang="en-US" sz="4700" spc="-94">
                <a:solidFill>
                  <a:srgbClr val="2B2B2B"/>
                </a:solidFill>
                <a:latin typeface="Fibre"/>
              </a:rPr>
              <a:t>pratiche e politiche ambientali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844" r="0" b="-98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544544" y="1172977"/>
            <a:ext cx="11198912" cy="7941047"/>
          </a:xfrm>
          <a:custGeom>
            <a:avLst/>
            <a:gdLst/>
            <a:ahLst/>
            <a:cxnLst/>
            <a:rect r="r" b="b" t="t" l="l"/>
            <a:pathLst>
              <a:path h="7941047" w="11198912">
                <a:moveTo>
                  <a:pt x="0" y="0"/>
                </a:moveTo>
                <a:lnTo>
                  <a:pt x="11198912" y="0"/>
                </a:lnTo>
                <a:lnTo>
                  <a:pt x="11198912" y="7941046"/>
                </a:lnTo>
                <a:lnTo>
                  <a:pt x="0" y="794104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-748704" y="-3236984"/>
            <a:ext cx="3554807" cy="5131612"/>
          </a:xfrm>
          <a:custGeom>
            <a:avLst/>
            <a:gdLst/>
            <a:ahLst/>
            <a:cxnLst/>
            <a:rect r="r" b="b" t="t" l="l"/>
            <a:pathLst>
              <a:path h="5131612" w="3554807">
                <a:moveTo>
                  <a:pt x="0" y="0"/>
                </a:moveTo>
                <a:lnTo>
                  <a:pt x="3554808" y="0"/>
                </a:lnTo>
                <a:lnTo>
                  <a:pt x="3554808" y="5131612"/>
                </a:lnTo>
                <a:lnTo>
                  <a:pt x="0" y="513161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-1503353" y="2377331"/>
            <a:ext cx="3006706" cy="2766169"/>
          </a:xfrm>
          <a:custGeom>
            <a:avLst/>
            <a:gdLst/>
            <a:ahLst/>
            <a:cxnLst/>
            <a:rect r="r" b="b" t="t" l="l"/>
            <a:pathLst>
              <a:path h="2766169" w="3006706">
                <a:moveTo>
                  <a:pt x="0" y="0"/>
                </a:moveTo>
                <a:lnTo>
                  <a:pt x="3006706" y="0"/>
                </a:lnTo>
                <a:lnTo>
                  <a:pt x="3006706" y="2766169"/>
                </a:lnTo>
                <a:lnTo>
                  <a:pt x="0" y="276616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4182716">
            <a:off x="16663466" y="7802025"/>
            <a:ext cx="3249068" cy="4006698"/>
          </a:xfrm>
          <a:custGeom>
            <a:avLst/>
            <a:gdLst/>
            <a:ahLst/>
            <a:cxnLst/>
            <a:rect r="r" b="b" t="t" l="l"/>
            <a:pathLst>
              <a:path h="4006698" w="3249068">
                <a:moveTo>
                  <a:pt x="0" y="0"/>
                </a:moveTo>
                <a:lnTo>
                  <a:pt x="3249068" y="0"/>
                </a:lnTo>
                <a:lnTo>
                  <a:pt x="3249068" y="4006698"/>
                </a:lnTo>
                <a:lnTo>
                  <a:pt x="0" y="400669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7259300" y="4754150"/>
            <a:ext cx="2262958" cy="3726427"/>
          </a:xfrm>
          <a:custGeom>
            <a:avLst/>
            <a:gdLst/>
            <a:ahLst/>
            <a:cxnLst/>
            <a:rect r="r" b="b" t="t" l="l"/>
            <a:pathLst>
              <a:path h="3726427" w="2262958">
                <a:moveTo>
                  <a:pt x="0" y="0"/>
                </a:moveTo>
                <a:lnTo>
                  <a:pt x="2262958" y="0"/>
                </a:lnTo>
                <a:lnTo>
                  <a:pt x="2262958" y="3726427"/>
                </a:lnTo>
                <a:lnTo>
                  <a:pt x="0" y="372642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8" id="8"/>
          <p:cNvSpPr/>
          <p:nvPr/>
        </p:nvSpPr>
        <p:spPr>
          <a:xfrm flipH="false" flipV="false" rot="1737559">
            <a:off x="1159713" y="8845184"/>
            <a:ext cx="3751278" cy="2612254"/>
          </a:xfrm>
          <a:custGeom>
            <a:avLst/>
            <a:gdLst/>
            <a:ahLst/>
            <a:cxnLst/>
            <a:rect r="r" b="b" t="t" l="l"/>
            <a:pathLst>
              <a:path h="2612254" w="3751278">
                <a:moveTo>
                  <a:pt x="0" y="0"/>
                </a:moveTo>
                <a:lnTo>
                  <a:pt x="3751278" y="0"/>
                </a:lnTo>
                <a:lnTo>
                  <a:pt x="3751278" y="2612254"/>
                </a:lnTo>
                <a:lnTo>
                  <a:pt x="0" y="261225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9" id="9"/>
          <p:cNvSpPr/>
          <p:nvPr/>
        </p:nvSpPr>
        <p:spPr>
          <a:xfrm flipH="false" flipV="false" rot="0">
            <a:off x="16003287" y="-481992"/>
            <a:ext cx="2781341" cy="2859323"/>
          </a:xfrm>
          <a:custGeom>
            <a:avLst/>
            <a:gdLst/>
            <a:ahLst/>
            <a:cxnLst/>
            <a:rect r="r" b="b" t="t" l="l"/>
            <a:pathLst>
              <a:path h="2859323" w="2781341">
                <a:moveTo>
                  <a:pt x="0" y="0"/>
                </a:moveTo>
                <a:lnTo>
                  <a:pt x="2781341" y="0"/>
                </a:lnTo>
                <a:lnTo>
                  <a:pt x="2781341" y="2859323"/>
                </a:lnTo>
                <a:lnTo>
                  <a:pt x="0" y="285932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10" id="10"/>
          <p:cNvSpPr txBox="true"/>
          <p:nvPr/>
        </p:nvSpPr>
        <p:spPr>
          <a:xfrm rot="0">
            <a:off x="4547019" y="4905108"/>
            <a:ext cx="9193961" cy="1323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699"/>
              </a:lnSpc>
              <a:spcBef>
                <a:spcPct val="0"/>
              </a:spcBef>
            </a:pPr>
            <a:r>
              <a:rPr lang="en-US" sz="1999" spc="61">
                <a:solidFill>
                  <a:srgbClr val="2B2B2B"/>
                </a:solidFill>
                <a:latin typeface="Quicksand Semi-Bold"/>
              </a:rPr>
              <a:t>Una comunicazione visiva efficace è essenziale per aumentare la consapevolezza ambientale e promuovere comportamenti sostenibili. Sfruttando il potere emotivo e persuasivo delle immagini, possiamo promuovere cambiamenti sociali e ambientali significativi.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633718" y="2819667"/>
            <a:ext cx="9020563" cy="2038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00"/>
              </a:lnSpc>
            </a:pPr>
            <a:r>
              <a:rPr lang="en-US" sz="7500" spc="-150">
                <a:solidFill>
                  <a:srgbClr val="2B2B2B"/>
                </a:solidFill>
                <a:latin typeface="Fibre"/>
              </a:rPr>
              <a:t>ConclusionI</a:t>
            </a:r>
          </a:p>
          <a:p>
            <a:pPr algn="ctr" marL="0" indent="0" lvl="0">
              <a:lnSpc>
                <a:spcPts val="7800"/>
              </a:lnSpc>
            </a:pP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844" r="0" b="-98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737559">
            <a:off x="2514574" y="8661324"/>
            <a:ext cx="4277568" cy="2978743"/>
          </a:xfrm>
          <a:custGeom>
            <a:avLst/>
            <a:gdLst/>
            <a:ahLst/>
            <a:cxnLst/>
            <a:rect r="r" b="b" t="t" l="l"/>
            <a:pathLst>
              <a:path h="2978743" w="4277568">
                <a:moveTo>
                  <a:pt x="0" y="0"/>
                </a:moveTo>
                <a:lnTo>
                  <a:pt x="4277569" y="0"/>
                </a:lnTo>
                <a:lnTo>
                  <a:pt x="4277569" y="2978743"/>
                </a:lnTo>
                <a:lnTo>
                  <a:pt x="0" y="297874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7096905" y="3925196"/>
            <a:ext cx="2854557" cy="2956698"/>
          </a:xfrm>
          <a:custGeom>
            <a:avLst/>
            <a:gdLst/>
            <a:ahLst/>
            <a:cxnLst/>
            <a:rect r="r" b="b" t="t" l="l"/>
            <a:pathLst>
              <a:path h="2956698" w="2854557">
                <a:moveTo>
                  <a:pt x="0" y="0"/>
                </a:moveTo>
                <a:lnTo>
                  <a:pt x="2854557" y="0"/>
                </a:lnTo>
                <a:lnTo>
                  <a:pt x="2854557" y="2956698"/>
                </a:lnTo>
                <a:lnTo>
                  <a:pt x="0" y="295669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-1136496" y="8228619"/>
            <a:ext cx="3057281" cy="2751553"/>
          </a:xfrm>
          <a:custGeom>
            <a:avLst/>
            <a:gdLst/>
            <a:ahLst/>
            <a:cxnLst/>
            <a:rect r="r" b="b" t="t" l="l"/>
            <a:pathLst>
              <a:path h="2751553" w="3057281">
                <a:moveTo>
                  <a:pt x="3057281" y="0"/>
                </a:moveTo>
                <a:lnTo>
                  <a:pt x="0" y="0"/>
                </a:lnTo>
                <a:lnTo>
                  <a:pt x="0" y="2751552"/>
                </a:lnTo>
                <a:lnTo>
                  <a:pt x="3057281" y="2751552"/>
                </a:lnTo>
                <a:lnTo>
                  <a:pt x="3057281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6413011" y="7395331"/>
            <a:ext cx="4539051" cy="4810170"/>
          </a:xfrm>
          <a:custGeom>
            <a:avLst/>
            <a:gdLst/>
            <a:ahLst/>
            <a:cxnLst/>
            <a:rect r="r" b="b" t="t" l="l"/>
            <a:pathLst>
              <a:path h="4810170" w="4539051">
                <a:moveTo>
                  <a:pt x="0" y="0"/>
                </a:moveTo>
                <a:lnTo>
                  <a:pt x="4539051" y="0"/>
                </a:lnTo>
                <a:lnTo>
                  <a:pt x="4539051" y="4810170"/>
                </a:lnTo>
                <a:lnTo>
                  <a:pt x="0" y="481017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1029695" y="4662240"/>
            <a:ext cx="2058395" cy="3339578"/>
          </a:xfrm>
          <a:custGeom>
            <a:avLst/>
            <a:gdLst/>
            <a:ahLst/>
            <a:cxnLst/>
            <a:rect r="r" b="b" t="t" l="l"/>
            <a:pathLst>
              <a:path h="3339578" w="2058395">
                <a:moveTo>
                  <a:pt x="0" y="0"/>
                </a:moveTo>
                <a:lnTo>
                  <a:pt x="2058395" y="0"/>
                </a:lnTo>
                <a:lnTo>
                  <a:pt x="2058395" y="3339578"/>
                </a:lnTo>
                <a:lnTo>
                  <a:pt x="0" y="333957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8" id="8"/>
          <p:cNvSpPr/>
          <p:nvPr/>
        </p:nvSpPr>
        <p:spPr>
          <a:xfrm flipH="false" flipV="false" rot="0">
            <a:off x="7426264" y="8847163"/>
            <a:ext cx="2906489" cy="3358338"/>
          </a:xfrm>
          <a:custGeom>
            <a:avLst/>
            <a:gdLst/>
            <a:ahLst/>
            <a:cxnLst/>
            <a:rect r="r" b="b" t="t" l="l"/>
            <a:pathLst>
              <a:path h="3358338" w="2906489">
                <a:moveTo>
                  <a:pt x="0" y="0"/>
                </a:moveTo>
                <a:lnTo>
                  <a:pt x="2906488" y="0"/>
                </a:lnTo>
                <a:lnTo>
                  <a:pt x="2906488" y="3358338"/>
                </a:lnTo>
                <a:lnTo>
                  <a:pt x="0" y="335833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9" id="9"/>
          <p:cNvSpPr/>
          <p:nvPr/>
        </p:nvSpPr>
        <p:spPr>
          <a:xfrm flipH="false" flipV="false" rot="0">
            <a:off x="17096905" y="1028700"/>
            <a:ext cx="2886146" cy="2524065"/>
          </a:xfrm>
          <a:custGeom>
            <a:avLst/>
            <a:gdLst/>
            <a:ahLst/>
            <a:cxnLst/>
            <a:rect r="r" b="b" t="t" l="l"/>
            <a:pathLst>
              <a:path h="2524065" w="2886146">
                <a:moveTo>
                  <a:pt x="0" y="0"/>
                </a:moveTo>
                <a:lnTo>
                  <a:pt x="2886145" y="0"/>
                </a:lnTo>
                <a:lnTo>
                  <a:pt x="2886145" y="2524065"/>
                </a:lnTo>
                <a:lnTo>
                  <a:pt x="0" y="2524065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10800000">
            <a:off x="10696671" y="9261214"/>
            <a:ext cx="5352421" cy="2530235"/>
          </a:xfrm>
          <a:custGeom>
            <a:avLst/>
            <a:gdLst/>
            <a:ahLst/>
            <a:cxnLst/>
            <a:rect r="r" b="b" t="t" l="l"/>
            <a:pathLst>
              <a:path h="2530235" w="5352421">
                <a:moveTo>
                  <a:pt x="0" y="0"/>
                </a:moveTo>
                <a:lnTo>
                  <a:pt x="5352421" y="0"/>
                </a:lnTo>
                <a:lnTo>
                  <a:pt x="5352421" y="2530235"/>
                </a:lnTo>
                <a:lnTo>
                  <a:pt x="0" y="2530235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-417113" y="-1667348"/>
            <a:ext cx="2477977" cy="3577131"/>
          </a:xfrm>
          <a:custGeom>
            <a:avLst/>
            <a:gdLst/>
            <a:ahLst/>
            <a:cxnLst/>
            <a:rect r="r" b="b" t="t" l="l"/>
            <a:pathLst>
              <a:path h="3577131" w="2477977">
                <a:moveTo>
                  <a:pt x="0" y="0"/>
                </a:moveTo>
                <a:lnTo>
                  <a:pt x="2477976" y="0"/>
                </a:lnTo>
                <a:lnTo>
                  <a:pt x="2477976" y="3577131"/>
                </a:lnTo>
                <a:lnTo>
                  <a:pt x="0" y="3577131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2" id="12"/>
          <p:cNvSpPr/>
          <p:nvPr/>
        </p:nvSpPr>
        <p:spPr>
          <a:xfrm flipH="false" flipV="false" rot="0">
            <a:off x="2060863" y="-1667348"/>
            <a:ext cx="3006706" cy="2766169"/>
          </a:xfrm>
          <a:custGeom>
            <a:avLst/>
            <a:gdLst/>
            <a:ahLst/>
            <a:cxnLst/>
            <a:rect r="r" b="b" t="t" l="l"/>
            <a:pathLst>
              <a:path h="2766169" w="3006706">
                <a:moveTo>
                  <a:pt x="0" y="0"/>
                </a:moveTo>
                <a:lnTo>
                  <a:pt x="3006706" y="0"/>
                </a:lnTo>
                <a:lnTo>
                  <a:pt x="3006706" y="2766169"/>
                </a:lnTo>
                <a:lnTo>
                  <a:pt x="0" y="2766169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3" id="13"/>
          <p:cNvSpPr/>
          <p:nvPr/>
        </p:nvSpPr>
        <p:spPr>
          <a:xfrm flipH="false" flipV="false" rot="4182716">
            <a:off x="5683694" y="-2327113"/>
            <a:ext cx="3249068" cy="4006698"/>
          </a:xfrm>
          <a:custGeom>
            <a:avLst/>
            <a:gdLst/>
            <a:ahLst/>
            <a:cxnLst/>
            <a:rect r="r" b="b" t="t" l="l"/>
            <a:pathLst>
              <a:path h="4006698" w="3249068">
                <a:moveTo>
                  <a:pt x="0" y="0"/>
                </a:moveTo>
                <a:lnTo>
                  <a:pt x="3249068" y="0"/>
                </a:lnTo>
                <a:lnTo>
                  <a:pt x="3249068" y="4006699"/>
                </a:lnTo>
                <a:lnTo>
                  <a:pt x="0" y="4006699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4181395" y="-3285587"/>
            <a:ext cx="4859148" cy="4691287"/>
          </a:xfrm>
          <a:custGeom>
            <a:avLst/>
            <a:gdLst/>
            <a:ahLst/>
            <a:cxnLst/>
            <a:rect r="r" b="b" t="t" l="l"/>
            <a:pathLst>
              <a:path h="4691287" w="4859148">
                <a:moveTo>
                  <a:pt x="0" y="0"/>
                </a:moveTo>
                <a:lnTo>
                  <a:pt x="4859148" y="0"/>
                </a:lnTo>
                <a:lnTo>
                  <a:pt x="4859148" y="4691287"/>
                </a:lnTo>
                <a:lnTo>
                  <a:pt x="0" y="4691287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5400000">
            <a:off x="10684014" y="-1843014"/>
            <a:ext cx="2262958" cy="3726427"/>
          </a:xfrm>
          <a:custGeom>
            <a:avLst/>
            <a:gdLst/>
            <a:ahLst/>
            <a:cxnLst/>
            <a:rect r="r" b="b" t="t" l="l"/>
            <a:pathLst>
              <a:path h="3726427" w="2262958">
                <a:moveTo>
                  <a:pt x="0" y="0"/>
                </a:moveTo>
                <a:lnTo>
                  <a:pt x="2262958" y="0"/>
                </a:lnTo>
                <a:lnTo>
                  <a:pt x="2262958" y="3726427"/>
                </a:lnTo>
                <a:lnTo>
                  <a:pt x="0" y="3726427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-972660" y="2160503"/>
            <a:ext cx="2001360" cy="2251018"/>
          </a:xfrm>
          <a:custGeom>
            <a:avLst/>
            <a:gdLst/>
            <a:ahLst/>
            <a:cxnLst/>
            <a:rect r="r" b="b" t="t" l="l"/>
            <a:pathLst>
              <a:path h="2251018" w="2001360">
                <a:moveTo>
                  <a:pt x="0" y="0"/>
                </a:moveTo>
                <a:lnTo>
                  <a:pt x="2001360" y="0"/>
                </a:lnTo>
                <a:lnTo>
                  <a:pt x="2001360" y="2251018"/>
                </a:lnTo>
                <a:lnTo>
                  <a:pt x="0" y="2251018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17" id="17"/>
          <p:cNvSpPr txBox="true"/>
          <p:nvPr/>
        </p:nvSpPr>
        <p:spPr>
          <a:xfrm rot="0">
            <a:off x="4333911" y="3442714"/>
            <a:ext cx="9620177" cy="41730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5644"/>
              </a:lnSpc>
            </a:pPr>
            <a:r>
              <a:rPr lang="en-US" sz="17981" spc="-359">
                <a:solidFill>
                  <a:srgbClr val="2B2B2B"/>
                </a:solidFill>
                <a:latin typeface="Fibre"/>
              </a:rPr>
              <a:t>Grazie mille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0">
            <a:off x="2761291" y="4114800"/>
            <a:ext cx="1018413" cy="2057400"/>
          </a:xfrm>
          <a:custGeom>
            <a:avLst/>
            <a:gdLst/>
            <a:ahLst/>
            <a:cxnLst/>
            <a:rect r="r" b="b" t="t" l="l"/>
            <a:pathLst>
              <a:path h="2057400" w="1018413">
                <a:moveTo>
                  <a:pt x="0" y="0"/>
                </a:moveTo>
                <a:lnTo>
                  <a:pt x="1018413" y="0"/>
                </a:lnTo>
                <a:lnTo>
                  <a:pt x="101841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1"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-10800000">
            <a:off x="14508296" y="4114800"/>
            <a:ext cx="1018413" cy="2057400"/>
          </a:xfrm>
          <a:custGeom>
            <a:avLst/>
            <a:gdLst/>
            <a:ahLst/>
            <a:cxnLst/>
            <a:rect r="r" b="b" t="t" l="l"/>
            <a:pathLst>
              <a:path h="2057400" w="1018413">
                <a:moveTo>
                  <a:pt x="0" y="0"/>
                </a:moveTo>
                <a:lnTo>
                  <a:pt x="1018413" y="0"/>
                </a:lnTo>
                <a:lnTo>
                  <a:pt x="101841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1"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DAGGI1AWODM</dc:identifier>
  <dcterms:modified xsi:type="dcterms:W3CDTF">2011-08-01T06:04:30Z</dcterms:modified>
  <cp:revision>1</cp:revision>
  <dc:title>CAPITOLO_6_BECOME_ATTRACTIVE</dc:title>
</cp:coreProperties>
</file>