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Fibre" charset="1" panose="02000506060000020004"/>
      <p:regular r:id="rId16"/>
    </p:embeddedFont>
    <p:embeddedFont>
      <p:font typeface="Quicksand Semi-Bold" charset="1" panose="00000000000000000000"/>
      <p:regular r:id="rId17"/>
    </p:embeddedFont>
    <p:embeddedFont>
      <p:font typeface="Public Sans" charset="1" panose="00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33" Target="../media/image32.png" Type="http://schemas.openxmlformats.org/officeDocument/2006/relationships/image"/><Relationship Id="rId34" Target="../media/image33.jpe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11" Target="../media/image42.jpeg" Type="http://schemas.openxmlformats.org/officeDocument/2006/relationships/image"/><Relationship Id="rId12" Target="../media/image43.png" Type="http://schemas.openxmlformats.org/officeDocument/2006/relationships/image"/><Relationship Id="rId13" Target="../media/image44.gif" Type="http://schemas.openxmlformats.org/officeDocument/2006/relationships/image"/><Relationship Id="rId2" Target="../media/image1.jpe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38.png" Type="http://schemas.openxmlformats.org/officeDocument/2006/relationships/image"/><Relationship Id="rId8" Target="../media/image39.sv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5.jpeg" Type="http://schemas.openxmlformats.org/officeDocument/2006/relationships/image"/><Relationship Id="rId4" Target="../media/image43.png" Type="http://schemas.openxmlformats.org/officeDocument/2006/relationships/image"/><Relationship Id="rId5" Target="../media/image46.png" Type="http://schemas.openxmlformats.org/officeDocument/2006/relationships/image"/><Relationship Id="rId6" Target="../media/image47.svg" Type="http://schemas.openxmlformats.org/officeDocument/2006/relationships/image"/><Relationship Id="rId7" Target="../media/image48.png" Type="http://schemas.openxmlformats.org/officeDocument/2006/relationships/image"/><Relationship Id="rId8" Target="../media/image4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svg" Type="http://schemas.openxmlformats.org/officeDocument/2006/relationships/image"/><Relationship Id="rId11" Target="../media/image56.png" Type="http://schemas.openxmlformats.org/officeDocument/2006/relationships/image"/><Relationship Id="rId12" Target="../media/image57.svg" Type="http://schemas.openxmlformats.org/officeDocument/2006/relationships/image"/><Relationship Id="rId13" Target="../media/image58.png" Type="http://schemas.openxmlformats.org/officeDocument/2006/relationships/image"/><Relationship Id="rId14" Target="../media/image59.svg" Type="http://schemas.openxmlformats.org/officeDocument/2006/relationships/image"/><Relationship Id="rId15" Target="../media/image60.png" Type="http://schemas.openxmlformats.org/officeDocument/2006/relationships/image"/><Relationship Id="rId16" Target="../media/image61.svg" Type="http://schemas.openxmlformats.org/officeDocument/2006/relationships/image"/><Relationship Id="rId17" Target="../media/image44.gif" Type="http://schemas.openxmlformats.org/officeDocument/2006/relationships/image"/><Relationship Id="rId18" Target="../media/image62.jpeg" Type="http://schemas.openxmlformats.org/officeDocument/2006/relationships/image"/><Relationship Id="rId19" Target="../media/image63.jpeg" Type="http://schemas.openxmlformats.org/officeDocument/2006/relationships/image"/><Relationship Id="rId2" Target="../media/image1.jpeg" Type="http://schemas.openxmlformats.org/officeDocument/2006/relationships/image"/><Relationship Id="rId20" Target="../media/image64.jpeg" Type="http://schemas.openxmlformats.org/officeDocument/2006/relationships/image"/><Relationship Id="rId3" Target="../media/image50.png" Type="http://schemas.openxmlformats.org/officeDocument/2006/relationships/image"/><Relationship Id="rId4" Target="../media/image51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52.png" Type="http://schemas.openxmlformats.org/officeDocument/2006/relationships/image"/><Relationship Id="rId8" Target="../media/image53.svg" Type="http://schemas.openxmlformats.org/officeDocument/2006/relationships/image"/><Relationship Id="rId9" Target="../media/image5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6.svg" Type="http://schemas.openxmlformats.org/officeDocument/2006/relationships/image"/><Relationship Id="rId11" Target="../media/image67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6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5.svg" Type="http://schemas.openxmlformats.org/officeDocument/2006/relationships/image"/><Relationship Id="rId11" Target="../media/image76.jpeg" Type="http://schemas.openxmlformats.org/officeDocument/2006/relationships/image"/><Relationship Id="rId2" Target="../media/image1.jpeg" Type="http://schemas.openxmlformats.org/officeDocument/2006/relationships/image"/><Relationship Id="rId3" Target="../media/image68.png" Type="http://schemas.openxmlformats.org/officeDocument/2006/relationships/image"/><Relationship Id="rId4" Target="../media/image69.svg" Type="http://schemas.openxmlformats.org/officeDocument/2006/relationships/image"/><Relationship Id="rId5" Target="../media/image70.png" Type="http://schemas.openxmlformats.org/officeDocument/2006/relationships/image"/><Relationship Id="rId6" Target="../media/image71.svg" Type="http://schemas.openxmlformats.org/officeDocument/2006/relationships/image"/><Relationship Id="rId7" Target="../media/image72.png" Type="http://schemas.openxmlformats.org/officeDocument/2006/relationships/image"/><Relationship Id="rId8" Target="../media/image73.svg" Type="http://schemas.openxmlformats.org/officeDocument/2006/relationships/image"/><Relationship Id="rId9" Target="../media/image7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77.png" Type="http://schemas.openxmlformats.org/officeDocument/2006/relationships/image"/><Relationship Id="rId4" Target="../media/image78.svg" Type="http://schemas.openxmlformats.org/officeDocument/2006/relationships/image"/><Relationship Id="rId5" Target="../media/image79.png" Type="http://schemas.openxmlformats.org/officeDocument/2006/relationships/image"/><Relationship Id="rId6" Target="../media/image80.svg" Type="http://schemas.openxmlformats.org/officeDocument/2006/relationships/image"/><Relationship Id="rId7" Target="../media/image8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9.svg" Type="http://schemas.openxmlformats.org/officeDocument/2006/relationships/image"/><Relationship Id="rId11" Target="../media/image90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82.png" Type="http://schemas.openxmlformats.org/officeDocument/2006/relationships/image"/><Relationship Id="rId4" Target="../media/image83.svg" Type="http://schemas.openxmlformats.org/officeDocument/2006/relationships/image"/><Relationship Id="rId5" Target="../media/image84.png" Type="http://schemas.openxmlformats.org/officeDocument/2006/relationships/image"/><Relationship Id="rId6" Target="../media/image85.svg" Type="http://schemas.openxmlformats.org/officeDocument/2006/relationships/image"/><Relationship Id="rId7" Target="../media/image86.png" Type="http://schemas.openxmlformats.org/officeDocument/2006/relationships/image"/><Relationship Id="rId8" Target="../media/image87.svg" Type="http://schemas.openxmlformats.org/officeDocument/2006/relationships/image"/><Relationship Id="rId9" Target="../media/image8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91.png" Type="http://schemas.openxmlformats.org/officeDocument/2006/relationships/image"/><Relationship Id="rId4" Target="../media/image92.svg" Type="http://schemas.openxmlformats.org/officeDocument/2006/relationships/image"/><Relationship Id="rId5" Target="../media/image93.png" Type="http://schemas.openxmlformats.org/officeDocument/2006/relationships/image"/><Relationship Id="rId6" Target="../media/image94.svg" Type="http://schemas.openxmlformats.org/officeDocument/2006/relationships/image"/><Relationship Id="rId7" Target="../media/image9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514574" y="8661324"/>
            <a:ext cx="4277568" cy="2978743"/>
          </a:xfrm>
          <a:custGeom>
            <a:avLst/>
            <a:gdLst/>
            <a:ahLst/>
            <a:cxnLst/>
            <a:rect r="r" b="b" t="t" l="l"/>
            <a:pathLst>
              <a:path h="2978743" w="4277568">
                <a:moveTo>
                  <a:pt x="0" y="0"/>
                </a:moveTo>
                <a:lnTo>
                  <a:pt x="4277569" y="0"/>
                </a:lnTo>
                <a:lnTo>
                  <a:pt x="4277569" y="2978743"/>
                </a:lnTo>
                <a:lnTo>
                  <a:pt x="0" y="2978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7096905" y="3925196"/>
            <a:ext cx="2854557" cy="2956698"/>
          </a:xfrm>
          <a:custGeom>
            <a:avLst/>
            <a:gdLst/>
            <a:ahLst/>
            <a:cxnLst/>
            <a:rect r="r" b="b" t="t" l="l"/>
            <a:pathLst>
              <a:path h="2956698" w="2854557">
                <a:moveTo>
                  <a:pt x="0" y="0"/>
                </a:moveTo>
                <a:lnTo>
                  <a:pt x="2854557" y="0"/>
                </a:lnTo>
                <a:lnTo>
                  <a:pt x="2854557" y="2956698"/>
                </a:lnTo>
                <a:lnTo>
                  <a:pt x="0" y="2956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136496" y="8228619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413011" y="7395331"/>
            <a:ext cx="4539051" cy="4810170"/>
          </a:xfrm>
          <a:custGeom>
            <a:avLst/>
            <a:gdLst/>
            <a:ahLst/>
            <a:cxnLst/>
            <a:rect r="r" b="b" t="t" l="l"/>
            <a:pathLst>
              <a:path h="4810170" w="4539051">
                <a:moveTo>
                  <a:pt x="0" y="0"/>
                </a:moveTo>
                <a:lnTo>
                  <a:pt x="4539051" y="0"/>
                </a:lnTo>
                <a:lnTo>
                  <a:pt x="4539051" y="4810170"/>
                </a:lnTo>
                <a:lnTo>
                  <a:pt x="0" y="48101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29695" y="4662240"/>
            <a:ext cx="2058395" cy="3339578"/>
          </a:xfrm>
          <a:custGeom>
            <a:avLst/>
            <a:gdLst/>
            <a:ahLst/>
            <a:cxnLst/>
            <a:rect r="r" b="b" t="t" l="l"/>
            <a:pathLst>
              <a:path h="3339578" w="2058395">
                <a:moveTo>
                  <a:pt x="0" y="0"/>
                </a:moveTo>
                <a:lnTo>
                  <a:pt x="2058395" y="0"/>
                </a:lnTo>
                <a:lnTo>
                  <a:pt x="2058395" y="3339578"/>
                </a:lnTo>
                <a:lnTo>
                  <a:pt x="0" y="33395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7426264" y="8847163"/>
            <a:ext cx="2906489" cy="3358338"/>
          </a:xfrm>
          <a:custGeom>
            <a:avLst/>
            <a:gdLst/>
            <a:ahLst/>
            <a:cxnLst/>
            <a:rect r="r" b="b" t="t" l="l"/>
            <a:pathLst>
              <a:path h="3358338" w="2906489">
                <a:moveTo>
                  <a:pt x="0" y="0"/>
                </a:moveTo>
                <a:lnTo>
                  <a:pt x="2906488" y="0"/>
                </a:lnTo>
                <a:lnTo>
                  <a:pt x="2906488" y="3358338"/>
                </a:lnTo>
                <a:lnTo>
                  <a:pt x="0" y="335833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7096905" y="1028700"/>
            <a:ext cx="2886146" cy="2524065"/>
          </a:xfrm>
          <a:custGeom>
            <a:avLst/>
            <a:gdLst/>
            <a:ahLst/>
            <a:cxnLst/>
            <a:rect r="r" b="b" t="t" l="l"/>
            <a:pathLst>
              <a:path h="2524065" w="2886146">
                <a:moveTo>
                  <a:pt x="0" y="0"/>
                </a:moveTo>
                <a:lnTo>
                  <a:pt x="2886145" y="0"/>
                </a:lnTo>
                <a:lnTo>
                  <a:pt x="2886145" y="2524065"/>
                </a:lnTo>
                <a:lnTo>
                  <a:pt x="0" y="25240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0696671" y="9261214"/>
            <a:ext cx="5352421" cy="2530235"/>
          </a:xfrm>
          <a:custGeom>
            <a:avLst/>
            <a:gdLst/>
            <a:ahLst/>
            <a:cxnLst/>
            <a:rect r="r" b="b" t="t" l="l"/>
            <a:pathLst>
              <a:path h="2530235" w="5352421">
                <a:moveTo>
                  <a:pt x="0" y="0"/>
                </a:moveTo>
                <a:lnTo>
                  <a:pt x="5352421" y="0"/>
                </a:lnTo>
                <a:lnTo>
                  <a:pt x="5352421" y="2530235"/>
                </a:lnTo>
                <a:lnTo>
                  <a:pt x="0" y="253023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417113" y="-1667348"/>
            <a:ext cx="2477977" cy="3577131"/>
          </a:xfrm>
          <a:custGeom>
            <a:avLst/>
            <a:gdLst/>
            <a:ahLst/>
            <a:cxnLst/>
            <a:rect r="r" b="b" t="t" l="l"/>
            <a:pathLst>
              <a:path h="3577131" w="2477977">
                <a:moveTo>
                  <a:pt x="0" y="0"/>
                </a:moveTo>
                <a:lnTo>
                  <a:pt x="2477976" y="0"/>
                </a:lnTo>
                <a:lnTo>
                  <a:pt x="2477976" y="3577131"/>
                </a:lnTo>
                <a:lnTo>
                  <a:pt x="0" y="357713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2060863" y="-1667348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4182716">
            <a:off x="5683694" y="-2327113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9"/>
                </a:lnTo>
                <a:lnTo>
                  <a:pt x="0" y="400669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181395" y="-3285587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10684014" y="-1843014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972660" y="2160503"/>
            <a:ext cx="2001360" cy="2251018"/>
          </a:xfrm>
          <a:custGeom>
            <a:avLst/>
            <a:gdLst/>
            <a:ahLst/>
            <a:cxnLst/>
            <a:rect r="r" b="b" t="t" l="l"/>
            <a:pathLst>
              <a:path h="2251018" w="2001360">
                <a:moveTo>
                  <a:pt x="0" y="0"/>
                </a:moveTo>
                <a:lnTo>
                  <a:pt x="2001360" y="0"/>
                </a:lnTo>
                <a:lnTo>
                  <a:pt x="2001360" y="2251018"/>
                </a:lnTo>
                <a:lnTo>
                  <a:pt x="0" y="225101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7" id="17"/>
          <p:cNvSpPr txBox="true"/>
          <p:nvPr/>
        </p:nvSpPr>
        <p:spPr>
          <a:xfrm rot="0">
            <a:off x="3302274" y="3000458"/>
            <a:ext cx="11683452" cy="4969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12"/>
              </a:lnSpc>
            </a:pPr>
            <a:r>
              <a:rPr lang="en-US" sz="10118" spc="-202">
                <a:solidFill>
                  <a:srgbClr val="2B2B2B"/>
                </a:solidFill>
                <a:latin typeface="Fibre"/>
              </a:rPr>
              <a:t>Messaggi chiave e immagini per superare pregiudizi e stereotipi</a:t>
            </a:r>
          </a:p>
          <a:p>
            <a:pPr algn="ctr" marL="0" indent="0" lvl="0">
              <a:lnSpc>
                <a:spcPts val="9612"/>
              </a:lnSpc>
            </a:pP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2283861" y="3552765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0800000">
            <a:off x="15030679" y="3552765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618528" y="6501869"/>
            <a:ext cx="3348863" cy="3348863"/>
          </a:xfrm>
          <a:custGeom>
            <a:avLst/>
            <a:gdLst/>
            <a:ahLst/>
            <a:cxnLst/>
            <a:rect r="r" b="b" t="t" l="l"/>
            <a:pathLst>
              <a:path h="3348863" w="3348863">
                <a:moveTo>
                  <a:pt x="0" y="0"/>
                </a:moveTo>
                <a:lnTo>
                  <a:pt x="3348863" y="0"/>
                </a:lnTo>
                <a:lnTo>
                  <a:pt x="3348863" y="3348862"/>
                </a:lnTo>
                <a:lnTo>
                  <a:pt x="0" y="3348862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409860" y="6567771"/>
            <a:ext cx="3278463" cy="3321695"/>
          </a:xfrm>
          <a:custGeom>
            <a:avLst/>
            <a:gdLst/>
            <a:ahLst/>
            <a:cxnLst/>
            <a:rect r="r" b="b" t="t" l="l"/>
            <a:pathLst>
              <a:path h="3321695" w="3278463">
                <a:moveTo>
                  <a:pt x="0" y="0"/>
                </a:moveTo>
                <a:lnTo>
                  <a:pt x="3278463" y="0"/>
                </a:lnTo>
                <a:lnTo>
                  <a:pt x="3278463" y="3321695"/>
                </a:lnTo>
                <a:lnTo>
                  <a:pt x="0" y="3321695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3135209" y="7454386"/>
            <a:ext cx="12017582" cy="728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300"/>
              </a:lnSpc>
            </a:pPr>
            <a:r>
              <a:rPr lang="en-US" sz="5699" spc="-113">
                <a:solidFill>
                  <a:srgbClr val="2B2B2B"/>
                </a:solidFill>
                <a:latin typeface="Fibre"/>
              </a:rPr>
              <a:t>CAPITOLO 5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920785" y="3448050"/>
            <a:ext cx="7321793" cy="428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99" spc="86">
                <a:solidFill>
                  <a:srgbClr val="2B2B2B"/>
                </a:solidFill>
                <a:latin typeface="Quicksand Semi-Bold"/>
              </a:rPr>
              <a:t>Messaggi e immagini chiave possono aiutare a superare pregiudizi e stereotipi.</a:t>
            </a:r>
          </a:p>
          <a:p>
            <a:pPr algn="l">
              <a:lnSpc>
                <a:spcPts val="3779"/>
              </a:lnSpc>
            </a:pPr>
            <a:r>
              <a:rPr lang="en-US" sz="2799" spc="86">
                <a:solidFill>
                  <a:srgbClr val="2B2B2B"/>
                </a:solidFill>
                <a:latin typeface="Quicksand Semi-Bold"/>
              </a:rPr>
              <a:t> </a:t>
            </a:r>
          </a:p>
          <a:p>
            <a:pPr algn="l" marL="0" indent="0" lvl="0">
              <a:lnSpc>
                <a:spcPts val="3779"/>
              </a:lnSpc>
              <a:spcBef>
                <a:spcPct val="0"/>
              </a:spcBef>
            </a:pPr>
            <a:r>
              <a:rPr lang="en-US" sz="2799" spc="86">
                <a:solidFill>
                  <a:srgbClr val="2B2B2B"/>
                </a:solidFill>
                <a:latin typeface="Quicksand Semi-Bold"/>
              </a:rPr>
              <a:t>I media visivi hanno un profondo potere emotivo e persuasivo che trascende le barriere culturali e linguistiche, influenzando profondamente le nostre percezioni ed emozioni.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0174861" y="1901884"/>
            <a:ext cx="6483233" cy="6483233"/>
            <a:chOff x="0" y="0"/>
            <a:chExt cx="34823400" cy="34823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25046" t="0" r="-25046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pic>
        <p:nvPicPr>
          <p:cNvPr name="Picture 11" id="11"/>
          <p:cNvPicPr>
            <a:picLocks noChangeAspect="true"/>
          </p:cNvPicPr>
          <p:nvPr/>
        </p:nvPicPr>
        <p:blipFill>
          <a:blip r:embed="rId13"/>
          <a:srcRect l="0" t="0" r="0" b="0"/>
          <a:stretch>
            <a:fillRect/>
          </a:stretch>
        </p:blipFill>
        <p:spPr>
          <a:xfrm flipH="false" flipV="false" rot="0">
            <a:off x="-390680" y="3495675"/>
            <a:ext cx="2311465" cy="589424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3"/>
          <a:srcRect l="0" t="0" r="0" b="0"/>
          <a:stretch>
            <a:fillRect/>
          </a:stretch>
        </p:blipFill>
        <p:spPr>
          <a:xfrm flipH="false" flipV="false" rot="0">
            <a:off x="-583106" y="5317418"/>
            <a:ext cx="2311465" cy="589424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2146370" y="2006659"/>
            <a:ext cx="6680372" cy="1105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INTRODUZIONE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804324" y="1901884"/>
            <a:ext cx="6483233" cy="6483233"/>
            <a:chOff x="0" y="0"/>
            <a:chExt cx="34823400" cy="34823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9458564" y="4250763"/>
            <a:ext cx="7321793" cy="2626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Quicksand Semi-Bold"/>
              </a:rPr>
              <a:t>Le immagini possiedono una profonda capacità di influenzare la percezione ed evocare emozioni, rendendole strumenti efficaci per superare le barriere culturali e linguistiche. Possono stimolare l’empatia e la comprensione tra diversi gruppi sociali.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458564" y="1859865"/>
            <a:ext cx="7321793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Il potere delle immagini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1737559">
            <a:off x="-973962" y="8243230"/>
            <a:ext cx="4670260" cy="3252199"/>
          </a:xfrm>
          <a:custGeom>
            <a:avLst/>
            <a:gdLst/>
            <a:ahLst/>
            <a:cxnLst/>
            <a:rect r="r" b="b" t="t" l="l"/>
            <a:pathLst>
              <a:path h="3252199" w="4670260">
                <a:moveTo>
                  <a:pt x="0" y="0"/>
                </a:moveTo>
                <a:lnTo>
                  <a:pt x="4670260" y="0"/>
                </a:lnTo>
                <a:lnTo>
                  <a:pt x="4670260" y="3252199"/>
                </a:lnTo>
                <a:lnTo>
                  <a:pt x="0" y="32521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4437963" y="-3539609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44544" y="1172977"/>
            <a:ext cx="11198912" cy="7941047"/>
          </a:xfrm>
          <a:custGeom>
            <a:avLst/>
            <a:gdLst/>
            <a:ahLst/>
            <a:cxnLst/>
            <a:rect r="r" b="b" t="t" l="l"/>
            <a:pathLst>
              <a:path h="7941047" w="11198912">
                <a:moveTo>
                  <a:pt x="0" y="0"/>
                </a:moveTo>
                <a:lnTo>
                  <a:pt x="11198912" y="0"/>
                </a:lnTo>
                <a:lnTo>
                  <a:pt x="11198912" y="7941046"/>
                </a:lnTo>
                <a:lnTo>
                  <a:pt x="0" y="79410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-748704" y="-3236984"/>
            <a:ext cx="3554807" cy="5131612"/>
          </a:xfrm>
          <a:custGeom>
            <a:avLst/>
            <a:gdLst/>
            <a:ahLst/>
            <a:cxnLst/>
            <a:rect r="r" b="b" t="t" l="l"/>
            <a:pathLst>
              <a:path h="5131612" w="3554807">
                <a:moveTo>
                  <a:pt x="0" y="0"/>
                </a:moveTo>
                <a:lnTo>
                  <a:pt x="3554808" y="0"/>
                </a:lnTo>
                <a:lnTo>
                  <a:pt x="3554808" y="5131612"/>
                </a:lnTo>
                <a:lnTo>
                  <a:pt x="0" y="51316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-1503353" y="2377331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4182716">
            <a:off x="16663466" y="7802025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8"/>
                </a:lnTo>
                <a:lnTo>
                  <a:pt x="0" y="40066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259300" y="4754150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737559">
            <a:off x="1159713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6003287" y="-481992"/>
            <a:ext cx="2781341" cy="2859323"/>
          </a:xfrm>
          <a:custGeom>
            <a:avLst/>
            <a:gdLst/>
            <a:ahLst/>
            <a:cxnLst/>
            <a:rect r="r" b="b" t="t" l="l"/>
            <a:pathLst>
              <a:path h="2859323" w="2781341">
                <a:moveTo>
                  <a:pt x="0" y="0"/>
                </a:moveTo>
                <a:lnTo>
                  <a:pt x="2781341" y="0"/>
                </a:lnTo>
                <a:lnTo>
                  <a:pt x="2781341" y="2859323"/>
                </a:lnTo>
                <a:lnTo>
                  <a:pt x="0" y="285932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0" id="10"/>
          <p:cNvSpPr txBox="true"/>
          <p:nvPr/>
        </p:nvSpPr>
        <p:spPr>
          <a:xfrm rot="0">
            <a:off x="3838681" y="5105400"/>
            <a:ext cx="10385257" cy="250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6" indent="-269873" lvl="1">
              <a:lnSpc>
                <a:spcPts val="3374"/>
              </a:lnSpc>
              <a:buFont typeface="Arial"/>
              <a:buChar char="•"/>
            </a:pPr>
            <a:r>
              <a:rPr lang="en-US" sz="2499" spc="77">
                <a:solidFill>
                  <a:srgbClr val="2B2B2B"/>
                </a:solidFill>
                <a:latin typeface="Quicksand Semi-Bold"/>
              </a:rPr>
              <a:t>Ritrattistica umana: consente agli spettatori di connettersi con le persone e di sentire le loro emozioni.</a:t>
            </a:r>
          </a:p>
          <a:p>
            <a:pPr algn="l" marL="539746" indent="-269873" lvl="1">
              <a:lnSpc>
                <a:spcPts val="3374"/>
              </a:lnSpc>
              <a:buFont typeface="Arial"/>
              <a:buChar char="•"/>
            </a:pPr>
            <a:r>
              <a:rPr lang="en-US" sz="2499" spc="77">
                <a:solidFill>
                  <a:srgbClr val="2B2B2B"/>
                </a:solidFill>
                <a:latin typeface="Quicksand Semi-Bold"/>
              </a:rPr>
              <a:t>Espressioni facciali universali: gioia, dolore, ecc., evocano risposte empatiche immediate.</a:t>
            </a:r>
          </a:p>
          <a:p>
            <a:pPr algn="l" marL="539746" indent="-269873" lvl="1">
              <a:lnSpc>
                <a:spcPts val="3374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77">
                <a:solidFill>
                  <a:srgbClr val="2B2B2B"/>
                </a:solidFill>
                <a:latin typeface="Quicksand Semi-Bold"/>
              </a:rPr>
              <a:t>Storytelling visivo: sequenze fotografiche e storyboard illustrano sfide ed esperienze condivise.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17"/>
          <a:srcRect l="0" t="0" r="0" b="0"/>
          <a:stretch>
            <a:fillRect/>
          </a:stretch>
        </p:blipFill>
        <p:spPr>
          <a:xfrm flipH="false" flipV="false" rot="0">
            <a:off x="2507464" y="5143500"/>
            <a:ext cx="1474131" cy="375903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7"/>
          <a:srcRect l="0" t="0" r="0" b="0"/>
          <a:stretch>
            <a:fillRect/>
          </a:stretch>
        </p:blipFill>
        <p:spPr>
          <a:xfrm flipH="false" flipV="false" rot="0">
            <a:off x="2507464" y="6007726"/>
            <a:ext cx="1474131" cy="375903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7"/>
          <a:srcRect l="0" t="0" r="0" b="0"/>
          <a:stretch>
            <a:fillRect/>
          </a:stretch>
        </p:blipFill>
        <p:spPr>
          <a:xfrm flipH="false" flipV="false" rot="0">
            <a:off x="2507464" y="6852940"/>
            <a:ext cx="1474131" cy="375903"/>
          </a:xfrm>
          <a:prstGeom prst="rect">
            <a:avLst/>
          </a:prstGeom>
        </p:spPr>
      </p:pic>
      <p:sp>
        <p:nvSpPr>
          <p:cNvPr name="Freeform 14" id="14"/>
          <p:cNvSpPr/>
          <p:nvPr/>
        </p:nvSpPr>
        <p:spPr>
          <a:xfrm flipH="false" flipV="false" rot="0">
            <a:off x="214557" y="373701"/>
            <a:ext cx="4585814" cy="3055299"/>
          </a:xfrm>
          <a:custGeom>
            <a:avLst/>
            <a:gdLst/>
            <a:ahLst/>
            <a:cxnLst/>
            <a:rect r="r" b="b" t="t" l="l"/>
            <a:pathLst>
              <a:path h="3055299" w="4585814">
                <a:moveTo>
                  <a:pt x="0" y="0"/>
                </a:moveTo>
                <a:lnTo>
                  <a:pt x="4585814" y="0"/>
                </a:lnTo>
                <a:lnTo>
                  <a:pt x="4585814" y="3055299"/>
                </a:lnTo>
                <a:lnTo>
                  <a:pt x="0" y="305529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014022" y="1901351"/>
            <a:ext cx="5376757" cy="3669637"/>
          </a:xfrm>
          <a:custGeom>
            <a:avLst/>
            <a:gdLst/>
            <a:ahLst/>
            <a:cxnLst/>
            <a:rect r="r" b="b" t="t" l="l"/>
            <a:pathLst>
              <a:path h="3669637" w="5376757">
                <a:moveTo>
                  <a:pt x="0" y="0"/>
                </a:moveTo>
                <a:lnTo>
                  <a:pt x="5376757" y="0"/>
                </a:lnTo>
                <a:lnTo>
                  <a:pt x="5376757" y="3669636"/>
                </a:lnTo>
                <a:lnTo>
                  <a:pt x="0" y="366963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14557" y="8255269"/>
            <a:ext cx="5471998" cy="2154599"/>
          </a:xfrm>
          <a:custGeom>
            <a:avLst/>
            <a:gdLst/>
            <a:ahLst/>
            <a:cxnLst/>
            <a:rect r="r" b="b" t="t" l="l"/>
            <a:pathLst>
              <a:path h="2154599" w="5471998">
                <a:moveTo>
                  <a:pt x="0" y="0"/>
                </a:moveTo>
                <a:lnTo>
                  <a:pt x="5471998" y="0"/>
                </a:lnTo>
                <a:lnTo>
                  <a:pt x="5471998" y="2154599"/>
                </a:lnTo>
                <a:lnTo>
                  <a:pt x="0" y="21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5803814" y="1942460"/>
            <a:ext cx="6680372" cy="3201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Tecniche per aumentare l'empatia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901796" cy="6901796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25046" t="0" r="-25046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504950" y="4674636"/>
            <a:ext cx="8394129" cy="2868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9"/>
              </a:lnSpc>
            </a:pPr>
            <a:r>
              <a:rPr lang="en-US" sz="2399" spc="74">
                <a:solidFill>
                  <a:srgbClr val="2B2B2B"/>
                </a:solidFill>
                <a:latin typeface="Quicksand Semi-Bold"/>
              </a:rPr>
              <a:t>1. Colori, luci e composizione: intensificano il messaggio emotivo e sottolineano temi di universalità e contrasto.</a:t>
            </a:r>
          </a:p>
          <a:p>
            <a:pPr algn="l">
              <a:lnSpc>
                <a:spcPts val="3239"/>
              </a:lnSpc>
            </a:pPr>
          </a:p>
          <a:p>
            <a:pPr algn="l" marL="0" indent="0" lvl="0">
              <a:lnSpc>
                <a:spcPts val="3239"/>
              </a:lnSpc>
              <a:spcBef>
                <a:spcPct val="0"/>
              </a:spcBef>
            </a:pPr>
            <a:r>
              <a:rPr lang="en-US" sz="2399" spc="74">
                <a:solidFill>
                  <a:srgbClr val="2B2B2B"/>
                </a:solidFill>
                <a:latin typeface="Quicksand Semi-Bold"/>
              </a:rPr>
              <a:t>2. Linguaggio visivo: agisce come un ponte culturale, stimolando l'empatia e incoraggiando il dialogo e la comprensione.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85870" y="1709126"/>
            <a:ext cx="8788991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Migliorare i messaggi emotivi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85870" y="3903873"/>
            <a:ext cx="8073669" cy="599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uso del colore e della composizione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594049" y="1028700"/>
            <a:ext cx="5796914" cy="7499758"/>
          </a:xfrm>
          <a:custGeom>
            <a:avLst/>
            <a:gdLst/>
            <a:ahLst/>
            <a:cxnLst/>
            <a:rect r="r" b="b" t="t" l="l"/>
            <a:pathLst>
              <a:path h="7499758" w="5796914">
                <a:moveTo>
                  <a:pt x="0" y="0"/>
                </a:moveTo>
                <a:lnTo>
                  <a:pt x="5796915" y="0"/>
                </a:lnTo>
                <a:lnTo>
                  <a:pt x="5796915" y="7499758"/>
                </a:lnTo>
                <a:lnTo>
                  <a:pt x="0" y="749975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922562"/>
            <a:ext cx="9455899" cy="3201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Cambiamento sociale attraverso i media visivi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4237902"/>
            <a:ext cx="7321793" cy="1151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Immagini storiche e contemporanee della campagna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78646" y="5676870"/>
            <a:ext cx="8410228" cy="1824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44"/>
              </a:lnSpc>
              <a:spcBef>
                <a:spcPct val="0"/>
              </a:spcBef>
            </a:pPr>
            <a:r>
              <a:rPr lang="en-US" sz="2699" spc="83">
                <a:solidFill>
                  <a:srgbClr val="2B2B2B"/>
                </a:solidFill>
                <a:latin typeface="Quicksand Semi-Bold"/>
              </a:rPr>
              <a:t>Le immagini possono muovere le coscienze e indirizzare la narrazione verso un’inclusione più ampia, agendo come potenti strumenti per il cambiamento sociale.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953863" y="8815783"/>
            <a:ext cx="7077287" cy="923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1"/>
              </a:lnSpc>
              <a:spcBef>
                <a:spcPct val="0"/>
              </a:spcBef>
            </a:pPr>
            <a:r>
              <a:rPr lang="en-US" sz="3405" spc="-68">
                <a:solidFill>
                  <a:srgbClr val="2B2B2B"/>
                </a:solidFill>
                <a:latin typeface="Fibre"/>
              </a:rPr>
              <a:t>"We Can Do It" (1943): icona del femminismo e dell'emancipazione femminile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-973962" y="8243230"/>
            <a:ext cx="4670260" cy="3252199"/>
          </a:xfrm>
          <a:custGeom>
            <a:avLst/>
            <a:gdLst/>
            <a:ahLst/>
            <a:cxnLst/>
            <a:rect r="r" b="b" t="t" l="l"/>
            <a:pathLst>
              <a:path h="3252199" w="4670260">
                <a:moveTo>
                  <a:pt x="0" y="0"/>
                </a:moveTo>
                <a:lnTo>
                  <a:pt x="4670260" y="0"/>
                </a:lnTo>
                <a:lnTo>
                  <a:pt x="4670260" y="3252199"/>
                </a:lnTo>
                <a:lnTo>
                  <a:pt x="0" y="32521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5908749" y="-3521026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279225" y="1170261"/>
            <a:ext cx="7980075" cy="2561528"/>
            <a:chOff x="0" y="0"/>
            <a:chExt cx="2671396" cy="857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71396" cy="857492"/>
            </a:xfrm>
            <a:custGeom>
              <a:avLst/>
              <a:gdLst/>
              <a:ahLst/>
              <a:cxnLst/>
              <a:rect r="r" b="b" t="t" l="l"/>
              <a:pathLst>
                <a:path h="857492" w="2671396">
                  <a:moveTo>
                    <a:pt x="0" y="0"/>
                  </a:moveTo>
                  <a:lnTo>
                    <a:pt x="2671396" y="0"/>
                  </a:lnTo>
                  <a:lnTo>
                    <a:pt x="2671396" y="857492"/>
                  </a:lnTo>
                  <a:lnTo>
                    <a:pt x="0" y="857492"/>
                  </a:lnTo>
                  <a:close/>
                </a:path>
              </a:pathLst>
            </a:custGeom>
            <a:solidFill>
              <a:srgbClr val="E87C67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85725"/>
              <a:ext cx="2671396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25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279225" y="3862348"/>
            <a:ext cx="7980075" cy="2561528"/>
            <a:chOff x="0" y="0"/>
            <a:chExt cx="2671396" cy="85749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671396" cy="857492"/>
            </a:xfrm>
            <a:custGeom>
              <a:avLst/>
              <a:gdLst/>
              <a:ahLst/>
              <a:cxnLst/>
              <a:rect r="r" b="b" t="t" l="l"/>
              <a:pathLst>
                <a:path h="857492" w="2671396">
                  <a:moveTo>
                    <a:pt x="0" y="0"/>
                  </a:moveTo>
                  <a:lnTo>
                    <a:pt x="2671396" y="0"/>
                  </a:lnTo>
                  <a:lnTo>
                    <a:pt x="2671396" y="857492"/>
                  </a:lnTo>
                  <a:lnTo>
                    <a:pt x="0" y="857492"/>
                  </a:lnTo>
                  <a:close/>
                </a:path>
              </a:pathLst>
            </a:custGeom>
            <a:solidFill>
              <a:srgbClr val="FFDB58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85725"/>
              <a:ext cx="2671396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2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279225" y="6557226"/>
            <a:ext cx="7980075" cy="2561528"/>
            <a:chOff x="0" y="0"/>
            <a:chExt cx="2671396" cy="85749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671396" cy="857492"/>
            </a:xfrm>
            <a:custGeom>
              <a:avLst/>
              <a:gdLst/>
              <a:ahLst/>
              <a:cxnLst/>
              <a:rect r="r" b="b" t="t" l="l"/>
              <a:pathLst>
                <a:path h="857492" w="2671396">
                  <a:moveTo>
                    <a:pt x="0" y="0"/>
                  </a:moveTo>
                  <a:lnTo>
                    <a:pt x="2671396" y="0"/>
                  </a:lnTo>
                  <a:lnTo>
                    <a:pt x="2671396" y="857492"/>
                  </a:lnTo>
                  <a:lnTo>
                    <a:pt x="0" y="857492"/>
                  </a:lnTo>
                  <a:close/>
                </a:path>
              </a:pathLst>
            </a:custGeom>
            <a:solidFill>
              <a:srgbClr val="F38FBB"/>
            </a:solidFill>
            <a:ln cap="sq">
              <a:noFill/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85725"/>
              <a:ext cx="2671396" cy="7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25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212671" y="4188517"/>
            <a:ext cx="7399979" cy="4930236"/>
          </a:xfrm>
          <a:custGeom>
            <a:avLst/>
            <a:gdLst/>
            <a:ahLst/>
            <a:cxnLst/>
            <a:rect r="r" b="b" t="t" l="l"/>
            <a:pathLst>
              <a:path h="4930236" w="7399979">
                <a:moveTo>
                  <a:pt x="0" y="0"/>
                </a:moveTo>
                <a:lnTo>
                  <a:pt x="7399979" y="0"/>
                </a:lnTo>
                <a:lnTo>
                  <a:pt x="7399979" y="4930236"/>
                </a:lnTo>
                <a:lnTo>
                  <a:pt x="0" y="49302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212671" y="1127682"/>
            <a:ext cx="7321793" cy="3201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Creazione di messaggi visivi inclusivi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553033" y="1506145"/>
            <a:ext cx="1578952" cy="1169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9000" spc="-738">
                <a:solidFill>
                  <a:srgbClr val="2B2B2B"/>
                </a:solidFill>
                <a:latin typeface="Public Sans"/>
              </a:rPr>
              <a:t>01.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53033" y="4388542"/>
            <a:ext cx="1578952" cy="1169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9000" spc="-738">
                <a:solidFill>
                  <a:srgbClr val="2B2B2B"/>
                </a:solidFill>
                <a:latin typeface="Public Sans"/>
              </a:rPr>
              <a:t>02.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553033" y="7081101"/>
            <a:ext cx="1578952" cy="1169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9000" spc="-738">
                <a:solidFill>
                  <a:srgbClr val="2B2B2B"/>
                </a:solidFill>
                <a:latin typeface="Public Sans"/>
              </a:rPr>
              <a:t>03.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015276" y="1933817"/>
            <a:ext cx="6014625" cy="497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4"/>
              </a:lnSpc>
              <a:spcBef>
                <a:spcPct val="0"/>
              </a:spcBef>
            </a:pPr>
            <a:r>
              <a:rPr lang="en-US" sz="2899" spc="173">
                <a:solidFill>
                  <a:srgbClr val="2B2B2B"/>
                </a:solidFill>
                <a:latin typeface="Fibre"/>
              </a:rPr>
              <a:t>Selezione dell'immagine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131985" y="4865934"/>
            <a:ext cx="6014625" cy="497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4"/>
              </a:lnSpc>
              <a:spcBef>
                <a:spcPct val="0"/>
              </a:spcBef>
            </a:pPr>
            <a:r>
              <a:rPr lang="en-US" sz="2899" spc="173">
                <a:solidFill>
                  <a:srgbClr val="2B2B2B"/>
                </a:solidFill>
                <a:latin typeface="Fibre"/>
              </a:rPr>
              <a:t>Testo ed elementi visivi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131985" y="7560812"/>
            <a:ext cx="6014625" cy="497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4"/>
              </a:lnSpc>
              <a:spcBef>
                <a:spcPct val="0"/>
              </a:spcBef>
            </a:pPr>
            <a:r>
              <a:rPr lang="en-US" sz="2899" spc="173">
                <a:solidFill>
                  <a:srgbClr val="2B2B2B"/>
                </a:solidFill>
                <a:latin typeface="Fibre"/>
              </a:rPr>
              <a:t>Uso del colore e della composizione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015276" y="2577737"/>
            <a:ext cx="6014625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1999" spc="119">
                <a:solidFill>
                  <a:srgbClr val="2B2B2B"/>
                </a:solidFill>
                <a:latin typeface="Fibre"/>
              </a:rPr>
              <a:t>Scegli immagini che rappresentino autenticamente diverse comunità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131985" y="5395204"/>
            <a:ext cx="6014625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1999" spc="119">
                <a:solidFill>
                  <a:srgbClr val="2B2B2B"/>
                </a:solidFill>
                <a:latin typeface="Fibre"/>
              </a:rPr>
              <a:t>Combinare efficacemente per amplificare il messaggio di inclusione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131985" y="8212671"/>
            <a:ext cx="6014625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1999" spc="119">
                <a:solidFill>
                  <a:srgbClr val="2B2B2B"/>
                </a:solidFill>
                <a:latin typeface="Fibre"/>
              </a:rPr>
              <a:t>Guida l'occhio dello spettatore ed evoca le emozioni desiderate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7084439" cy="7084439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25046" t="0" r="-25046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168434" y="4487506"/>
            <a:ext cx="7975566" cy="3128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4"/>
              </a:lnSpc>
              <a:spcBef>
                <a:spcPct val="0"/>
              </a:spcBef>
            </a:pPr>
          </a:p>
          <a:p>
            <a:pPr algn="l" marL="496567" indent="-248284" lvl="1">
              <a:lnSpc>
                <a:spcPts val="3104"/>
              </a:lnSpc>
              <a:spcBef>
                <a:spcPct val="0"/>
              </a:spcBef>
              <a:buFont typeface="Arial"/>
              <a:buChar char="•"/>
            </a:pPr>
            <a:r>
              <a:rPr lang="en-US" sz="2299" spc="71" u="none">
                <a:solidFill>
                  <a:srgbClr val="2B2B2B"/>
                </a:solidFill>
                <a:latin typeface="Quicksand Semi-Bold"/>
              </a:rPr>
              <a:t>Evita gli stereotipi: mostra la ricchezza e la varietà delle esperienze umane.</a:t>
            </a:r>
          </a:p>
          <a:p>
            <a:pPr algn="l" marL="496567" indent="-248284" lvl="1">
              <a:lnSpc>
                <a:spcPts val="3104"/>
              </a:lnSpc>
              <a:spcBef>
                <a:spcPct val="0"/>
              </a:spcBef>
              <a:buFont typeface="Arial"/>
              <a:buChar char="•"/>
            </a:pPr>
            <a:r>
              <a:rPr lang="en-US" sz="2299" spc="71" u="none">
                <a:solidFill>
                  <a:srgbClr val="2B2B2B"/>
                </a:solidFill>
                <a:latin typeface="Quicksand Semi-Bold"/>
              </a:rPr>
              <a:t>Veridicità: le immagini scelte e il tono del testo influenzano la percezione e promuovono l'accettazione e la comprensione.</a:t>
            </a:r>
          </a:p>
          <a:p>
            <a:pPr algn="l">
              <a:lnSpc>
                <a:spcPts val="3104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104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1183409"/>
            <a:ext cx="9906062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Rappresentazioni autentiche e rispettose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3450999"/>
            <a:ext cx="8669911" cy="599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immagini che mostrano la diversità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748704" y="-3236984"/>
            <a:ext cx="3554807" cy="5131612"/>
          </a:xfrm>
          <a:custGeom>
            <a:avLst/>
            <a:gdLst/>
            <a:ahLst/>
            <a:cxnLst/>
            <a:rect r="r" b="b" t="t" l="l"/>
            <a:pathLst>
              <a:path h="5131612" w="3554807">
                <a:moveTo>
                  <a:pt x="0" y="0"/>
                </a:moveTo>
                <a:lnTo>
                  <a:pt x="3554808" y="0"/>
                </a:lnTo>
                <a:lnTo>
                  <a:pt x="3554808" y="5131612"/>
                </a:lnTo>
                <a:lnTo>
                  <a:pt x="0" y="51316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4182716">
            <a:off x="16663466" y="7802025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8"/>
                </a:lnTo>
                <a:lnTo>
                  <a:pt x="0" y="4006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257635" y="4288383"/>
            <a:ext cx="11772729" cy="5400740"/>
          </a:xfrm>
          <a:custGeom>
            <a:avLst/>
            <a:gdLst/>
            <a:ahLst/>
            <a:cxnLst/>
            <a:rect r="r" b="b" t="t" l="l"/>
            <a:pathLst>
              <a:path h="5400740" w="11772729">
                <a:moveTo>
                  <a:pt x="0" y="0"/>
                </a:moveTo>
                <a:lnTo>
                  <a:pt x="11772730" y="0"/>
                </a:lnTo>
                <a:lnTo>
                  <a:pt x="11772730" y="5400740"/>
                </a:lnTo>
                <a:lnTo>
                  <a:pt x="0" y="54007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801434" y="1488153"/>
            <a:ext cx="9193961" cy="2459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39"/>
              </a:lnSpc>
              <a:spcBef>
                <a:spcPct val="0"/>
              </a:spcBef>
            </a:pPr>
            <a:r>
              <a:rPr lang="en-US" sz="2399" spc="74">
                <a:solidFill>
                  <a:srgbClr val="000000"/>
                </a:solidFill>
                <a:latin typeface="Quicksand Semi-Bold"/>
              </a:rPr>
              <a:t>Un messaggio visivo ben progettato non solo cattura l’attenzione ma può anche educare e contribuire a un cambiamento culturale positivo verso una maggiore equità e inclusione. L’uso ponderato dei media visivi può promuovere l’empatia, la comprensione e la coesione sociale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633718" y="322308"/>
            <a:ext cx="9020563" cy="2038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7500" spc="-150">
                <a:solidFill>
                  <a:srgbClr val="000000"/>
                </a:solidFill>
                <a:latin typeface="Fibre"/>
              </a:rPr>
              <a:t>Conclusione</a:t>
            </a:r>
          </a:p>
          <a:p>
            <a:pPr algn="ctr" marL="0" indent="0" lvl="0">
              <a:lnSpc>
                <a:spcPts val="7800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514574" y="8661324"/>
            <a:ext cx="4277568" cy="2978743"/>
          </a:xfrm>
          <a:custGeom>
            <a:avLst/>
            <a:gdLst/>
            <a:ahLst/>
            <a:cxnLst/>
            <a:rect r="r" b="b" t="t" l="l"/>
            <a:pathLst>
              <a:path h="2978743" w="4277568">
                <a:moveTo>
                  <a:pt x="0" y="0"/>
                </a:moveTo>
                <a:lnTo>
                  <a:pt x="4277569" y="0"/>
                </a:lnTo>
                <a:lnTo>
                  <a:pt x="4277569" y="2978743"/>
                </a:lnTo>
                <a:lnTo>
                  <a:pt x="0" y="2978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7096905" y="3925196"/>
            <a:ext cx="2854557" cy="2956698"/>
          </a:xfrm>
          <a:custGeom>
            <a:avLst/>
            <a:gdLst/>
            <a:ahLst/>
            <a:cxnLst/>
            <a:rect r="r" b="b" t="t" l="l"/>
            <a:pathLst>
              <a:path h="2956698" w="2854557">
                <a:moveTo>
                  <a:pt x="0" y="0"/>
                </a:moveTo>
                <a:lnTo>
                  <a:pt x="2854557" y="0"/>
                </a:lnTo>
                <a:lnTo>
                  <a:pt x="2854557" y="2956698"/>
                </a:lnTo>
                <a:lnTo>
                  <a:pt x="0" y="2956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136496" y="8228619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413011" y="7395331"/>
            <a:ext cx="4539051" cy="4810170"/>
          </a:xfrm>
          <a:custGeom>
            <a:avLst/>
            <a:gdLst/>
            <a:ahLst/>
            <a:cxnLst/>
            <a:rect r="r" b="b" t="t" l="l"/>
            <a:pathLst>
              <a:path h="4810170" w="4539051">
                <a:moveTo>
                  <a:pt x="0" y="0"/>
                </a:moveTo>
                <a:lnTo>
                  <a:pt x="4539051" y="0"/>
                </a:lnTo>
                <a:lnTo>
                  <a:pt x="4539051" y="4810170"/>
                </a:lnTo>
                <a:lnTo>
                  <a:pt x="0" y="48101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29695" y="4662240"/>
            <a:ext cx="2058395" cy="3339578"/>
          </a:xfrm>
          <a:custGeom>
            <a:avLst/>
            <a:gdLst/>
            <a:ahLst/>
            <a:cxnLst/>
            <a:rect r="r" b="b" t="t" l="l"/>
            <a:pathLst>
              <a:path h="3339578" w="2058395">
                <a:moveTo>
                  <a:pt x="0" y="0"/>
                </a:moveTo>
                <a:lnTo>
                  <a:pt x="2058395" y="0"/>
                </a:lnTo>
                <a:lnTo>
                  <a:pt x="2058395" y="3339578"/>
                </a:lnTo>
                <a:lnTo>
                  <a:pt x="0" y="33395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7426264" y="8847163"/>
            <a:ext cx="2906489" cy="3358338"/>
          </a:xfrm>
          <a:custGeom>
            <a:avLst/>
            <a:gdLst/>
            <a:ahLst/>
            <a:cxnLst/>
            <a:rect r="r" b="b" t="t" l="l"/>
            <a:pathLst>
              <a:path h="3358338" w="2906489">
                <a:moveTo>
                  <a:pt x="0" y="0"/>
                </a:moveTo>
                <a:lnTo>
                  <a:pt x="2906488" y="0"/>
                </a:lnTo>
                <a:lnTo>
                  <a:pt x="2906488" y="3358338"/>
                </a:lnTo>
                <a:lnTo>
                  <a:pt x="0" y="335833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7096905" y="1028700"/>
            <a:ext cx="2886146" cy="2524065"/>
          </a:xfrm>
          <a:custGeom>
            <a:avLst/>
            <a:gdLst/>
            <a:ahLst/>
            <a:cxnLst/>
            <a:rect r="r" b="b" t="t" l="l"/>
            <a:pathLst>
              <a:path h="2524065" w="2886146">
                <a:moveTo>
                  <a:pt x="0" y="0"/>
                </a:moveTo>
                <a:lnTo>
                  <a:pt x="2886145" y="0"/>
                </a:lnTo>
                <a:lnTo>
                  <a:pt x="2886145" y="2524065"/>
                </a:lnTo>
                <a:lnTo>
                  <a:pt x="0" y="25240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0696671" y="9261214"/>
            <a:ext cx="5352421" cy="2530235"/>
          </a:xfrm>
          <a:custGeom>
            <a:avLst/>
            <a:gdLst/>
            <a:ahLst/>
            <a:cxnLst/>
            <a:rect r="r" b="b" t="t" l="l"/>
            <a:pathLst>
              <a:path h="2530235" w="5352421">
                <a:moveTo>
                  <a:pt x="0" y="0"/>
                </a:moveTo>
                <a:lnTo>
                  <a:pt x="5352421" y="0"/>
                </a:lnTo>
                <a:lnTo>
                  <a:pt x="5352421" y="2530235"/>
                </a:lnTo>
                <a:lnTo>
                  <a:pt x="0" y="253023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417113" y="-1667348"/>
            <a:ext cx="2477977" cy="3577131"/>
          </a:xfrm>
          <a:custGeom>
            <a:avLst/>
            <a:gdLst/>
            <a:ahLst/>
            <a:cxnLst/>
            <a:rect r="r" b="b" t="t" l="l"/>
            <a:pathLst>
              <a:path h="3577131" w="2477977">
                <a:moveTo>
                  <a:pt x="0" y="0"/>
                </a:moveTo>
                <a:lnTo>
                  <a:pt x="2477976" y="0"/>
                </a:lnTo>
                <a:lnTo>
                  <a:pt x="2477976" y="3577131"/>
                </a:lnTo>
                <a:lnTo>
                  <a:pt x="0" y="357713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2060863" y="-1667348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4182716">
            <a:off x="5683694" y="-2327113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9"/>
                </a:lnTo>
                <a:lnTo>
                  <a:pt x="0" y="400669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181395" y="-3285587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10684014" y="-1843014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972660" y="2160503"/>
            <a:ext cx="2001360" cy="2251018"/>
          </a:xfrm>
          <a:custGeom>
            <a:avLst/>
            <a:gdLst/>
            <a:ahLst/>
            <a:cxnLst/>
            <a:rect r="r" b="b" t="t" l="l"/>
            <a:pathLst>
              <a:path h="2251018" w="2001360">
                <a:moveTo>
                  <a:pt x="0" y="0"/>
                </a:moveTo>
                <a:lnTo>
                  <a:pt x="2001360" y="0"/>
                </a:lnTo>
                <a:lnTo>
                  <a:pt x="2001360" y="2251018"/>
                </a:lnTo>
                <a:lnTo>
                  <a:pt x="0" y="225101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7" id="17"/>
          <p:cNvSpPr txBox="true"/>
          <p:nvPr/>
        </p:nvSpPr>
        <p:spPr>
          <a:xfrm rot="0">
            <a:off x="4333911" y="3442714"/>
            <a:ext cx="9620177" cy="4173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644"/>
              </a:lnSpc>
            </a:pPr>
            <a:r>
              <a:rPr lang="en-US" sz="17981" spc="-359">
                <a:solidFill>
                  <a:srgbClr val="2B2B2B"/>
                </a:solidFill>
                <a:latin typeface="Fibre"/>
              </a:rPr>
              <a:t>Grazie mille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2761291" y="4114800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0800000">
            <a:off x="14508296" y="4114800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DAGGIwYzdUQ</dc:identifier>
  <dcterms:modified xsi:type="dcterms:W3CDTF">2011-08-01T06:04:30Z</dcterms:modified>
  <cp:revision>1</cp:revision>
  <dc:title>CAPITOLO_5_BECOME_ATTRACTIVE</dc:title>
</cp:coreProperties>
</file>