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6858000" cy="9144000"/>
  <p:embeddedFontLst>
    <p:embeddedFont>
      <p:font typeface="Fibre" charset="1" panose="02000506060000020004"/>
      <p:regular r:id="rId15"/>
    </p:embeddedFont>
    <p:embeddedFont>
      <p:font typeface="Quicksand Semi-Bold" charset="1" panose="00000000000000000000"/>
      <p:regular r:id="rId16"/>
    </p:embeddedFont>
    <p:embeddedFont>
      <p:font typeface="Quicksand" charset="1" panose="0000000000000000000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../media/image14.png" Type="http://schemas.openxmlformats.org/officeDocument/2006/relationships/image"/><Relationship Id="rId16" Target="../media/image15.svg" Type="http://schemas.openxmlformats.org/officeDocument/2006/relationships/image"/><Relationship Id="rId17" Target="../media/image16.png" Type="http://schemas.openxmlformats.org/officeDocument/2006/relationships/image"/><Relationship Id="rId18" Target="../media/image17.svg" Type="http://schemas.openxmlformats.org/officeDocument/2006/relationships/image"/><Relationship Id="rId19" Target="../media/image18.png" Type="http://schemas.openxmlformats.org/officeDocument/2006/relationships/image"/><Relationship Id="rId2" Target="../media/image1.jpeg" Type="http://schemas.openxmlformats.org/officeDocument/2006/relationships/image"/><Relationship Id="rId20" Target="../media/image19.svg" Type="http://schemas.openxmlformats.org/officeDocument/2006/relationships/image"/><Relationship Id="rId21" Target="../media/image20.png" Type="http://schemas.openxmlformats.org/officeDocument/2006/relationships/image"/><Relationship Id="rId22" Target="../media/image21.svg" Type="http://schemas.openxmlformats.org/officeDocument/2006/relationships/image"/><Relationship Id="rId23" Target="../media/image22.png" Type="http://schemas.openxmlformats.org/officeDocument/2006/relationships/image"/><Relationship Id="rId24" Target="../media/image23.svg" Type="http://schemas.openxmlformats.org/officeDocument/2006/relationships/image"/><Relationship Id="rId25" Target="../media/image24.png" Type="http://schemas.openxmlformats.org/officeDocument/2006/relationships/image"/><Relationship Id="rId26" Target="../media/image25.svg" Type="http://schemas.openxmlformats.org/officeDocument/2006/relationships/image"/><Relationship Id="rId27" Target="../media/image26.png" Type="http://schemas.openxmlformats.org/officeDocument/2006/relationships/image"/><Relationship Id="rId28" Target="../media/image27.svg" Type="http://schemas.openxmlformats.org/officeDocument/2006/relationships/image"/><Relationship Id="rId29" Target="../media/image28.png" Type="http://schemas.openxmlformats.org/officeDocument/2006/relationships/image"/><Relationship Id="rId3" Target="../media/image2.png" Type="http://schemas.openxmlformats.org/officeDocument/2006/relationships/image"/><Relationship Id="rId30" Target="../media/image29.svg" Type="http://schemas.openxmlformats.org/officeDocument/2006/relationships/image"/><Relationship Id="rId31" Target="../media/image30.png" Type="http://schemas.openxmlformats.org/officeDocument/2006/relationships/image"/><Relationship Id="rId32" Target="../media/image31.svg" Type="http://schemas.openxmlformats.org/officeDocument/2006/relationships/image"/><Relationship Id="rId33" Target="../media/image32.png" Type="http://schemas.openxmlformats.org/officeDocument/2006/relationships/image"/><Relationship Id="rId34" Target="../media/image33.jpe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1.svg" Type="http://schemas.openxmlformats.org/officeDocument/2006/relationships/image"/><Relationship Id="rId11" Target="../media/image42.jpeg" Type="http://schemas.openxmlformats.org/officeDocument/2006/relationships/image"/><Relationship Id="rId12" Target="../media/image43.png" Type="http://schemas.openxmlformats.org/officeDocument/2006/relationships/image"/><Relationship Id="rId2" Target="../media/image1.jpeg" Type="http://schemas.openxmlformats.org/officeDocument/2006/relationships/image"/><Relationship Id="rId3" Target="../media/image34.png" Type="http://schemas.openxmlformats.org/officeDocument/2006/relationships/image"/><Relationship Id="rId4" Target="../media/image35.svg" Type="http://schemas.openxmlformats.org/officeDocument/2006/relationships/image"/><Relationship Id="rId5" Target="../media/image36.png" Type="http://schemas.openxmlformats.org/officeDocument/2006/relationships/image"/><Relationship Id="rId6" Target="../media/image37.svg" Type="http://schemas.openxmlformats.org/officeDocument/2006/relationships/image"/><Relationship Id="rId7" Target="../media/image38.png" Type="http://schemas.openxmlformats.org/officeDocument/2006/relationships/image"/><Relationship Id="rId8" Target="../media/image39.svg" Type="http://schemas.openxmlformats.org/officeDocument/2006/relationships/image"/><Relationship Id="rId9" Target="../media/image40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44.jpeg" Type="http://schemas.openxmlformats.org/officeDocument/2006/relationships/image"/><Relationship Id="rId4" Target="../media/image43.png" Type="http://schemas.openxmlformats.org/officeDocument/2006/relationships/image"/><Relationship Id="rId5" Target="../media/image45.png" Type="http://schemas.openxmlformats.org/officeDocument/2006/relationships/image"/><Relationship Id="rId6" Target="../media/image46.svg" Type="http://schemas.openxmlformats.org/officeDocument/2006/relationships/image"/><Relationship Id="rId7" Target="../media/image47.png" Type="http://schemas.openxmlformats.org/officeDocument/2006/relationships/image"/><Relationship Id="rId8" Target="../media/image48.svg" Type="http://schemas.openxmlformats.org/officeDocument/2006/relationships/image"/><Relationship Id="rId9" Target="../media/image49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5.svg" Type="http://schemas.openxmlformats.org/officeDocument/2006/relationships/image"/><Relationship Id="rId11" Target="../media/image56.png" Type="http://schemas.openxmlformats.org/officeDocument/2006/relationships/image"/><Relationship Id="rId12" Target="../media/image57.svg" Type="http://schemas.openxmlformats.org/officeDocument/2006/relationships/image"/><Relationship Id="rId13" Target="../media/image58.png" Type="http://schemas.openxmlformats.org/officeDocument/2006/relationships/image"/><Relationship Id="rId14" Target="../media/image59.svg" Type="http://schemas.openxmlformats.org/officeDocument/2006/relationships/image"/><Relationship Id="rId15" Target="../media/image60.jpeg" Type="http://schemas.openxmlformats.org/officeDocument/2006/relationships/image"/><Relationship Id="rId2" Target="../media/image1.jpeg" Type="http://schemas.openxmlformats.org/officeDocument/2006/relationships/image"/><Relationship Id="rId3" Target="../media/image50.png" Type="http://schemas.openxmlformats.org/officeDocument/2006/relationships/image"/><Relationship Id="rId4" Target="../media/image51.svg" Type="http://schemas.openxmlformats.org/officeDocument/2006/relationships/image"/><Relationship Id="rId5" Target="../media/image18.png" Type="http://schemas.openxmlformats.org/officeDocument/2006/relationships/image"/><Relationship Id="rId6" Target="../media/image19.svg" Type="http://schemas.openxmlformats.org/officeDocument/2006/relationships/image"/><Relationship Id="rId7" Target="../media/image52.png" Type="http://schemas.openxmlformats.org/officeDocument/2006/relationships/image"/><Relationship Id="rId8" Target="../media/image53.svg" Type="http://schemas.openxmlformats.org/officeDocument/2006/relationships/image"/><Relationship Id="rId9" Target="../media/image5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4.svg" Type="http://schemas.openxmlformats.org/officeDocument/2006/relationships/image"/><Relationship Id="rId11" Target="../media/image65.jpeg" Type="http://schemas.openxmlformats.org/officeDocument/2006/relationships/image"/><Relationship Id="rId12" Target="../media/image43.png" Type="http://schemas.openxmlformats.org/officeDocument/2006/relationships/image"/><Relationship Id="rId2" Target="../media/image1.jpeg" Type="http://schemas.openxmlformats.org/officeDocument/2006/relationships/image"/><Relationship Id="rId3" Target="../media/image61.png" Type="http://schemas.openxmlformats.org/officeDocument/2006/relationships/image"/><Relationship Id="rId4" Target="../media/image62.svg" Type="http://schemas.openxmlformats.org/officeDocument/2006/relationships/image"/><Relationship Id="rId5" Target="../media/image6.png" Type="http://schemas.openxmlformats.org/officeDocument/2006/relationships/image"/><Relationship Id="rId6" Target="../media/image7.svg" Type="http://schemas.openxmlformats.org/officeDocument/2006/relationships/image"/><Relationship Id="rId7" Target="../media/image14.png" Type="http://schemas.openxmlformats.org/officeDocument/2006/relationships/image"/><Relationship Id="rId8" Target="../media/image15.svg" Type="http://schemas.openxmlformats.org/officeDocument/2006/relationships/image"/><Relationship Id="rId9" Target="../media/image63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3.svg" Type="http://schemas.openxmlformats.org/officeDocument/2006/relationships/image"/><Relationship Id="rId11" Target="../media/image74.jpeg" Type="http://schemas.openxmlformats.org/officeDocument/2006/relationships/image"/><Relationship Id="rId12" Target="../media/image43.png" Type="http://schemas.openxmlformats.org/officeDocument/2006/relationships/image"/><Relationship Id="rId13" Target="../media/image75.gif" Type="http://schemas.openxmlformats.org/officeDocument/2006/relationships/image"/><Relationship Id="rId2" Target="../media/image1.jpeg" Type="http://schemas.openxmlformats.org/officeDocument/2006/relationships/image"/><Relationship Id="rId3" Target="../media/image66.png" Type="http://schemas.openxmlformats.org/officeDocument/2006/relationships/image"/><Relationship Id="rId4" Target="../media/image67.svg" Type="http://schemas.openxmlformats.org/officeDocument/2006/relationships/image"/><Relationship Id="rId5" Target="../media/image68.png" Type="http://schemas.openxmlformats.org/officeDocument/2006/relationships/image"/><Relationship Id="rId6" Target="../media/image69.svg" Type="http://schemas.openxmlformats.org/officeDocument/2006/relationships/image"/><Relationship Id="rId7" Target="../media/image70.png" Type="http://schemas.openxmlformats.org/officeDocument/2006/relationships/image"/><Relationship Id="rId8" Target="../media/image71.svg" Type="http://schemas.openxmlformats.org/officeDocument/2006/relationships/image"/><Relationship Id="rId9" Target="../media/image72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76.png" Type="http://schemas.openxmlformats.org/officeDocument/2006/relationships/image"/><Relationship Id="rId4" Target="../media/image77.svg" Type="http://schemas.openxmlformats.org/officeDocument/2006/relationships/image"/><Relationship Id="rId5" Target="../media/image78.png" Type="http://schemas.openxmlformats.org/officeDocument/2006/relationships/image"/><Relationship Id="rId6" Target="../media/image79.svg" Type="http://schemas.openxmlformats.org/officeDocument/2006/relationships/image"/><Relationship Id="rId7" Target="../media/image80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8.svg" Type="http://schemas.openxmlformats.org/officeDocument/2006/relationships/image"/><Relationship Id="rId11" Target="../media/image89.png" Type="http://schemas.openxmlformats.org/officeDocument/2006/relationships/image"/><Relationship Id="rId12" Target="../media/image90.svg" Type="http://schemas.openxmlformats.org/officeDocument/2006/relationships/image"/><Relationship Id="rId13" Target="../media/image2.png" Type="http://schemas.openxmlformats.org/officeDocument/2006/relationships/image"/><Relationship Id="rId14" Target="../media/image3.svg" Type="http://schemas.openxmlformats.org/officeDocument/2006/relationships/image"/><Relationship Id="rId15" Target="../media/image91.png" Type="http://schemas.openxmlformats.org/officeDocument/2006/relationships/image"/><Relationship Id="rId16" Target="../media/image92.svg" Type="http://schemas.openxmlformats.org/officeDocument/2006/relationships/image"/><Relationship Id="rId17" Target="../media/image93.png" Type="http://schemas.openxmlformats.org/officeDocument/2006/relationships/image"/><Relationship Id="rId2" Target="../media/image1.jpeg" Type="http://schemas.openxmlformats.org/officeDocument/2006/relationships/image"/><Relationship Id="rId3" Target="../media/image81.png" Type="http://schemas.openxmlformats.org/officeDocument/2006/relationships/image"/><Relationship Id="rId4" Target="../media/image82.svg" Type="http://schemas.openxmlformats.org/officeDocument/2006/relationships/image"/><Relationship Id="rId5" Target="../media/image83.png" Type="http://schemas.openxmlformats.org/officeDocument/2006/relationships/image"/><Relationship Id="rId6" Target="../media/image84.svg" Type="http://schemas.openxmlformats.org/officeDocument/2006/relationships/image"/><Relationship Id="rId7" Target="../media/image85.png" Type="http://schemas.openxmlformats.org/officeDocument/2006/relationships/image"/><Relationship Id="rId8" Target="../media/image86.svg" Type="http://schemas.openxmlformats.org/officeDocument/2006/relationships/image"/><Relationship Id="rId9" Target="../media/image87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../media/image14.png" Type="http://schemas.openxmlformats.org/officeDocument/2006/relationships/image"/><Relationship Id="rId16" Target="../media/image15.svg" Type="http://schemas.openxmlformats.org/officeDocument/2006/relationships/image"/><Relationship Id="rId17" Target="../media/image16.png" Type="http://schemas.openxmlformats.org/officeDocument/2006/relationships/image"/><Relationship Id="rId18" Target="../media/image17.svg" Type="http://schemas.openxmlformats.org/officeDocument/2006/relationships/image"/><Relationship Id="rId19" Target="../media/image18.png" Type="http://schemas.openxmlformats.org/officeDocument/2006/relationships/image"/><Relationship Id="rId2" Target="../media/image1.jpeg" Type="http://schemas.openxmlformats.org/officeDocument/2006/relationships/image"/><Relationship Id="rId20" Target="../media/image19.svg" Type="http://schemas.openxmlformats.org/officeDocument/2006/relationships/image"/><Relationship Id="rId21" Target="../media/image20.png" Type="http://schemas.openxmlformats.org/officeDocument/2006/relationships/image"/><Relationship Id="rId22" Target="../media/image21.svg" Type="http://schemas.openxmlformats.org/officeDocument/2006/relationships/image"/><Relationship Id="rId23" Target="../media/image22.png" Type="http://schemas.openxmlformats.org/officeDocument/2006/relationships/image"/><Relationship Id="rId24" Target="../media/image23.svg" Type="http://schemas.openxmlformats.org/officeDocument/2006/relationships/image"/><Relationship Id="rId25" Target="../media/image24.png" Type="http://schemas.openxmlformats.org/officeDocument/2006/relationships/image"/><Relationship Id="rId26" Target="../media/image25.svg" Type="http://schemas.openxmlformats.org/officeDocument/2006/relationships/image"/><Relationship Id="rId27" Target="../media/image26.png" Type="http://schemas.openxmlformats.org/officeDocument/2006/relationships/image"/><Relationship Id="rId28" Target="../media/image27.svg" Type="http://schemas.openxmlformats.org/officeDocument/2006/relationships/image"/><Relationship Id="rId29" Target="../media/image28.png" Type="http://schemas.openxmlformats.org/officeDocument/2006/relationships/image"/><Relationship Id="rId3" Target="../media/image2.png" Type="http://schemas.openxmlformats.org/officeDocument/2006/relationships/image"/><Relationship Id="rId30" Target="../media/image29.svg" Type="http://schemas.openxmlformats.org/officeDocument/2006/relationships/image"/><Relationship Id="rId31" Target="../media/image30.png" Type="http://schemas.openxmlformats.org/officeDocument/2006/relationships/image"/><Relationship Id="rId32" Target="../media/image31.sv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44" r="0" b="-98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737559">
            <a:off x="2514574" y="8661324"/>
            <a:ext cx="4277568" cy="2978743"/>
          </a:xfrm>
          <a:custGeom>
            <a:avLst/>
            <a:gdLst/>
            <a:ahLst/>
            <a:cxnLst/>
            <a:rect r="r" b="b" t="t" l="l"/>
            <a:pathLst>
              <a:path h="2978743" w="4277568">
                <a:moveTo>
                  <a:pt x="0" y="0"/>
                </a:moveTo>
                <a:lnTo>
                  <a:pt x="4277569" y="0"/>
                </a:lnTo>
                <a:lnTo>
                  <a:pt x="4277569" y="2978743"/>
                </a:lnTo>
                <a:lnTo>
                  <a:pt x="0" y="297874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7096905" y="3925196"/>
            <a:ext cx="2854557" cy="2956698"/>
          </a:xfrm>
          <a:custGeom>
            <a:avLst/>
            <a:gdLst/>
            <a:ahLst/>
            <a:cxnLst/>
            <a:rect r="r" b="b" t="t" l="l"/>
            <a:pathLst>
              <a:path h="2956698" w="2854557">
                <a:moveTo>
                  <a:pt x="0" y="0"/>
                </a:moveTo>
                <a:lnTo>
                  <a:pt x="2854557" y="0"/>
                </a:lnTo>
                <a:lnTo>
                  <a:pt x="2854557" y="2956698"/>
                </a:lnTo>
                <a:lnTo>
                  <a:pt x="0" y="29566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-1136496" y="8228619"/>
            <a:ext cx="3057281" cy="2751553"/>
          </a:xfrm>
          <a:custGeom>
            <a:avLst/>
            <a:gdLst/>
            <a:ahLst/>
            <a:cxnLst/>
            <a:rect r="r" b="b" t="t" l="l"/>
            <a:pathLst>
              <a:path h="2751553" w="3057281">
                <a:moveTo>
                  <a:pt x="3057281" y="0"/>
                </a:moveTo>
                <a:lnTo>
                  <a:pt x="0" y="0"/>
                </a:lnTo>
                <a:lnTo>
                  <a:pt x="0" y="2751552"/>
                </a:lnTo>
                <a:lnTo>
                  <a:pt x="3057281" y="2751552"/>
                </a:lnTo>
                <a:lnTo>
                  <a:pt x="3057281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413011" y="7395331"/>
            <a:ext cx="4539051" cy="4810170"/>
          </a:xfrm>
          <a:custGeom>
            <a:avLst/>
            <a:gdLst/>
            <a:ahLst/>
            <a:cxnLst/>
            <a:rect r="r" b="b" t="t" l="l"/>
            <a:pathLst>
              <a:path h="4810170" w="4539051">
                <a:moveTo>
                  <a:pt x="0" y="0"/>
                </a:moveTo>
                <a:lnTo>
                  <a:pt x="4539051" y="0"/>
                </a:lnTo>
                <a:lnTo>
                  <a:pt x="4539051" y="4810170"/>
                </a:lnTo>
                <a:lnTo>
                  <a:pt x="0" y="481017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1029695" y="4662240"/>
            <a:ext cx="2058395" cy="3339578"/>
          </a:xfrm>
          <a:custGeom>
            <a:avLst/>
            <a:gdLst/>
            <a:ahLst/>
            <a:cxnLst/>
            <a:rect r="r" b="b" t="t" l="l"/>
            <a:pathLst>
              <a:path h="3339578" w="2058395">
                <a:moveTo>
                  <a:pt x="0" y="0"/>
                </a:moveTo>
                <a:lnTo>
                  <a:pt x="2058395" y="0"/>
                </a:lnTo>
                <a:lnTo>
                  <a:pt x="2058395" y="3339578"/>
                </a:lnTo>
                <a:lnTo>
                  <a:pt x="0" y="333957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8" id="8"/>
          <p:cNvSpPr/>
          <p:nvPr/>
        </p:nvSpPr>
        <p:spPr>
          <a:xfrm flipH="false" flipV="false" rot="0">
            <a:off x="7426264" y="8847163"/>
            <a:ext cx="2906489" cy="3358338"/>
          </a:xfrm>
          <a:custGeom>
            <a:avLst/>
            <a:gdLst/>
            <a:ahLst/>
            <a:cxnLst/>
            <a:rect r="r" b="b" t="t" l="l"/>
            <a:pathLst>
              <a:path h="3358338" w="2906489">
                <a:moveTo>
                  <a:pt x="0" y="0"/>
                </a:moveTo>
                <a:lnTo>
                  <a:pt x="2906488" y="0"/>
                </a:lnTo>
                <a:lnTo>
                  <a:pt x="2906488" y="3358338"/>
                </a:lnTo>
                <a:lnTo>
                  <a:pt x="0" y="335833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9" id="9"/>
          <p:cNvSpPr/>
          <p:nvPr/>
        </p:nvSpPr>
        <p:spPr>
          <a:xfrm flipH="false" flipV="false" rot="0">
            <a:off x="17096905" y="1028700"/>
            <a:ext cx="2886146" cy="2524065"/>
          </a:xfrm>
          <a:custGeom>
            <a:avLst/>
            <a:gdLst/>
            <a:ahLst/>
            <a:cxnLst/>
            <a:rect r="r" b="b" t="t" l="l"/>
            <a:pathLst>
              <a:path h="2524065" w="2886146">
                <a:moveTo>
                  <a:pt x="0" y="0"/>
                </a:moveTo>
                <a:lnTo>
                  <a:pt x="2886145" y="0"/>
                </a:lnTo>
                <a:lnTo>
                  <a:pt x="2886145" y="2524065"/>
                </a:lnTo>
                <a:lnTo>
                  <a:pt x="0" y="252406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10800000">
            <a:off x="10696671" y="9261214"/>
            <a:ext cx="5352421" cy="2530235"/>
          </a:xfrm>
          <a:custGeom>
            <a:avLst/>
            <a:gdLst/>
            <a:ahLst/>
            <a:cxnLst/>
            <a:rect r="r" b="b" t="t" l="l"/>
            <a:pathLst>
              <a:path h="2530235" w="5352421">
                <a:moveTo>
                  <a:pt x="0" y="0"/>
                </a:moveTo>
                <a:lnTo>
                  <a:pt x="5352421" y="0"/>
                </a:lnTo>
                <a:lnTo>
                  <a:pt x="5352421" y="2530235"/>
                </a:lnTo>
                <a:lnTo>
                  <a:pt x="0" y="2530235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-417113" y="-1667348"/>
            <a:ext cx="2477977" cy="3577131"/>
          </a:xfrm>
          <a:custGeom>
            <a:avLst/>
            <a:gdLst/>
            <a:ahLst/>
            <a:cxnLst/>
            <a:rect r="r" b="b" t="t" l="l"/>
            <a:pathLst>
              <a:path h="3577131" w="2477977">
                <a:moveTo>
                  <a:pt x="0" y="0"/>
                </a:moveTo>
                <a:lnTo>
                  <a:pt x="2477976" y="0"/>
                </a:lnTo>
                <a:lnTo>
                  <a:pt x="2477976" y="3577131"/>
                </a:lnTo>
                <a:lnTo>
                  <a:pt x="0" y="3577131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2" id="12"/>
          <p:cNvSpPr/>
          <p:nvPr/>
        </p:nvSpPr>
        <p:spPr>
          <a:xfrm flipH="false" flipV="false" rot="0">
            <a:off x="2060863" y="-1667348"/>
            <a:ext cx="3006706" cy="2766169"/>
          </a:xfrm>
          <a:custGeom>
            <a:avLst/>
            <a:gdLst/>
            <a:ahLst/>
            <a:cxnLst/>
            <a:rect r="r" b="b" t="t" l="l"/>
            <a:pathLst>
              <a:path h="2766169" w="3006706">
                <a:moveTo>
                  <a:pt x="0" y="0"/>
                </a:moveTo>
                <a:lnTo>
                  <a:pt x="3006706" y="0"/>
                </a:lnTo>
                <a:lnTo>
                  <a:pt x="3006706" y="2766169"/>
                </a:lnTo>
                <a:lnTo>
                  <a:pt x="0" y="2766169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3" id="13"/>
          <p:cNvSpPr/>
          <p:nvPr/>
        </p:nvSpPr>
        <p:spPr>
          <a:xfrm flipH="false" flipV="false" rot="4182716">
            <a:off x="5683694" y="-2327113"/>
            <a:ext cx="3249068" cy="4006698"/>
          </a:xfrm>
          <a:custGeom>
            <a:avLst/>
            <a:gdLst/>
            <a:ahLst/>
            <a:cxnLst/>
            <a:rect r="r" b="b" t="t" l="l"/>
            <a:pathLst>
              <a:path h="4006698" w="3249068">
                <a:moveTo>
                  <a:pt x="0" y="0"/>
                </a:moveTo>
                <a:lnTo>
                  <a:pt x="3249068" y="0"/>
                </a:lnTo>
                <a:lnTo>
                  <a:pt x="3249068" y="4006699"/>
                </a:lnTo>
                <a:lnTo>
                  <a:pt x="0" y="4006699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4181395" y="-3285587"/>
            <a:ext cx="4859148" cy="4691287"/>
          </a:xfrm>
          <a:custGeom>
            <a:avLst/>
            <a:gdLst/>
            <a:ahLst/>
            <a:cxnLst/>
            <a:rect r="r" b="b" t="t" l="l"/>
            <a:pathLst>
              <a:path h="4691287" w="4859148">
                <a:moveTo>
                  <a:pt x="0" y="0"/>
                </a:moveTo>
                <a:lnTo>
                  <a:pt x="4859148" y="0"/>
                </a:lnTo>
                <a:lnTo>
                  <a:pt x="4859148" y="4691287"/>
                </a:lnTo>
                <a:lnTo>
                  <a:pt x="0" y="4691287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5400000">
            <a:off x="10684014" y="-1843014"/>
            <a:ext cx="2262958" cy="3726427"/>
          </a:xfrm>
          <a:custGeom>
            <a:avLst/>
            <a:gdLst/>
            <a:ahLst/>
            <a:cxnLst/>
            <a:rect r="r" b="b" t="t" l="l"/>
            <a:pathLst>
              <a:path h="3726427" w="2262958">
                <a:moveTo>
                  <a:pt x="0" y="0"/>
                </a:moveTo>
                <a:lnTo>
                  <a:pt x="2262958" y="0"/>
                </a:lnTo>
                <a:lnTo>
                  <a:pt x="2262958" y="3726427"/>
                </a:lnTo>
                <a:lnTo>
                  <a:pt x="0" y="3726427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-972660" y="2160503"/>
            <a:ext cx="2001360" cy="2251018"/>
          </a:xfrm>
          <a:custGeom>
            <a:avLst/>
            <a:gdLst/>
            <a:ahLst/>
            <a:cxnLst/>
            <a:rect r="r" b="b" t="t" l="l"/>
            <a:pathLst>
              <a:path h="2251018" w="2001360">
                <a:moveTo>
                  <a:pt x="0" y="0"/>
                </a:moveTo>
                <a:lnTo>
                  <a:pt x="2001360" y="0"/>
                </a:lnTo>
                <a:lnTo>
                  <a:pt x="2001360" y="2251018"/>
                </a:lnTo>
                <a:lnTo>
                  <a:pt x="0" y="2251018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17" id="17"/>
          <p:cNvSpPr txBox="true"/>
          <p:nvPr/>
        </p:nvSpPr>
        <p:spPr>
          <a:xfrm rot="0">
            <a:off x="3302274" y="2732828"/>
            <a:ext cx="11683452" cy="37502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612"/>
              </a:lnSpc>
            </a:pPr>
            <a:r>
              <a:rPr lang="en-US" sz="10118" spc="-202">
                <a:solidFill>
                  <a:srgbClr val="2B2B2B"/>
                </a:solidFill>
                <a:latin typeface="Fibre"/>
              </a:rPr>
              <a:t>Impatto delle nuove comunicazioni visive sui processi cognitivi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2454932" y="3790368"/>
            <a:ext cx="1018413" cy="2057400"/>
          </a:xfrm>
          <a:custGeom>
            <a:avLst/>
            <a:gdLst/>
            <a:ahLst/>
            <a:cxnLst/>
            <a:rect r="r" b="b" t="t" l="l"/>
            <a:pathLst>
              <a:path h="2057400" w="1018413">
                <a:moveTo>
                  <a:pt x="0" y="0"/>
                </a:moveTo>
                <a:lnTo>
                  <a:pt x="1018413" y="0"/>
                </a:lnTo>
                <a:lnTo>
                  <a:pt x="101841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-10800000">
            <a:off x="14814655" y="3790368"/>
            <a:ext cx="1018413" cy="2057400"/>
          </a:xfrm>
          <a:custGeom>
            <a:avLst/>
            <a:gdLst/>
            <a:ahLst/>
            <a:cxnLst/>
            <a:rect r="r" b="b" t="t" l="l"/>
            <a:pathLst>
              <a:path h="2057400" w="1018413">
                <a:moveTo>
                  <a:pt x="0" y="0"/>
                </a:moveTo>
                <a:lnTo>
                  <a:pt x="1018413" y="0"/>
                </a:lnTo>
                <a:lnTo>
                  <a:pt x="101841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618528" y="6501869"/>
            <a:ext cx="3348863" cy="3348863"/>
          </a:xfrm>
          <a:custGeom>
            <a:avLst/>
            <a:gdLst/>
            <a:ahLst/>
            <a:cxnLst/>
            <a:rect r="r" b="b" t="t" l="l"/>
            <a:pathLst>
              <a:path h="3348863" w="3348863">
                <a:moveTo>
                  <a:pt x="0" y="0"/>
                </a:moveTo>
                <a:lnTo>
                  <a:pt x="3348863" y="0"/>
                </a:lnTo>
                <a:lnTo>
                  <a:pt x="3348863" y="3348862"/>
                </a:lnTo>
                <a:lnTo>
                  <a:pt x="0" y="3348862"/>
                </a:lnTo>
                <a:lnTo>
                  <a:pt x="0" y="0"/>
                </a:lnTo>
                <a:close/>
              </a:path>
            </a:pathLst>
          </a:custGeom>
          <a:blipFill>
            <a:blip r:embed="rId33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4409860" y="6567771"/>
            <a:ext cx="3278463" cy="3321695"/>
          </a:xfrm>
          <a:custGeom>
            <a:avLst/>
            <a:gdLst/>
            <a:ahLst/>
            <a:cxnLst/>
            <a:rect r="r" b="b" t="t" l="l"/>
            <a:pathLst>
              <a:path h="3321695" w="3278463">
                <a:moveTo>
                  <a:pt x="0" y="0"/>
                </a:moveTo>
                <a:lnTo>
                  <a:pt x="3278463" y="0"/>
                </a:lnTo>
                <a:lnTo>
                  <a:pt x="3278463" y="3321695"/>
                </a:lnTo>
                <a:lnTo>
                  <a:pt x="0" y="3321695"/>
                </a:lnTo>
                <a:lnTo>
                  <a:pt x="0" y="0"/>
                </a:lnTo>
                <a:close/>
              </a:path>
            </a:pathLst>
          </a:custGeom>
          <a:blipFill>
            <a:blip r:embed="rId34"/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3135209" y="7454386"/>
            <a:ext cx="12017582" cy="7288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300"/>
              </a:lnSpc>
            </a:pPr>
            <a:r>
              <a:rPr lang="en-US" sz="5699" spc="-113">
                <a:solidFill>
                  <a:srgbClr val="2B2B2B"/>
                </a:solidFill>
                <a:latin typeface="Fibre"/>
              </a:rPr>
              <a:t>CAPITOLO 4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44" r="0" b="-98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737559">
            <a:off x="2318674" y="8845184"/>
            <a:ext cx="3751278" cy="2612254"/>
          </a:xfrm>
          <a:custGeom>
            <a:avLst/>
            <a:gdLst/>
            <a:ahLst/>
            <a:cxnLst/>
            <a:rect r="r" b="b" t="t" l="l"/>
            <a:pathLst>
              <a:path h="2612254" w="3751278">
                <a:moveTo>
                  <a:pt x="0" y="0"/>
                </a:moveTo>
                <a:lnTo>
                  <a:pt x="3751278" y="0"/>
                </a:lnTo>
                <a:lnTo>
                  <a:pt x="3751278" y="2612254"/>
                </a:lnTo>
                <a:lnTo>
                  <a:pt x="0" y="26122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true" flipV="false" rot="0">
            <a:off x="-1328922" y="8100335"/>
            <a:ext cx="3057281" cy="2751553"/>
          </a:xfrm>
          <a:custGeom>
            <a:avLst/>
            <a:gdLst/>
            <a:ahLst/>
            <a:cxnLst/>
            <a:rect r="r" b="b" t="t" l="l"/>
            <a:pathLst>
              <a:path h="2751553" w="3057281">
                <a:moveTo>
                  <a:pt x="3057281" y="0"/>
                </a:moveTo>
                <a:lnTo>
                  <a:pt x="0" y="0"/>
                </a:lnTo>
                <a:lnTo>
                  <a:pt x="0" y="2751552"/>
                </a:lnTo>
                <a:lnTo>
                  <a:pt x="3057281" y="2751552"/>
                </a:lnTo>
                <a:lnTo>
                  <a:pt x="3057281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17259300" y="698230"/>
            <a:ext cx="3198742" cy="2797445"/>
          </a:xfrm>
          <a:custGeom>
            <a:avLst/>
            <a:gdLst/>
            <a:ahLst/>
            <a:cxnLst/>
            <a:rect r="r" b="b" t="t" l="l"/>
            <a:pathLst>
              <a:path h="2797445" w="3198742">
                <a:moveTo>
                  <a:pt x="0" y="0"/>
                </a:moveTo>
                <a:lnTo>
                  <a:pt x="3198742" y="0"/>
                </a:lnTo>
                <a:lnTo>
                  <a:pt x="3198742" y="2797445"/>
                </a:lnTo>
                <a:lnTo>
                  <a:pt x="0" y="27974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5400000">
            <a:off x="15561337" y="-1937162"/>
            <a:ext cx="2491650" cy="4103017"/>
          </a:xfrm>
          <a:custGeom>
            <a:avLst/>
            <a:gdLst/>
            <a:ahLst/>
            <a:cxnLst/>
            <a:rect r="r" b="b" t="t" l="l"/>
            <a:pathLst>
              <a:path h="4103017" w="2491650">
                <a:moveTo>
                  <a:pt x="0" y="0"/>
                </a:moveTo>
                <a:lnTo>
                  <a:pt x="2491650" y="0"/>
                </a:lnTo>
                <a:lnTo>
                  <a:pt x="2491650" y="4103017"/>
                </a:lnTo>
                <a:lnTo>
                  <a:pt x="0" y="41030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10174861" y="1901884"/>
            <a:ext cx="6483233" cy="6483233"/>
            <a:chOff x="0" y="0"/>
            <a:chExt cx="34823400" cy="348234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4823400" cy="34823400"/>
            </a:xfrm>
            <a:custGeom>
              <a:avLst/>
              <a:gdLst/>
              <a:ahLst/>
              <a:cxnLst/>
              <a:rect r="r" b="b" t="t" l="l"/>
              <a:pathLst>
                <a:path h="34823400" w="34823400">
                  <a:moveTo>
                    <a:pt x="34823400" y="34823400"/>
                  </a:moveTo>
                  <a:lnTo>
                    <a:pt x="0" y="34823400"/>
                  </a:lnTo>
                  <a:lnTo>
                    <a:pt x="0" y="0"/>
                  </a:lnTo>
                  <a:lnTo>
                    <a:pt x="34823400" y="0"/>
                  </a:lnTo>
                  <a:lnTo>
                    <a:pt x="34823400" y="34823400"/>
                  </a:lnTo>
                  <a:close/>
                </a:path>
              </a:pathLst>
            </a:custGeom>
            <a:blipFill>
              <a:blip r:embed="rId11"/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4823400" cy="34823400"/>
            </a:xfrm>
            <a:custGeom>
              <a:avLst/>
              <a:gdLst/>
              <a:ahLst/>
              <a:cxnLst/>
              <a:rect r="r" b="b" t="t" l="l"/>
              <a:pathLst>
                <a:path h="34823400" w="34823400">
                  <a:moveTo>
                    <a:pt x="34823400" y="34823400"/>
                  </a:moveTo>
                  <a:lnTo>
                    <a:pt x="0" y="34823400"/>
                  </a:lnTo>
                  <a:lnTo>
                    <a:pt x="0" y="0"/>
                  </a:lnTo>
                  <a:lnTo>
                    <a:pt x="34823400" y="0"/>
                  </a:lnTo>
                  <a:lnTo>
                    <a:pt x="34823400" y="3482340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6775796" y="1337744"/>
            <a:ext cx="2050947" cy="2947027"/>
            <a:chOff x="0" y="0"/>
            <a:chExt cx="4307840" cy="618998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685800" y="359410"/>
              <a:ext cx="2882900" cy="5576570"/>
            </a:xfrm>
            <a:custGeom>
              <a:avLst/>
              <a:gdLst/>
              <a:ahLst/>
              <a:cxnLst/>
              <a:rect r="r" b="b" t="t" l="l"/>
              <a:pathLst>
                <a:path h="5576570" w="2882900">
                  <a:moveTo>
                    <a:pt x="1816100" y="5457190"/>
                  </a:moveTo>
                  <a:cubicBezTo>
                    <a:pt x="1656080" y="5496560"/>
                    <a:pt x="1496060" y="5537200"/>
                    <a:pt x="1337310" y="5576570"/>
                  </a:cubicBezTo>
                  <a:cubicBezTo>
                    <a:pt x="1289050" y="5571490"/>
                    <a:pt x="1096010" y="5544820"/>
                    <a:pt x="971550" y="5382260"/>
                  </a:cubicBezTo>
                  <a:cubicBezTo>
                    <a:pt x="820420" y="5184140"/>
                    <a:pt x="866140" y="4906010"/>
                    <a:pt x="988060" y="4737100"/>
                  </a:cubicBezTo>
                  <a:cubicBezTo>
                    <a:pt x="1052830" y="4648200"/>
                    <a:pt x="1132840" y="4597400"/>
                    <a:pt x="1183640" y="4572000"/>
                  </a:cubicBezTo>
                  <a:cubicBezTo>
                    <a:pt x="1352550" y="4485640"/>
                    <a:pt x="1513840" y="4517390"/>
                    <a:pt x="1567180" y="4527550"/>
                  </a:cubicBezTo>
                  <a:cubicBezTo>
                    <a:pt x="1741170" y="4563110"/>
                    <a:pt x="1850390" y="4664710"/>
                    <a:pt x="1892300" y="4706620"/>
                  </a:cubicBezTo>
                  <a:cubicBezTo>
                    <a:pt x="1922780" y="4766310"/>
                    <a:pt x="1968500" y="4878070"/>
                    <a:pt x="1968500" y="5024120"/>
                  </a:cubicBezTo>
                  <a:cubicBezTo>
                    <a:pt x="1967230" y="5250180"/>
                    <a:pt x="1856740" y="5406390"/>
                    <a:pt x="1816100" y="5457190"/>
                  </a:cubicBezTo>
                  <a:close/>
                  <a:moveTo>
                    <a:pt x="2184400" y="3056890"/>
                  </a:moveTo>
                  <a:cubicBezTo>
                    <a:pt x="2101850" y="3248660"/>
                    <a:pt x="2037080" y="3408680"/>
                    <a:pt x="1993900" y="3514090"/>
                  </a:cubicBezTo>
                  <a:cubicBezTo>
                    <a:pt x="2002790" y="3729990"/>
                    <a:pt x="2010410" y="3945890"/>
                    <a:pt x="2019300" y="4161790"/>
                  </a:cubicBezTo>
                  <a:cubicBezTo>
                    <a:pt x="1651000" y="4157980"/>
                    <a:pt x="1282700" y="4152900"/>
                    <a:pt x="914400" y="4149090"/>
                  </a:cubicBezTo>
                  <a:lnTo>
                    <a:pt x="800100" y="3272790"/>
                  </a:lnTo>
                  <a:lnTo>
                    <a:pt x="876300" y="2815590"/>
                  </a:lnTo>
                  <a:cubicBezTo>
                    <a:pt x="939800" y="2674620"/>
                    <a:pt x="1008380" y="2529840"/>
                    <a:pt x="1079500" y="2383790"/>
                  </a:cubicBezTo>
                  <a:cubicBezTo>
                    <a:pt x="1167130" y="2203450"/>
                    <a:pt x="1257300" y="2029460"/>
                    <a:pt x="1346200" y="1863090"/>
                  </a:cubicBezTo>
                  <a:cubicBezTo>
                    <a:pt x="1393190" y="1819910"/>
                    <a:pt x="1525270" y="1689100"/>
                    <a:pt x="1524000" y="1507490"/>
                  </a:cubicBezTo>
                  <a:cubicBezTo>
                    <a:pt x="1524000" y="1459230"/>
                    <a:pt x="1522730" y="1374140"/>
                    <a:pt x="1460500" y="1329690"/>
                  </a:cubicBezTo>
                  <a:cubicBezTo>
                    <a:pt x="1393190" y="1281430"/>
                    <a:pt x="1292860" y="1327150"/>
                    <a:pt x="1257300" y="1342390"/>
                  </a:cubicBezTo>
                  <a:cubicBezTo>
                    <a:pt x="1191260" y="1371600"/>
                    <a:pt x="1143000" y="1416050"/>
                    <a:pt x="1092200" y="1482090"/>
                  </a:cubicBezTo>
                  <a:cubicBezTo>
                    <a:pt x="1037590" y="1553210"/>
                    <a:pt x="953770" y="1680210"/>
                    <a:pt x="901700" y="1875790"/>
                  </a:cubicBezTo>
                  <a:cubicBezTo>
                    <a:pt x="825500" y="1879600"/>
                    <a:pt x="749300" y="1884680"/>
                    <a:pt x="673100" y="1888490"/>
                  </a:cubicBezTo>
                  <a:cubicBezTo>
                    <a:pt x="448310" y="1859280"/>
                    <a:pt x="224790" y="1828800"/>
                    <a:pt x="0" y="1799590"/>
                  </a:cubicBezTo>
                  <a:cubicBezTo>
                    <a:pt x="6350" y="1673860"/>
                    <a:pt x="26670" y="1493520"/>
                    <a:pt x="83820" y="1286510"/>
                  </a:cubicBezTo>
                  <a:cubicBezTo>
                    <a:pt x="132080" y="1116330"/>
                    <a:pt x="214630" y="830580"/>
                    <a:pt x="444500" y="542290"/>
                  </a:cubicBezTo>
                  <a:cubicBezTo>
                    <a:pt x="534670" y="429260"/>
                    <a:pt x="693420" y="259080"/>
                    <a:pt x="939800" y="110490"/>
                  </a:cubicBezTo>
                  <a:cubicBezTo>
                    <a:pt x="1089660" y="67310"/>
                    <a:pt x="1405890" y="0"/>
                    <a:pt x="1790700" y="85090"/>
                  </a:cubicBezTo>
                  <a:cubicBezTo>
                    <a:pt x="2195830" y="175260"/>
                    <a:pt x="2462530" y="386080"/>
                    <a:pt x="2578100" y="491490"/>
                  </a:cubicBezTo>
                  <a:cubicBezTo>
                    <a:pt x="2776220" y="812800"/>
                    <a:pt x="2829560" y="1088390"/>
                    <a:pt x="2844800" y="1266190"/>
                  </a:cubicBezTo>
                  <a:cubicBezTo>
                    <a:pt x="2882900" y="1706880"/>
                    <a:pt x="2654300" y="1963420"/>
                    <a:pt x="2184400" y="305689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4307840" cy="6189980"/>
            </a:xfrm>
            <a:custGeom>
              <a:avLst/>
              <a:gdLst/>
              <a:ahLst/>
              <a:cxnLst/>
              <a:rect r="r" b="b" t="t" l="l"/>
              <a:pathLst>
                <a:path h="6189980" w="4307840">
                  <a:moveTo>
                    <a:pt x="3680460" y="2553970"/>
                  </a:moveTo>
                  <a:lnTo>
                    <a:pt x="4307840" y="1363980"/>
                  </a:lnTo>
                  <a:lnTo>
                    <a:pt x="3766820" y="260350"/>
                  </a:lnTo>
                  <a:lnTo>
                    <a:pt x="2338070" y="0"/>
                  </a:lnTo>
                  <a:lnTo>
                    <a:pt x="107950" y="260350"/>
                  </a:lnTo>
                  <a:lnTo>
                    <a:pt x="562610" y="1299210"/>
                  </a:lnTo>
                  <a:lnTo>
                    <a:pt x="0" y="2359660"/>
                  </a:lnTo>
                  <a:lnTo>
                    <a:pt x="562610" y="2857500"/>
                  </a:lnTo>
                  <a:lnTo>
                    <a:pt x="0" y="3874770"/>
                  </a:lnTo>
                  <a:lnTo>
                    <a:pt x="627380" y="4437380"/>
                  </a:lnTo>
                  <a:lnTo>
                    <a:pt x="129540" y="5974080"/>
                  </a:lnTo>
                  <a:lnTo>
                    <a:pt x="1060450" y="6189980"/>
                  </a:lnTo>
                  <a:lnTo>
                    <a:pt x="3571240" y="6168390"/>
                  </a:lnTo>
                  <a:lnTo>
                    <a:pt x="4069080" y="5086350"/>
                  </a:lnTo>
                  <a:lnTo>
                    <a:pt x="3441700" y="4329430"/>
                  </a:lnTo>
                  <a:lnTo>
                    <a:pt x="4090670" y="3506470"/>
                  </a:lnTo>
                  <a:lnTo>
                    <a:pt x="3680461" y="2553970"/>
                  </a:lnTo>
                  <a:close/>
                  <a:moveTo>
                    <a:pt x="2501900" y="5816600"/>
                  </a:moveTo>
                  <a:cubicBezTo>
                    <a:pt x="2341880" y="5855970"/>
                    <a:pt x="2181860" y="5896610"/>
                    <a:pt x="2023110" y="5935980"/>
                  </a:cubicBezTo>
                  <a:cubicBezTo>
                    <a:pt x="1974850" y="5930900"/>
                    <a:pt x="1781810" y="5904230"/>
                    <a:pt x="1657350" y="5741670"/>
                  </a:cubicBezTo>
                  <a:cubicBezTo>
                    <a:pt x="1506220" y="5543550"/>
                    <a:pt x="1551940" y="5265420"/>
                    <a:pt x="1673860" y="5096510"/>
                  </a:cubicBezTo>
                  <a:cubicBezTo>
                    <a:pt x="1738630" y="5007610"/>
                    <a:pt x="1818640" y="4956810"/>
                    <a:pt x="1869440" y="4931410"/>
                  </a:cubicBezTo>
                  <a:cubicBezTo>
                    <a:pt x="2038350" y="4845050"/>
                    <a:pt x="2199640" y="4876800"/>
                    <a:pt x="2252980" y="4886960"/>
                  </a:cubicBezTo>
                  <a:cubicBezTo>
                    <a:pt x="2426970" y="4922520"/>
                    <a:pt x="2536190" y="5024120"/>
                    <a:pt x="2578100" y="5066030"/>
                  </a:cubicBezTo>
                  <a:cubicBezTo>
                    <a:pt x="2608580" y="5125720"/>
                    <a:pt x="2654300" y="5237480"/>
                    <a:pt x="2654300" y="5383530"/>
                  </a:cubicBezTo>
                  <a:cubicBezTo>
                    <a:pt x="2653030" y="5609590"/>
                    <a:pt x="2542540" y="5765800"/>
                    <a:pt x="2501900" y="5816600"/>
                  </a:cubicBezTo>
                  <a:close/>
                  <a:moveTo>
                    <a:pt x="2870200" y="3416300"/>
                  </a:moveTo>
                  <a:cubicBezTo>
                    <a:pt x="2787650" y="3608070"/>
                    <a:pt x="2722880" y="3768090"/>
                    <a:pt x="2679700" y="3873500"/>
                  </a:cubicBezTo>
                  <a:cubicBezTo>
                    <a:pt x="2688590" y="4089400"/>
                    <a:pt x="2696210" y="4305300"/>
                    <a:pt x="2705100" y="4521200"/>
                  </a:cubicBezTo>
                  <a:cubicBezTo>
                    <a:pt x="2336800" y="4517390"/>
                    <a:pt x="1968500" y="4512310"/>
                    <a:pt x="1600200" y="4508500"/>
                  </a:cubicBezTo>
                  <a:lnTo>
                    <a:pt x="1485900" y="3632200"/>
                  </a:lnTo>
                  <a:lnTo>
                    <a:pt x="1562100" y="3175000"/>
                  </a:lnTo>
                  <a:cubicBezTo>
                    <a:pt x="1625600" y="3034030"/>
                    <a:pt x="1694180" y="2889250"/>
                    <a:pt x="1765300" y="2743200"/>
                  </a:cubicBezTo>
                  <a:cubicBezTo>
                    <a:pt x="1852930" y="2562860"/>
                    <a:pt x="1943100" y="2388870"/>
                    <a:pt x="2032000" y="2222500"/>
                  </a:cubicBezTo>
                  <a:cubicBezTo>
                    <a:pt x="2078990" y="2179320"/>
                    <a:pt x="2211070" y="2048510"/>
                    <a:pt x="2209800" y="1866900"/>
                  </a:cubicBezTo>
                  <a:cubicBezTo>
                    <a:pt x="2209800" y="1818640"/>
                    <a:pt x="2208530" y="1733550"/>
                    <a:pt x="2146300" y="1689100"/>
                  </a:cubicBezTo>
                  <a:cubicBezTo>
                    <a:pt x="2078990" y="1640840"/>
                    <a:pt x="1978660" y="1686560"/>
                    <a:pt x="1943100" y="1701800"/>
                  </a:cubicBezTo>
                  <a:cubicBezTo>
                    <a:pt x="1877060" y="1731010"/>
                    <a:pt x="1828800" y="1775460"/>
                    <a:pt x="1778000" y="1841500"/>
                  </a:cubicBezTo>
                  <a:cubicBezTo>
                    <a:pt x="1723390" y="1912620"/>
                    <a:pt x="1639570" y="2039620"/>
                    <a:pt x="1587500" y="2235200"/>
                  </a:cubicBezTo>
                  <a:cubicBezTo>
                    <a:pt x="1511300" y="2239010"/>
                    <a:pt x="1435100" y="2244090"/>
                    <a:pt x="1358900" y="2247900"/>
                  </a:cubicBezTo>
                  <a:cubicBezTo>
                    <a:pt x="1134110" y="2218690"/>
                    <a:pt x="910590" y="2188210"/>
                    <a:pt x="685800" y="2159000"/>
                  </a:cubicBezTo>
                  <a:cubicBezTo>
                    <a:pt x="692150" y="2033270"/>
                    <a:pt x="712470" y="1852930"/>
                    <a:pt x="769620" y="1645920"/>
                  </a:cubicBezTo>
                  <a:cubicBezTo>
                    <a:pt x="817880" y="1475740"/>
                    <a:pt x="900430" y="1189990"/>
                    <a:pt x="1130300" y="901700"/>
                  </a:cubicBezTo>
                  <a:cubicBezTo>
                    <a:pt x="1220470" y="788670"/>
                    <a:pt x="1379220" y="618490"/>
                    <a:pt x="1625600" y="469900"/>
                  </a:cubicBezTo>
                  <a:cubicBezTo>
                    <a:pt x="1775460" y="426720"/>
                    <a:pt x="2091690" y="359410"/>
                    <a:pt x="2476500" y="444500"/>
                  </a:cubicBezTo>
                  <a:cubicBezTo>
                    <a:pt x="2881630" y="534670"/>
                    <a:pt x="3148330" y="745490"/>
                    <a:pt x="3263900" y="850900"/>
                  </a:cubicBezTo>
                  <a:cubicBezTo>
                    <a:pt x="3462020" y="1172210"/>
                    <a:pt x="3515360" y="1447800"/>
                    <a:pt x="3530600" y="1625600"/>
                  </a:cubicBezTo>
                  <a:cubicBezTo>
                    <a:pt x="3568700" y="2066290"/>
                    <a:pt x="3340100" y="2322830"/>
                    <a:pt x="2870200" y="3416300"/>
                  </a:cubicBezTo>
                  <a:close/>
                </a:path>
              </a:pathLst>
            </a:custGeom>
            <a:solidFill>
              <a:srgbClr val="F7A8B7"/>
            </a:solid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1504950" y="4646818"/>
            <a:ext cx="7321793" cy="38709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129"/>
              </a:lnSpc>
              <a:spcBef>
                <a:spcPct val="0"/>
              </a:spcBef>
            </a:pPr>
            <a:r>
              <a:rPr lang="en-US" sz="3799" spc="117">
                <a:solidFill>
                  <a:srgbClr val="2B2B2B"/>
                </a:solidFill>
                <a:latin typeface="Quicksand Semi-Bold"/>
              </a:rPr>
              <a:t>In che modo il cervello elabora le informazioni visive e perché i media visivi sono altamente efficaci nel migliorare la memoria e la comprensione?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504950" y="2916032"/>
            <a:ext cx="6680372" cy="1105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320"/>
              </a:lnSpc>
            </a:pPr>
            <a:r>
              <a:rPr lang="en-US" sz="8000" spc="-160">
                <a:solidFill>
                  <a:srgbClr val="2B2B2B"/>
                </a:solidFill>
                <a:latin typeface="Fibre"/>
              </a:rPr>
              <a:t>INTRODUZIONE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44" r="0" b="-9844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804324" y="1901884"/>
            <a:ext cx="6483233" cy="6483233"/>
            <a:chOff x="0" y="0"/>
            <a:chExt cx="34823400" cy="348234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4823400" cy="34823400"/>
            </a:xfrm>
            <a:custGeom>
              <a:avLst/>
              <a:gdLst/>
              <a:ahLst/>
              <a:cxnLst/>
              <a:rect r="r" b="b" t="t" l="l"/>
              <a:pathLst>
                <a:path h="34823400" w="34823400">
                  <a:moveTo>
                    <a:pt x="34823400" y="34823400"/>
                  </a:moveTo>
                  <a:lnTo>
                    <a:pt x="0" y="34823400"/>
                  </a:lnTo>
                  <a:lnTo>
                    <a:pt x="0" y="0"/>
                  </a:lnTo>
                  <a:lnTo>
                    <a:pt x="34823400" y="0"/>
                  </a:lnTo>
                  <a:lnTo>
                    <a:pt x="34823400" y="3482340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4823400" cy="34823400"/>
            </a:xfrm>
            <a:custGeom>
              <a:avLst/>
              <a:gdLst/>
              <a:ahLst/>
              <a:cxnLst/>
              <a:rect r="r" b="b" t="t" l="l"/>
              <a:pathLst>
                <a:path h="34823400" w="34823400">
                  <a:moveTo>
                    <a:pt x="34823400" y="34823400"/>
                  </a:moveTo>
                  <a:lnTo>
                    <a:pt x="0" y="34823400"/>
                  </a:lnTo>
                  <a:lnTo>
                    <a:pt x="0" y="0"/>
                  </a:lnTo>
                  <a:lnTo>
                    <a:pt x="34823400" y="0"/>
                  </a:lnTo>
                  <a:lnTo>
                    <a:pt x="34823400" y="3482340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1737559">
            <a:off x="-973962" y="8243230"/>
            <a:ext cx="4670260" cy="3252199"/>
          </a:xfrm>
          <a:custGeom>
            <a:avLst/>
            <a:gdLst/>
            <a:ahLst/>
            <a:cxnLst/>
            <a:rect r="r" b="b" t="t" l="l"/>
            <a:pathLst>
              <a:path h="3252199" w="4670260">
                <a:moveTo>
                  <a:pt x="0" y="0"/>
                </a:moveTo>
                <a:lnTo>
                  <a:pt x="4670260" y="0"/>
                </a:lnTo>
                <a:lnTo>
                  <a:pt x="4670260" y="3252199"/>
                </a:lnTo>
                <a:lnTo>
                  <a:pt x="0" y="325219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7" id="7"/>
          <p:cNvSpPr/>
          <p:nvPr/>
        </p:nvSpPr>
        <p:spPr>
          <a:xfrm flipH="false" flipV="false" rot="0">
            <a:off x="14437963" y="-3539609"/>
            <a:ext cx="4859148" cy="4691287"/>
          </a:xfrm>
          <a:custGeom>
            <a:avLst/>
            <a:gdLst/>
            <a:ahLst/>
            <a:cxnLst/>
            <a:rect r="r" b="b" t="t" l="l"/>
            <a:pathLst>
              <a:path h="4691287" w="4859148">
                <a:moveTo>
                  <a:pt x="0" y="0"/>
                </a:moveTo>
                <a:lnTo>
                  <a:pt x="4859148" y="0"/>
                </a:lnTo>
                <a:lnTo>
                  <a:pt x="4859148" y="4691287"/>
                </a:lnTo>
                <a:lnTo>
                  <a:pt x="0" y="469128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319555" y="5224565"/>
            <a:ext cx="3486440" cy="4850699"/>
          </a:xfrm>
          <a:custGeom>
            <a:avLst/>
            <a:gdLst/>
            <a:ahLst/>
            <a:cxnLst/>
            <a:rect r="r" b="b" t="t" l="l"/>
            <a:pathLst>
              <a:path h="4850699" w="3486440">
                <a:moveTo>
                  <a:pt x="0" y="0"/>
                </a:moveTo>
                <a:lnTo>
                  <a:pt x="3486440" y="0"/>
                </a:lnTo>
                <a:lnTo>
                  <a:pt x="3486440" y="4850699"/>
                </a:lnTo>
                <a:lnTo>
                  <a:pt x="0" y="485069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9458564" y="3247502"/>
            <a:ext cx="7321793" cy="1750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509"/>
              </a:lnSpc>
              <a:spcBef>
                <a:spcPct val="0"/>
              </a:spcBef>
            </a:pPr>
            <a:r>
              <a:rPr lang="en-US" sz="2599" spc="80">
                <a:solidFill>
                  <a:srgbClr val="2B2B2B"/>
                </a:solidFill>
                <a:latin typeface="Quicksand Semi-Bold"/>
              </a:rPr>
              <a:t>Sviluppata da Allan Paivio negli anni '70, la teoria della doppia codifica suggerisce che il cervello elabora le informazioni in due modalità distinte: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219092" y="1432662"/>
            <a:ext cx="7800736" cy="2153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320"/>
              </a:lnSpc>
            </a:pPr>
            <a:r>
              <a:rPr lang="en-US" sz="8000" spc="-160">
                <a:solidFill>
                  <a:srgbClr val="2B2B2B"/>
                </a:solidFill>
                <a:latin typeface="Fibre"/>
              </a:rPr>
              <a:t>Teoria della doppia codifica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644309" y="6127924"/>
            <a:ext cx="3161686" cy="18617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738"/>
              </a:lnSpc>
              <a:spcBef>
                <a:spcPct val="0"/>
              </a:spcBef>
            </a:pPr>
            <a:r>
              <a:rPr lang="en-US" sz="2768" spc="85">
                <a:solidFill>
                  <a:srgbClr val="2B2B2B"/>
                </a:solidFill>
                <a:latin typeface="Quicksand Semi-Bold"/>
              </a:rPr>
              <a:t>Modalità verbale: si occupa di parole e linguaggio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3863686" y="6127924"/>
            <a:ext cx="2916671" cy="2328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749"/>
              </a:lnSpc>
              <a:spcBef>
                <a:spcPct val="0"/>
              </a:spcBef>
            </a:pPr>
            <a:r>
              <a:rPr lang="en-US" sz="2777" spc="86">
                <a:solidFill>
                  <a:srgbClr val="2B2B2B"/>
                </a:solidFill>
                <a:latin typeface="Quicksand Semi-Bold"/>
              </a:rPr>
              <a:t>Modalità visiva: si occupa di immagini e rappresentazioni spaziali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3533389" y="5224565"/>
            <a:ext cx="3486440" cy="4850699"/>
          </a:xfrm>
          <a:custGeom>
            <a:avLst/>
            <a:gdLst/>
            <a:ahLst/>
            <a:cxnLst/>
            <a:rect r="r" b="b" t="t" l="l"/>
            <a:pathLst>
              <a:path h="4850699" w="3486440">
                <a:moveTo>
                  <a:pt x="0" y="0"/>
                </a:moveTo>
                <a:lnTo>
                  <a:pt x="3486439" y="0"/>
                </a:lnTo>
                <a:lnTo>
                  <a:pt x="3486439" y="4850699"/>
                </a:lnTo>
                <a:lnTo>
                  <a:pt x="0" y="485069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44" r="0" b="-98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544544" y="1172977"/>
            <a:ext cx="11198912" cy="7941047"/>
          </a:xfrm>
          <a:custGeom>
            <a:avLst/>
            <a:gdLst/>
            <a:ahLst/>
            <a:cxnLst/>
            <a:rect r="r" b="b" t="t" l="l"/>
            <a:pathLst>
              <a:path h="7941047" w="11198912">
                <a:moveTo>
                  <a:pt x="0" y="0"/>
                </a:moveTo>
                <a:lnTo>
                  <a:pt x="11198912" y="0"/>
                </a:lnTo>
                <a:lnTo>
                  <a:pt x="11198912" y="7941046"/>
                </a:lnTo>
                <a:lnTo>
                  <a:pt x="0" y="794104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-748704" y="-3236984"/>
            <a:ext cx="3554807" cy="5131612"/>
          </a:xfrm>
          <a:custGeom>
            <a:avLst/>
            <a:gdLst/>
            <a:ahLst/>
            <a:cxnLst/>
            <a:rect r="r" b="b" t="t" l="l"/>
            <a:pathLst>
              <a:path h="5131612" w="3554807">
                <a:moveTo>
                  <a:pt x="0" y="0"/>
                </a:moveTo>
                <a:lnTo>
                  <a:pt x="3554808" y="0"/>
                </a:lnTo>
                <a:lnTo>
                  <a:pt x="3554808" y="5131612"/>
                </a:lnTo>
                <a:lnTo>
                  <a:pt x="0" y="513161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4182716">
            <a:off x="16663466" y="7802025"/>
            <a:ext cx="3249068" cy="4006698"/>
          </a:xfrm>
          <a:custGeom>
            <a:avLst/>
            <a:gdLst/>
            <a:ahLst/>
            <a:cxnLst/>
            <a:rect r="r" b="b" t="t" l="l"/>
            <a:pathLst>
              <a:path h="4006698" w="3249068">
                <a:moveTo>
                  <a:pt x="0" y="0"/>
                </a:moveTo>
                <a:lnTo>
                  <a:pt x="3249068" y="0"/>
                </a:lnTo>
                <a:lnTo>
                  <a:pt x="3249068" y="4006698"/>
                </a:lnTo>
                <a:lnTo>
                  <a:pt x="0" y="40066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7259300" y="4754150"/>
            <a:ext cx="2262958" cy="3726427"/>
          </a:xfrm>
          <a:custGeom>
            <a:avLst/>
            <a:gdLst/>
            <a:ahLst/>
            <a:cxnLst/>
            <a:rect r="r" b="b" t="t" l="l"/>
            <a:pathLst>
              <a:path h="3726427" w="2262958">
                <a:moveTo>
                  <a:pt x="0" y="0"/>
                </a:moveTo>
                <a:lnTo>
                  <a:pt x="2262958" y="0"/>
                </a:lnTo>
                <a:lnTo>
                  <a:pt x="2262958" y="3726427"/>
                </a:lnTo>
                <a:lnTo>
                  <a:pt x="0" y="372642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1737559">
            <a:off x="1159713" y="8845184"/>
            <a:ext cx="3751278" cy="2612254"/>
          </a:xfrm>
          <a:custGeom>
            <a:avLst/>
            <a:gdLst/>
            <a:ahLst/>
            <a:cxnLst/>
            <a:rect r="r" b="b" t="t" l="l"/>
            <a:pathLst>
              <a:path h="2612254" w="3751278">
                <a:moveTo>
                  <a:pt x="0" y="0"/>
                </a:moveTo>
                <a:lnTo>
                  <a:pt x="3751278" y="0"/>
                </a:lnTo>
                <a:lnTo>
                  <a:pt x="3751278" y="2612254"/>
                </a:lnTo>
                <a:lnTo>
                  <a:pt x="0" y="261225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8" id="8"/>
          <p:cNvSpPr/>
          <p:nvPr/>
        </p:nvSpPr>
        <p:spPr>
          <a:xfrm flipH="false" flipV="false" rot="0">
            <a:off x="16003287" y="-481992"/>
            <a:ext cx="2781341" cy="2859323"/>
          </a:xfrm>
          <a:custGeom>
            <a:avLst/>
            <a:gdLst/>
            <a:ahLst/>
            <a:cxnLst/>
            <a:rect r="r" b="b" t="t" l="l"/>
            <a:pathLst>
              <a:path h="2859323" w="2781341">
                <a:moveTo>
                  <a:pt x="0" y="0"/>
                </a:moveTo>
                <a:lnTo>
                  <a:pt x="2781341" y="0"/>
                </a:lnTo>
                <a:lnTo>
                  <a:pt x="2781341" y="2859323"/>
                </a:lnTo>
                <a:lnTo>
                  <a:pt x="0" y="285932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9" id="9"/>
          <p:cNvSpPr/>
          <p:nvPr/>
        </p:nvSpPr>
        <p:spPr>
          <a:xfrm flipH="false" flipV="false" rot="0">
            <a:off x="-82928" y="0"/>
            <a:ext cx="4927755" cy="4927755"/>
          </a:xfrm>
          <a:custGeom>
            <a:avLst/>
            <a:gdLst/>
            <a:ahLst/>
            <a:cxnLst/>
            <a:rect r="r" b="b" t="t" l="l"/>
            <a:pathLst>
              <a:path h="4927755" w="4927755">
                <a:moveTo>
                  <a:pt x="0" y="0"/>
                </a:moveTo>
                <a:lnTo>
                  <a:pt x="4927755" y="0"/>
                </a:lnTo>
                <a:lnTo>
                  <a:pt x="4927755" y="4927755"/>
                </a:lnTo>
                <a:lnTo>
                  <a:pt x="0" y="492775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3838681" y="5095875"/>
            <a:ext cx="10385257" cy="34594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914"/>
              </a:lnSpc>
              <a:spcBef>
                <a:spcPct val="0"/>
              </a:spcBef>
            </a:pPr>
            <a:r>
              <a:rPr lang="en-US" sz="2899" spc="89">
                <a:solidFill>
                  <a:srgbClr val="2B2B2B"/>
                </a:solidFill>
                <a:latin typeface="Quicksand Semi-Bold"/>
              </a:rPr>
              <a:t>Quando le persone vedono un'immagine, il cervello la elabora sia in modalità visiva che verbale, creando una duplice rappresentazione della stessa informazione. Ciò aumenta la probabilità di memorizzazione a lungo termine e di facile richiamo, poiché le informazioni possono essere recuperate sia dalla memoria visiva che verbale.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803814" y="2326326"/>
            <a:ext cx="6680372" cy="2153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320"/>
              </a:lnSpc>
            </a:pPr>
            <a:r>
              <a:rPr lang="en-US" sz="8000" spc="-160">
                <a:solidFill>
                  <a:srgbClr val="2B2B2B"/>
                </a:solidFill>
                <a:latin typeface="Fibre"/>
              </a:rPr>
              <a:t>Processo di doppia codifica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44" r="0" b="-98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737559">
            <a:off x="2318674" y="8845184"/>
            <a:ext cx="3751278" cy="2612254"/>
          </a:xfrm>
          <a:custGeom>
            <a:avLst/>
            <a:gdLst/>
            <a:ahLst/>
            <a:cxnLst/>
            <a:rect r="r" b="b" t="t" l="l"/>
            <a:pathLst>
              <a:path h="2612254" w="3751278">
                <a:moveTo>
                  <a:pt x="0" y="0"/>
                </a:moveTo>
                <a:lnTo>
                  <a:pt x="3751278" y="0"/>
                </a:lnTo>
                <a:lnTo>
                  <a:pt x="3751278" y="2612254"/>
                </a:lnTo>
                <a:lnTo>
                  <a:pt x="0" y="26122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true" flipV="false" rot="0">
            <a:off x="-1328922" y="8100335"/>
            <a:ext cx="3057281" cy="2751553"/>
          </a:xfrm>
          <a:custGeom>
            <a:avLst/>
            <a:gdLst/>
            <a:ahLst/>
            <a:cxnLst/>
            <a:rect r="r" b="b" t="t" l="l"/>
            <a:pathLst>
              <a:path h="2751553" w="3057281">
                <a:moveTo>
                  <a:pt x="3057281" y="0"/>
                </a:moveTo>
                <a:lnTo>
                  <a:pt x="0" y="0"/>
                </a:lnTo>
                <a:lnTo>
                  <a:pt x="0" y="2751552"/>
                </a:lnTo>
                <a:lnTo>
                  <a:pt x="3057281" y="2751552"/>
                </a:lnTo>
                <a:lnTo>
                  <a:pt x="3057281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17259300" y="698230"/>
            <a:ext cx="3198742" cy="2797445"/>
          </a:xfrm>
          <a:custGeom>
            <a:avLst/>
            <a:gdLst/>
            <a:ahLst/>
            <a:cxnLst/>
            <a:rect r="r" b="b" t="t" l="l"/>
            <a:pathLst>
              <a:path h="2797445" w="3198742">
                <a:moveTo>
                  <a:pt x="0" y="0"/>
                </a:moveTo>
                <a:lnTo>
                  <a:pt x="3198742" y="0"/>
                </a:lnTo>
                <a:lnTo>
                  <a:pt x="3198742" y="2797445"/>
                </a:lnTo>
                <a:lnTo>
                  <a:pt x="0" y="27974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5400000">
            <a:off x="15561337" y="-1937162"/>
            <a:ext cx="2491650" cy="4103017"/>
          </a:xfrm>
          <a:custGeom>
            <a:avLst/>
            <a:gdLst/>
            <a:ahLst/>
            <a:cxnLst/>
            <a:rect r="r" b="b" t="t" l="l"/>
            <a:pathLst>
              <a:path h="4103017" w="2491650">
                <a:moveTo>
                  <a:pt x="0" y="0"/>
                </a:moveTo>
                <a:lnTo>
                  <a:pt x="2491650" y="0"/>
                </a:lnTo>
                <a:lnTo>
                  <a:pt x="2491650" y="4103017"/>
                </a:lnTo>
                <a:lnTo>
                  <a:pt x="0" y="41030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10174861" y="1901884"/>
            <a:ext cx="6901796" cy="6901796"/>
            <a:chOff x="0" y="0"/>
            <a:chExt cx="34823400" cy="348234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4823400" cy="34823400"/>
            </a:xfrm>
            <a:custGeom>
              <a:avLst/>
              <a:gdLst/>
              <a:ahLst/>
              <a:cxnLst/>
              <a:rect r="r" b="b" t="t" l="l"/>
              <a:pathLst>
                <a:path h="34823400" w="34823400">
                  <a:moveTo>
                    <a:pt x="34823400" y="34823400"/>
                  </a:moveTo>
                  <a:lnTo>
                    <a:pt x="0" y="34823400"/>
                  </a:lnTo>
                  <a:lnTo>
                    <a:pt x="0" y="0"/>
                  </a:lnTo>
                  <a:lnTo>
                    <a:pt x="34823400" y="0"/>
                  </a:lnTo>
                  <a:lnTo>
                    <a:pt x="34823400" y="34823400"/>
                  </a:lnTo>
                  <a:close/>
                </a:path>
              </a:pathLst>
            </a:custGeom>
            <a:blipFill>
              <a:blip r:embed="rId11"/>
              <a:stretch>
                <a:fillRect l="-24906" t="0" r="-24906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4823400" cy="34823400"/>
            </a:xfrm>
            <a:custGeom>
              <a:avLst/>
              <a:gdLst/>
              <a:ahLst/>
              <a:cxnLst/>
              <a:rect r="r" b="b" t="t" l="l"/>
              <a:pathLst>
                <a:path h="34823400" w="34823400">
                  <a:moveTo>
                    <a:pt x="34823400" y="34823400"/>
                  </a:moveTo>
                  <a:lnTo>
                    <a:pt x="0" y="34823400"/>
                  </a:lnTo>
                  <a:lnTo>
                    <a:pt x="0" y="0"/>
                  </a:lnTo>
                  <a:lnTo>
                    <a:pt x="34823400" y="0"/>
                  </a:lnTo>
                  <a:lnTo>
                    <a:pt x="34823400" y="3482340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1504950" y="5305157"/>
            <a:ext cx="8394129" cy="30651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509"/>
              </a:lnSpc>
              <a:spcBef>
                <a:spcPct val="0"/>
              </a:spcBef>
            </a:pPr>
            <a:r>
              <a:rPr lang="en-US" sz="2599" spc="80">
                <a:solidFill>
                  <a:srgbClr val="2B2B2B"/>
                </a:solidFill>
                <a:latin typeface="Quicksand Semi-Bold"/>
              </a:rPr>
              <a:t>L’effetto di superiorità dell’immagine è un fenomeno ben documentato in psicologia che dimostra che le persone tendono a ricordare le immagini meglio delle parole. Le immagini sono più facilmente riconoscibili e richiamabili, soprattutto quando sono colorate, dettagliate e concrete.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367059" y="1464947"/>
            <a:ext cx="8669911" cy="2153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320"/>
              </a:lnSpc>
            </a:pPr>
            <a:r>
              <a:rPr lang="en-US" sz="8000" spc="-160">
                <a:solidFill>
                  <a:srgbClr val="2B2B2B"/>
                </a:solidFill>
                <a:latin typeface="Fibre"/>
              </a:rPr>
              <a:t>Effetto di superiorità dell'immagine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609725" y="3700491"/>
            <a:ext cx="7321793" cy="11517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71"/>
              </a:lnSpc>
            </a:pPr>
            <a:r>
              <a:rPr lang="en-US" sz="4700" spc="-94">
                <a:solidFill>
                  <a:srgbClr val="2B2B2B"/>
                </a:solidFill>
                <a:latin typeface="Fibre"/>
              </a:rPr>
              <a:t>Confronto tra il ricordo di immagini e testo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44" r="0" b="-98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737559">
            <a:off x="2318674" y="8845184"/>
            <a:ext cx="3751278" cy="2612254"/>
          </a:xfrm>
          <a:custGeom>
            <a:avLst/>
            <a:gdLst/>
            <a:ahLst/>
            <a:cxnLst/>
            <a:rect r="r" b="b" t="t" l="l"/>
            <a:pathLst>
              <a:path h="2612254" w="3751278">
                <a:moveTo>
                  <a:pt x="0" y="0"/>
                </a:moveTo>
                <a:lnTo>
                  <a:pt x="3751278" y="0"/>
                </a:lnTo>
                <a:lnTo>
                  <a:pt x="3751278" y="2612254"/>
                </a:lnTo>
                <a:lnTo>
                  <a:pt x="0" y="26122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true" flipV="false" rot="0">
            <a:off x="-1328922" y="8100335"/>
            <a:ext cx="3057281" cy="2751553"/>
          </a:xfrm>
          <a:custGeom>
            <a:avLst/>
            <a:gdLst/>
            <a:ahLst/>
            <a:cxnLst/>
            <a:rect r="r" b="b" t="t" l="l"/>
            <a:pathLst>
              <a:path h="2751553" w="3057281">
                <a:moveTo>
                  <a:pt x="3057281" y="0"/>
                </a:moveTo>
                <a:lnTo>
                  <a:pt x="0" y="0"/>
                </a:lnTo>
                <a:lnTo>
                  <a:pt x="0" y="2751552"/>
                </a:lnTo>
                <a:lnTo>
                  <a:pt x="3057281" y="2751552"/>
                </a:lnTo>
                <a:lnTo>
                  <a:pt x="3057281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17259300" y="698230"/>
            <a:ext cx="3198742" cy="2797445"/>
          </a:xfrm>
          <a:custGeom>
            <a:avLst/>
            <a:gdLst/>
            <a:ahLst/>
            <a:cxnLst/>
            <a:rect r="r" b="b" t="t" l="l"/>
            <a:pathLst>
              <a:path h="2797445" w="3198742">
                <a:moveTo>
                  <a:pt x="0" y="0"/>
                </a:moveTo>
                <a:lnTo>
                  <a:pt x="3198742" y="0"/>
                </a:lnTo>
                <a:lnTo>
                  <a:pt x="3198742" y="2797445"/>
                </a:lnTo>
                <a:lnTo>
                  <a:pt x="0" y="27974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5400000">
            <a:off x="15561337" y="-1937162"/>
            <a:ext cx="2491650" cy="4103017"/>
          </a:xfrm>
          <a:custGeom>
            <a:avLst/>
            <a:gdLst/>
            <a:ahLst/>
            <a:cxnLst/>
            <a:rect r="r" b="b" t="t" l="l"/>
            <a:pathLst>
              <a:path h="4103017" w="2491650">
                <a:moveTo>
                  <a:pt x="0" y="0"/>
                </a:moveTo>
                <a:lnTo>
                  <a:pt x="2491650" y="0"/>
                </a:lnTo>
                <a:lnTo>
                  <a:pt x="2491650" y="4103017"/>
                </a:lnTo>
                <a:lnTo>
                  <a:pt x="0" y="41030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10174861" y="1901884"/>
            <a:ext cx="6773008" cy="6773008"/>
            <a:chOff x="0" y="0"/>
            <a:chExt cx="34823400" cy="348234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4823400" cy="34823400"/>
            </a:xfrm>
            <a:custGeom>
              <a:avLst/>
              <a:gdLst/>
              <a:ahLst/>
              <a:cxnLst/>
              <a:rect r="r" b="b" t="t" l="l"/>
              <a:pathLst>
                <a:path h="34823400" w="34823400">
                  <a:moveTo>
                    <a:pt x="34823400" y="34823400"/>
                  </a:moveTo>
                  <a:lnTo>
                    <a:pt x="0" y="34823400"/>
                  </a:lnTo>
                  <a:lnTo>
                    <a:pt x="0" y="0"/>
                  </a:lnTo>
                  <a:lnTo>
                    <a:pt x="34823400" y="0"/>
                  </a:lnTo>
                  <a:lnTo>
                    <a:pt x="34823400" y="34823400"/>
                  </a:lnTo>
                  <a:close/>
                </a:path>
              </a:pathLst>
            </a:custGeom>
            <a:blipFill>
              <a:blip r:embed="rId11"/>
              <a:stretch>
                <a:fillRect l="-25046" t="0" r="-25046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4823400" cy="34823400"/>
            </a:xfrm>
            <a:custGeom>
              <a:avLst/>
              <a:gdLst/>
              <a:ahLst/>
              <a:cxnLst/>
              <a:rect r="r" b="b" t="t" l="l"/>
              <a:pathLst>
                <a:path h="34823400" w="34823400">
                  <a:moveTo>
                    <a:pt x="34823400" y="34823400"/>
                  </a:moveTo>
                  <a:lnTo>
                    <a:pt x="0" y="34823400"/>
                  </a:lnTo>
                  <a:lnTo>
                    <a:pt x="0" y="0"/>
                  </a:lnTo>
                  <a:lnTo>
                    <a:pt x="34823400" y="0"/>
                  </a:lnTo>
                  <a:lnTo>
                    <a:pt x="34823400" y="3482340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</p:grpSp>
      <p:pic>
        <p:nvPicPr>
          <p:cNvPr name="Picture 10" id="10"/>
          <p:cNvPicPr>
            <a:picLocks noChangeAspect="true"/>
          </p:cNvPicPr>
          <p:nvPr/>
        </p:nvPicPr>
        <p:blipFill>
          <a:blip r:embed="rId13"/>
          <a:srcRect l="0" t="0" r="0" b="0"/>
          <a:stretch>
            <a:fillRect/>
          </a:stretch>
        </p:blipFill>
        <p:spPr>
          <a:xfrm flipH="false" flipV="false" rot="0">
            <a:off x="272284" y="5529587"/>
            <a:ext cx="777552" cy="765889"/>
          </a:xfrm>
          <a:prstGeom prst="rect">
            <a:avLst/>
          </a:prstGeom>
        </p:spPr>
      </p:pic>
      <p:sp>
        <p:nvSpPr>
          <p:cNvPr name="TextBox 11" id="11"/>
          <p:cNvSpPr txBox="true"/>
          <p:nvPr/>
        </p:nvSpPr>
        <p:spPr>
          <a:xfrm rot="0">
            <a:off x="1221514" y="1522580"/>
            <a:ext cx="7321793" cy="2153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320"/>
              </a:lnSpc>
            </a:pPr>
            <a:r>
              <a:rPr lang="en-US" sz="8000" spc="-160">
                <a:solidFill>
                  <a:srgbClr val="2B2B2B"/>
                </a:solidFill>
                <a:latin typeface="Fibre"/>
              </a:rPr>
              <a:t>Perché le immagini sono più efficaci?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221514" y="3790170"/>
            <a:ext cx="7321793" cy="11517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71"/>
              </a:lnSpc>
            </a:pPr>
            <a:r>
              <a:rPr lang="en-US" sz="4700" spc="-94">
                <a:solidFill>
                  <a:srgbClr val="2B2B2B"/>
                </a:solidFill>
                <a:latin typeface="Fibre"/>
              </a:rPr>
              <a:t>Connessione emotiva con le immagini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221514" y="5491487"/>
            <a:ext cx="8410228" cy="739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969"/>
              </a:lnSpc>
              <a:spcBef>
                <a:spcPct val="0"/>
              </a:spcBef>
            </a:pPr>
            <a:r>
              <a:rPr lang="en-US" sz="2199" spc="68">
                <a:solidFill>
                  <a:srgbClr val="2B2B2B"/>
                </a:solidFill>
                <a:latin typeface="Quicksand Semi-Bold"/>
              </a:rPr>
              <a:t>Le immagini vengono elaborate più facilmente e integrate nella memoria a lungo termine.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21514" y="6776360"/>
            <a:ext cx="8410228" cy="990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99"/>
              </a:lnSpc>
              <a:spcBef>
                <a:spcPct val="0"/>
              </a:spcBef>
            </a:pPr>
            <a:r>
              <a:rPr lang="en-US" sz="1999" spc="61">
                <a:solidFill>
                  <a:srgbClr val="2B2B2B"/>
                </a:solidFill>
                <a:latin typeface="Quicksand Semi-Bold"/>
              </a:rPr>
              <a:t>Possono essere più facilmente associati ad emozioni e ricordi personali, rafforzando ulteriormente il processo di memorizzazione e apprendimento.</a:t>
            </a:r>
          </a:p>
        </p:txBody>
      </p:sp>
      <p:pic>
        <p:nvPicPr>
          <p:cNvPr name="Picture 15" id="15"/>
          <p:cNvPicPr>
            <a:picLocks noChangeAspect="true"/>
          </p:cNvPicPr>
          <p:nvPr/>
        </p:nvPicPr>
        <p:blipFill>
          <a:blip r:embed="rId13"/>
          <a:srcRect l="0" t="0" r="0" b="0"/>
          <a:stretch>
            <a:fillRect/>
          </a:stretch>
        </p:blipFill>
        <p:spPr>
          <a:xfrm flipH="false" flipV="false" rot="0">
            <a:off x="272284" y="6814961"/>
            <a:ext cx="777552" cy="76588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44" r="0" b="-98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737559">
            <a:off x="2318674" y="8845184"/>
            <a:ext cx="3751278" cy="2612254"/>
          </a:xfrm>
          <a:custGeom>
            <a:avLst/>
            <a:gdLst/>
            <a:ahLst/>
            <a:cxnLst/>
            <a:rect r="r" b="b" t="t" l="l"/>
            <a:pathLst>
              <a:path h="2612254" w="3751278">
                <a:moveTo>
                  <a:pt x="0" y="0"/>
                </a:moveTo>
                <a:lnTo>
                  <a:pt x="3751278" y="0"/>
                </a:lnTo>
                <a:lnTo>
                  <a:pt x="3751278" y="2612254"/>
                </a:lnTo>
                <a:lnTo>
                  <a:pt x="0" y="26122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true" flipV="false" rot="0">
            <a:off x="-1328922" y="8100335"/>
            <a:ext cx="3057281" cy="2751553"/>
          </a:xfrm>
          <a:custGeom>
            <a:avLst/>
            <a:gdLst/>
            <a:ahLst/>
            <a:cxnLst/>
            <a:rect r="r" b="b" t="t" l="l"/>
            <a:pathLst>
              <a:path h="2751553" w="3057281">
                <a:moveTo>
                  <a:pt x="3057281" y="0"/>
                </a:moveTo>
                <a:lnTo>
                  <a:pt x="0" y="0"/>
                </a:lnTo>
                <a:lnTo>
                  <a:pt x="0" y="2751552"/>
                </a:lnTo>
                <a:lnTo>
                  <a:pt x="3057281" y="2751552"/>
                </a:lnTo>
                <a:lnTo>
                  <a:pt x="3057281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14990582" y="343582"/>
            <a:ext cx="2872537" cy="2984454"/>
          </a:xfrm>
          <a:custGeom>
            <a:avLst/>
            <a:gdLst/>
            <a:ahLst/>
            <a:cxnLst/>
            <a:rect r="r" b="b" t="t" l="l"/>
            <a:pathLst>
              <a:path h="2984454" w="2872537">
                <a:moveTo>
                  <a:pt x="0" y="0"/>
                </a:moveTo>
                <a:lnTo>
                  <a:pt x="2872537" y="0"/>
                </a:lnTo>
                <a:lnTo>
                  <a:pt x="2872537" y="2984454"/>
                </a:lnTo>
                <a:lnTo>
                  <a:pt x="0" y="298445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60063" y="4319123"/>
            <a:ext cx="7975566" cy="3943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104"/>
              </a:lnSpc>
              <a:spcBef>
                <a:spcPct val="0"/>
              </a:spcBef>
            </a:pPr>
            <a:r>
              <a:rPr lang="en-US" sz="2299" spc="71">
                <a:solidFill>
                  <a:srgbClr val="2B2B2B"/>
                </a:solidFill>
                <a:latin typeface="Quicksand Semi-Bold"/>
              </a:rPr>
              <a:t>Superare stereotipi e pregiudizi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214314" y="1335426"/>
            <a:ext cx="9789353" cy="1105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320"/>
              </a:lnSpc>
            </a:pPr>
            <a:r>
              <a:rPr lang="en-US" sz="8000" spc="-160">
                <a:solidFill>
                  <a:srgbClr val="2B2B2B"/>
                </a:solidFill>
                <a:latin typeface="Fibre"/>
              </a:rPr>
              <a:t>Applicazioni pratiche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60063" y="2809304"/>
            <a:ext cx="14190946" cy="11517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71"/>
              </a:lnSpc>
            </a:pPr>
            <a:r>
              <a:rPr lang="en-US" sz="4700" spc="-94">
                <a:solidFill>
                  <a:srgbClr val="2B2B2B"/>
                </a:solidFill>
                <a:latin typeface="Fibre"/>
              </a:rPr>
              <a:t>come questi concetti possono essere applicati per creare messaggi chiave?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360063" y="5056358"/>
            <a:ext cx="6224932" cy="3909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104"/>
              </a:lnSpc>
              <a:spcBef>
                <a:spcPct val="0"/>
              </a:spcBef>
            </a:pPr>
            <a:r>
              <a:rPr lang="en-US" sz="2299" spc="71">
                <a:solidFill>
                  <a:srgbClr val="2B2B2B"/>
                </a:solidFill>
                <a:latin typeface="Quicksand"/>
              </a:rPr>
              <a:t>I media visivi possono superare stereotipi e pregiudizi mostrando rappresentazioni diverse e inclusive. Immagini e infografiche potenti evidenziano i contributi di diversi gruppi, favorendo l’empatia e la comprensione. La narrazione visiva abbatte gli stereotipi dannosi, promuovendo una società più inclusiva e sfatando i miti con rappresentazioni chiare e concrete.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335629" y="4319123"/>
            <a:ext cx="7975566" cy="3943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104"/>
              </a:lnSpc>
              <a:spcBef>
                <a:spcPct val="0"/>
              </a:spcBef>
            </a:pPr>
            <a:r>
              <a:rPr lang="en-US" sz="2299" spc="71">
                <a:solidFill>
                  <a:srgbClr val="2B2B2B"/>
                </a:solidFill>
                <a:latin typeface="Quicksand Semi-Bold"/>
              </a:rPr>
              <a:t>Affrontare i problemi di consapevolezza ambientale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335629" y="5056358"/>
            <a:ext cx="6558386" cy="3909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104"/>
              </a:lnSpc>
              <a:spcBef>
                <a:spcPct val="0"/>
              </a:spcBef>
            </a:pPr>
            <a:r>
              <a:rPr lang="en-US" sz="2299" spc="71">
                <a:solidFill>
                  <a:srgbClr val="2B2B2B"/>
                </a:solidFill>
                <a:latin typeface="Quicksand"/>
              </a:rPr>
              <a:t>I media visivi affrontano efficacemente le questioni ambientali illustrando l’impatto delle attività umane e promuovendo pratiche sostenibili. Immagini e video accattivanti aumentano la consapevolezza sul cambiamento climatico e sugli sforzi di conservazione, motivando l'azione. La comunicazione visiva rende i dati accessibili e coinvolgenti, ispirando cambiamenti positivi e sforzi collettivi per proteggere l’ambiente.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44" r="0" b="-98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544544" y="1172977"/>
            <a:ext cx="11198912" cy="7941047"/>
          </a:xfrm>
          <a:custGeom>
            <a:avLst/>
            <a:gdLst/>
            <a:ahLst/>
            <a:cxnLst/>
            <a:rect r="r" b="b" t="t" l="l"/>
            <a:pathLst>
              <a:path h="7941047" w="11198912">
                <a:moveTo>
                  <a:pt x="0" y="0"/>
                </a:moveTo>
                <a:lnTo>
                  <a:pt x="11198912" y="0"/>
                </a:lnTo>
                <a:lnTo>
                  <a:pt x="11198912" y="7941046"/>
                </a:lnTo>
                <a:lnTo>
                  <a:pt x="0" y="794104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-748704" y="-3236984"/>
            <a:ext cx="3554807" cy="5131612"/>
          </a:xfrm>
          <a:custGeom>
            <a:avLst/>
            <a:gdLst/>
            <a:ahLst/>
            <a:cxnLst/>
            <a:rect r="r" b="b" t="t" l="l"/>
            <a:pathLst>
              <a:path h="5131612" w="3554807">
                <a:moveTo>
                  <a:pt x="0" y="0"/>
                </a:moveTo>
                <a:lnTo>
                  <a:pt x="3554808" y="0"/>
                </a:lnTo>
                <a:lnTo>
                  <a:pt x="3554808" y="5131612"/>
                </a:lnTo>
                <a:lnTo>
                  <a:pt x="0" y="513161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-1503353" y="2377331"/>
            <a:ext cx="3006706" cy="2766169"/>
          </a:xfrm>
          <a:custGeom>
            <a:avLst/>
            <a:gdLst/>
            <a:ahLst/>
            <a:cxnLst/>
            <a:rect r="r" b="b" t="t" l="l"/>
            <a:pathLst>
              <a:path h="2766169" w="3006706">
                <a:moveTo>
                  <a:pt x="0" y="0"/>
                </a:moveTo>
                <a:lnTo>
                  <a:pt x="3006706" y="0"/>
                </a:lnTo>
                <a:lnTo>
                  <a:pt x="3006706" y="2766169"/>
                </a:lnTo>
                <a:lnTo>
                  <a:pt x="0" y="276616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4182716">
            <a:off x="16663466" y="7802025"/>
            <a:ext cx="3249068" cy="4006698"/>
          </a:xfrm>
          <a:custGeom>
            <a:avLst/>
            <a:gdLst/>
            <a:ahLst/>
            <a:cxnLst/>
            <a:rect r="r" b="b" t="t" l="l"/>
            <a:pathLst>
              <a:path h="4006698" w="3249068">
                <a:moveTo>
                  <a:pt x="0" y="0"/>
                </a:moveTo>
                <a:lnTo>
                  <a:pt x="3249068" y="0"/>
                </a:lnTo>
                <a:lnTo>
                  <a:pt x="3249068" y="4006698"/>
                </a:lnTo>
                <a:lnTo>
                  <a:pt x="0" y="400669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7259300" y="4754150"/>
            <a:ext cx="2262958" cy="3726427"/>
          </a:xfrm>
          <a:custGeom>
            <a:avLst/>
            <a:gdLst/>
            <a:ahLst/>
            <a:cxnLst/>
            <a:rect r="r" b="b" t="t" l="l"/>
            <a:pathLst>
              <a:path h="3726427" w="2262958">
                <a:moveTo>
                  <a:pt x="0" y="0"/>
                </a:moveTo>
                <a:lnTo>
                  <a:pt x="2262958" y="0"/>
                </a:lnTo>
                <a:lnTo>
                  <a:pt x="2262958" y="3726427"/>
                </a:lnTo>
                <a:lnTo>
                  <a:pt x="0" y="372642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8" id="8"/>
          <p:cNvSpPr/>
          <p:nvPr/>
        </p:nvSpPr>
        <p:spPr>
          <a:xfrm flipH="false" flipV="false" rot="1737559">
            <a:off x="1159713" y="8845184"/>
            <a:ext cx="3751278" cy="2612254"/>
          </a:xfrm>
          <a:custGeom>
            <a:avLst/>
            <a:gdLst/>
            <a:ahLst/>
            <a:cxnLst/>
            <a:rect r="r" b="b" t="t" l="l"/>
            <a:pathLst>
              <a:path h="2612254" w="3751278">
                <a:moveTo>
                  <a:pt x="0" y="0"/>
                </a:moveTo>
                <a:lnTo>
                  <a:pt x="3751278" y="0"/>
                </a:lnTo>
                <a:lnTo>
                  <a:pt x="3751278" y="2612254"/>
                </a:lnTo>
                <a:lnTo>
                  <a:pt x="0" y="261225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9" id="9"/>
          <p:cNvSpPr/>
          <p:nvPr/>
        </p:nvSpPr>
        <p:spPr>
          <a:xfrm flipH="false" flipV="false" rot="0">
            <a:off x="16003287" y="-481992"/>
            <a:ext cx="2781341" cy="2859323"/>
          </a:xfrm>
          <a:custGeom>
            <a:avLst/>
            <a:gdLst/>
            <a:ahLst/>
            <a:cxnLst/>
            <a:rect r="r" b="b" t="t" l="l"/>
            <a:pathLst>
              <a:path h="2859323" w="2781341">
                <a:moveTo>
                  <a:pt x="0" y="0"/>
                </a:moveTo>
                <a:lnTo>
                  <a:pt x="2781341" y="0"/>
                </a:lnTo>
                <a:lnTo>
                  <a:pt x="2781341" y="2859323"/>
                </a:lnTo>
                <a:lnTo>
                  <a:pt x="0" y="285932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0" id="10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-38888" r="0" b="-38888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547019" y="4886058"/>
            <a:ext cx="9193961" cy="19564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104"/>
              </a:lnSpc>
              <a:spcBef>
                <a:spcPct val="0"/>
              </a:spcBef>
            </a:pPr>
            <a:r>
              <a:rPr lang="en-US" sz="2299" spc="71">
                <a:solidFill>
                  <a:srgbClr val="2B2B2B"/>
                </a:solidFill>
                <a:latin typeface="Quicksand Semi-Bold"/>
              </a:rPr>
              <a:t>Comprendere il legame tra media visivi e cognizione ci aiuta a sfruttare il potere delle immagini per migliorare l’apprendimento e la comunicazione. Utilizzando la teoria della doppia codifica e l'effetto di superiorità dell'immagine, possiamo creare messaggi di grande impatto e memorabili.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633718" y="3314967"/>
            <a:ext cx="9020563" cy="1047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800"/>
              </a:lnSpc>
            </a:pPr>
            <a:r>
              <a:rPr lang="en-US" sz="7500" spc="-150">
                <a:solidFill>
                  <a:srgbClr val="2B2B2B"/>
                </a:solidFill>
                <a:latin typeface="Fibre"/>
              </a:rPr>
              <a:t>Conclusione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44" r="0" b="-98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737559">
            <a:off x="2514574" y="8661324"/>
            <a:ext cx="4277568" cy="2978743"/>
          </a:xfrm>
          <a:custGeom>
            <a:avLst/>
            <a:gdLst/>
            <a:ahLst/>
            <a:cxnLst/>
            <a:rect r="r" b="b" t="t" l="l"/>
            <a:pathLst>
              <a:path h="2978743" w="4277568">
                <a:moveTo>
                  <a:pt x="0" y="0"/>
                </a:moveTo>
                <a:lnTo>
                  <a:pt x="4277569" y="0"/>
                </a:lnTo>
                <a:lnTo>
                  <a:pt x="4277569" y="2978743"/>
                </a:lnTo>
                <a:lnTo>
                  <a:pt x="0" y="297874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7096905" y="3925196"/>
            <a:ext cx="2854557" cy="2956698"/>
          </a:xfrm>
          <a:custGeom>
            <a:avLst/>
            <a:gdLst/>
            <a:ahLst/>
            <a:cxnLst/>
            <a:rect r="r" b="b" t="t" l="l"/>
            <a:pathLst>
              <a:path h="2956698" w="2854557">
                <a:moveTo>
                  <a:pt x="0" y="0"/>
                </a:moveTo>
                <a:lnTo>
                  <a:pt x="2854557" y="0"/>
                </a:lnTo>
                <a:lnTo>
                  <a:pt x="2854557" y="2956698"/>
                </a:lnTo>
                <a:lnTo>
                  <a:pt x="0" y="29566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-1136496" y="8228619"/>
            <a:ext cx="3057281" cy="2751553"/>
          </a:xfrm>
          <a:custGeom>
            <a:avLst/>
            <a:gdLst/>
            <a:ahLst/>
            <a:cxnLst/>
            <a:rect r="r" b="b" t="t" l="l"/>
            <a:pathLst>
              <a:path h="2751553" w="3057281">
                <a:moveTo>
                  <a:pt x="3057281" y="0"/>
                </a:moveTo>
                <a:lnTo>
                  <a:pt x="0" y="0"/>
                </a:lnTo>
                <a:lnTo>
                  <a:pt x="0" y="2751552"/>
                </a:lnTo>
                <a:lnTo>
                  <a:pt x="3057281" y="2751552"/>
                </a:lnTo>
                <a:lnTo>
                  <a:pt x="3057281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413011" y="7395331"/>
            <a:ext cx="4539051" cy="4810170"/>
          </a:xfrm>
          <a:custGeom>
            <a:avLst/>
            <a:gdLst/>
            <a:ahLst/>
            <a:cxnLst/>
            <a:rect r="r" b="b" t="t" l="l"/>
            <a:pathLst>
              <a:path h="4810170" w="4539051">
                <a:moveTo>
                  <a:pt x="0" y="0"/>
                </a:moveTo>
                <a:lnTo>
                  <a:pt x="4539051" y="0"/>
                </a:lnTo>
                <a:lnTo>
                  <a:pt x="4539051" y="4810170"/>
                </a:lnTo>
                <a:lnTo>
                  <a:pt x="0" y="481017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1029695" y="4662240"/>
            <a:ext cx="2058395" cy="3339578"/>
          </a:xfrm>
          <a:custGeom>
            <a:avLst/>
            <a:gdLst/>
            <a:ahLst/>
            <a:cxnLst/>
            <a:rect r="r" b="b" t="t" l="l"/>
            <a:pathLst>
              <a:path h="3339578" w="2058395">
                <a:moveTo>
                  <a:pt x="0" y="0"/>
                </a:moveTo>
                <a:lnTo>
                  <a:pt x="2058395" y="0"/>
                </a:lnTo>
                <a:lnTo>
                  <a:pt x="2058395" y="3339578"/>
                </a:lnTo>
                <a:lnTo>
                  <a:pt x="0" y="333957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8" id="8"/>
          <p:cNvSpPr/>
          <p:nvPr/>
        </p:nvSpPr>
        <p:spPr>
          <a:xfrm flipH="false" flipV="false" rot="0">
            <a:off x="7426264" y="8847163"/>
            <a:ext cx="2906489" cy="3358338"/>
          </a:xfrm>
          <a:custGeom>
            <a:avLst/>
            <a:gdLst/>
            <a:ahLst/>
            <a:cxnLst/>
            <a:rect r="r" b="b" t="t" l="l"/>
            <a:pathLst>
              <a:path h="3358338" w="2906489">
                <a:moveTo>
                  <a:pt x="0" y="0"/>
                </a:moveTo>
                <a:lnTo>
                  <a:pt x="2906488" y="0"/>
                </a:lnTo>
                <a:lnTo>
                  <a:pt x="2906488" y="3358338"/>
                </a:lnTo>
                <a:lnTo>
                  <a:pt x="0" y="335833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9" id="9"/>
          <p:cNvSpPr/>
          <p:nvPr/>
        </p:nvSpPr>
        <p:spPr>
          <a:xfrm flipH="false" flipV="false" rot="0">
            <a:off x="17096905" y="1028700"/>
            <a:ext cx="2886146" cy="2524065"/>
          </a:xfrm>
          <a:custGeom>
            <a:avLst/>
            <a:gdLst/>
            <a:ahLst/>
            <a:cxnLst/>
            <a:rect r="r" b="b" t="t" l="l"/>
            <a:pathLst>
              <a:path h="2524065" w="2886146">
                <a:moveTo>
                  <a:pt x="0" y="0"/>
                </a:moveTo>
                <a:lnTo>
                  <a:pt x="2886145" y="0"/>
                </a:lnTo>
                <a:lnTo>
                  <a:pt x="2886145" y="2524065"/>
                </a:lnTo>
                <a:lnTo>
                  <a:pt x="0" y="252406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10800000">
            <a:off x="10696671" y="9261214"/>
            <a:ext cx="5352421" cy="2530235"/>
          </a:xfrm>
          <a:custGeom>
            <a:avLst/>
            <a:gdLst/>
            <a:ahLst/>
            <a:cxnLst/>
            <a:rect r="r" b="b" t="t" l="l"/>
            <a:pathLst>
              <a:path h="2530235" w="5352421">
                <a:moveTo>
                  <a:pt x="0" y="0"/>
                </a:moveTo>
                <a:lnTo>
                  <a:pt x="5352421" y="0"/>
                </a:lnTo>
                <a:lnTo>
                  <a:pt x="5352421" y="2530235"/>
                </a:lnTo>
                <a:lnTo>
                  <a:pt x="0" y="2530235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-417113" y="-1667348"/>
            <a:ext cx="2477977" cy="3577131"/>
          </a:xfrm>
          <a:custGeom>
            <a:avLst/>
            <a:gdLst/>
            <a:ahLst/>
            <a:cxnLst/>
            <a:rect r="r" b="b" t="t" l="l"/>
            <a:pathLst>
              <a:path h="3577131" w="2477977">
                <a:moveTo>
                  <a:pt x="0" y="0"/>
                </a:moveTo>
                <a:lnTo>
                  <a:pt x="2477976" y="0"/>
                </a:lnTo>
                <a:lnTo>
                  <a:pt x="2477976" y="3577131"/>
                </a:lnTo>
                <a:lnTo>
                  <a:pt x="0" y="3577131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2" id="12"/>
          <p:cNvSpPr/>
          <p:nvPr/>
        </p:nvSpPr>
        <p:spPr>
          <a:xfrm flipH="false" flipV="false" rot="0">
            <a:off x="2060863" y="-1667348"/>
            <a:ext cx="3006706" cy="2766169"/>
          </a:xfrm>
          <a:custGeom>
            <a:avLst/>
            <a:gdLst/>
            <a:ahLst/>
            <a:cxnLst/>
            <a:rect r="r" b="b" t="t" l="l"/>
            <a:pathLst>
              <a:path h="2766169" w="3006706">
                <a:moveTo>
                  <a:pt x="0" y="0"/>
                </a:moveTo>
                <a:lnTo>
                  <a:pt x="3006706" y="0"/>
                </a:lnTo>
                <a:lnTo>
                  <a:pt x="3006706" y="2766169"/>
                </a:lnTo>
                <a:lnTo>
                  <a:pt x="0" y="2766169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3" id="13"/>
          <p:cNvSpPr/>
          <p:nvPr/>
        </p:nvSpPr>
        <p:spPr>
          <a:xfrm flipH="false" flipV="false" rot="4182716">
            <a:off x="5683694" y="-2327113"/>
            <a:ext cx="3249068" cy="4006698"/>
          </a:xfrm>
          <a:custGeom>
            <a:avLst/>
            <a:gdLst/>
            <a:ahLst/>
            <a:cxnLst/>
            <a:rect r="r" b="b" t="t" l="l"/>
            <a:pathLst>
              <a:path h="4006698" w="3249068">
                <a:moveTo>
                  <a:pt x="0" y="0"/>
                </a:moveTo>
                <a:lnTo>
                  <a:pt x="3249068" y="0"/>
                </a:lnTo>
                <a:lnTo>
                  <a:pt x="3249068" y="4006699"/>
                </a:lnTo>
                <a:lnTo>
                  <a:pt x="0" y="4006699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4181395" y="-3285587"/>
            <a:ext cx="4859148" cy="4691287"/>
          </a:xfrm>
          <a:custGeom>
            <a:avLst/>
            <a:gdLst/>
            <a:ahLst/>
            <a:cxnLst/>
            <a:rect r="r" b="b" t="t" l="l"/>
            <a:pathLst>
              <a:path h="4691287" w="4859148">
                <a:moveTo>
                  <a:pt x="0" y="0"/>
                </a:moveTo>
                <a:lnTo>
                  <a:pt x="4859148" y="0"/>
                </a:lnTo>
                <a:lnTo>
                  <a:pt x="4859148" y="4691287"/>
                </a:lnTo>
                <a:lnTo>
                  <a:pt x="0" y="4691287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5400000">
            <a:off x="10684014" y="-1843014"/>
            <a:ext cx="2262958" cy="3726427"/>
          </a:xfrm>
          <a:custGeom>
            <a:avLst/>
            <a:gdLst/>
            <a:ahLst/>
            <a:cxnLst/>
            <a:rect r="r" b="b" t="t" l="l"/>
            <a:pathLst>
              <a:path h="3726427" w="2262958">
                <a:moveTo>
                  <a:pt x="0" y="0"/>
                </a:moveTo>
                <a:lnTo>
                  <a:pt x="2262958" y="0"/>
                </a:lnTo>
                <a:lnTo>
                  <a:pt x="2262958" y="3726427"/>
                </a:lnTo>
                <a:lnTo>
                  <a:pt x="0" y="3726427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-972660" y="2160503"/>
            <a:ext cx="2001360" cy="2251018"/>
          </a:xfrm>
          <a:custGeom>
            <a:avLst/>
            <a:gdLst/>
            <a:ahLst/>
            <a:cxnLst/>
            <a:rect r="r" b="b" t="t" l="l"/>
            <a:pathLst>
              <a:path h="2251018" w="2001360">
                <a:moveTo>
                  <a:pt x="0" y="0"/>
                </a:moveTo>
                <a:lnTo>
                  <a:pt x="2001360" y="0"/>
                </a:lnTo>
                <a:lnTo>
                  <a:pt x="2001360" y="2251018"/>
                </a:lnTo>
                <a:lnTo>
                  <a:pt x="0" y="2251018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17" id="17"/>
          <p:cNvSpPr txBox="true"/>
          <p:nvPr/>
        </p:nvSpPr>
        <p:spPr>
          <a:xfrm rot="0">
            <a:off x="4333911" y="3442714"/>
            <a:ext cx="9620177" cy="41730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5644"/>
              </a:lnSpc>
            </a:pPr>
            <a:r>
              <a:rPr lang="en-US" sz="17981" spc="-359">
                <a:solidFill>
                  <a:srgbClr val="2B2B2B"/>
                </a:solidFill>
                <a:latin typeface="Fibre"/>
              </a:rPr>
              <a:t>Grazie mille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2761291" y="4114800"/>
            <a:ext cx="1018413" cy="2057400"/>
          </a:xfrm>
          <a:custGeom>
            <a:avLst/>
            <a:gdLst/>
            <a:ahLst/>
            <a:cxnLst/>
            <a:rect r="r" b="b" t="t" l="l"/>
            <a:pathLst>
              <a:path h="2057400" w="1018413">
                <a:moveTo>
                  <a:pt x="0" y="0"/>
                </a:moveTo>
                <a:lnTo>
                  <a:pt x="1018413" y="0"/>
                </a:lnTo>
                <a:lnTo>
                  <a:pt x="101841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-10800000">
            <a:off x="14508296" y="4114800"/>
            <a:ext cx="1018413" cy="2057400"/>
          </a:xfrm>
          <a:custGeom>
            <a:avLst/>
            <a:gdLst/>
            <a:ahLst/>
            <a:cxnLst/>
            <a:rect r="r" b="b" t="t" l="l"/>
            <a:pathLst>
              <a:path h="2057400" w="1018413">
                <a:moveTo>
                  <a:pt x="0" y="0"/>
                </a:moveTo>
                <a:lnTo>
                  <a:pt x="1018413" y="0"/>
                </a:lnTo>
                <a:lnTo>
                  <a:pt x="101841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DAGGIwg8jxw</dc:identifier>
  <dcterms:modified xsi:type="dcterms:W3CDTF">2011-08-01T06:04:30Z</dcterms:modified>
  <cp:revision>1</cp:revision>
  <dc:title>CAPITOLO_4_BECOME_ATTRACTIVE</dc:title>
</cp:coreProperties>
</file>