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Fibre" charset="1" panose="02000506060000020004"/>
      <p:regular r:id="rId19"/>
    </p:embeddedFont>
    <p:embeddedFont>
      <p:font typeface="Quicksand Semi-Bold" charset="1" panose="00000000000000000000"/>
      <p:regular r:id="rId20"/>
    </p:embeddedFont>
    <p:embeddedFont>
      <p:font typeface="League Spartan" charset="1" panose="00000800000000000000"/>
      <p:regular r:id="rId21"/>
    </p:embeddedFont>
    <p:embeddedFont>
      <p:font typeface="Quicksand" charset="1" panose="00000000000000000000"/>
      <p:regular r:id="rId22"/>
    </p:embeddedFont>
    <p:embeddedFont>
      <p:font typeface="Lazydog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jpe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2.gif" Type="http://schemas.openxmlformats.org/officeDocument/2006/relationships/image"/><Relationship Id="rId2" Target="../media/image1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45.png" Type="http://schemas.openxmlformats.org/officeDocument/2006/relationships/image"/><Relationship Id="rId6" Target="../media/image46.svg" Type="http://schemas.openxmlformats.org/officeDocument/2006/relationships/image"/><Relationship Id="rId7" Target="../media/image47.gif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svg" Type="http://schemas.openxmlformats.org/officeDocument/2006/relationships/image"/><Relationship Id="rId11" Target="../media/image50.jpeg" Type="http://schemas.openxmlformats.org/officeDocument/2006/relationships/image"/><Relationship Id="rId12" Target="../media/VAFod9JRzbM.mp4" Type="http://schemas.openxmlformats.org/officeDocument/2006/relationships/video"/><Relationship Id="rId13" Target="../media/VAFod9JRzbM.mp4" Type="http://schemas.microsoft.com/office/2007/relationships/media"/><Relationship Id="rId2" Target="../media/image1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svg" Type="http://schemas.openxmlformats.org/officeDocument/2006/relationships/image"/><Relationship Id="rId11" Target="../media/image51.jpeg" Type="http://schemas.openxmlformats.org/officeDocument/2006/relationships/image"/><Relationship Id="rId2" Target="../media/image1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svg" Type="http://schemas.openxmlformats.org/officeDocument/2006/relationships/image"/><Relationship Id="rId11" Target="../media/image52.jpeg" Type="http://schemas.openxmlformats.org/officeDocument/2006/relationships/image"/><Relationship Id="rId2" Target="../media/image1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svg" Type="http://schemas.openxmlformats.org/officeDocument/2006/relationships/image"/><Relationship Id="rId11" Target="../media/image53.jpeg" Type="http://schemas.openxmlformats.org/officeDocument/2006/relationships/image"/><Relationship Id="rId12" Target="../media/VAFnjlx_Bro.mp4" Type="http://schemas.openxmlformats.org/officeDocument/2006/relationships/video"/><Relationship Id="rId13" Target="../media/VAFnjlx_Bro.mp4" Type="http://schemas.microsoft.com/office/2007/relationships/media"/><Relationship Id="rId2" Target="../media/image1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5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5.jpeg" Type="http://schemas.openxmlformats.org/officeDocument/2006/relationships/image"/><Relationship Id="rId12" Target="../media/image66.png" Type="http://schemas.openxmlformats.org/officeDocument/2006/relationships/image"/><Relationship Id="rId2" Target="../media/image1.jpeg" Type="http://schemas.openxmlformats.org/officeDocument/2006/relationships/image"/><Relationship Id="rId3" Target="../media/image57.png" Type="http://schemas.openxmlformats.org/officeDocument/2006/relationships/image"/><Relationship Id="rId4" Target="../media/image58.svg" Type="http://schemas.openxmlformats.org/officeDocument/2006/relationships/image"/><Relationship Id="rId5" Target="../media/image59.png" Type="http://schemas.openxmlformats.org/officeDocument/2006/relationships/image"/><Relationship Id="rId6" Target="../media/image60.svg" Type="http://schemas.openxmlformats.org/officeDocument/2006/relationships/image"/><Relationship Id="rId7" Target="../media/image61.png" Type="http://schemas.openxmlformats.org/officeDocument/2006/relationships/image"/><Relationship Id="rId8" Target="../media/image62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7.png" Type="http://schemas.openxmlformats.org/officeDocument/2006/relationships/image"/><Relationship Id="rId12" Target="../media/image66.png" Type="http://schemas.openxmlformats.org/officeDocument/2006/relationships/image"/><Relationship Id="rId2" Target="../media/image1.jpeg" Type="http://schemas.openxmlformats.org/officeDocument/2006/relationships/image"/><Relationship Id="rId3" Target="../media/image57.png" Type="http://schemas.openxmlformats.org/officeDocument/2006/relationships/image"/><Relationship Id="rId4" Target="../media/image58.svg" Type="http://schemas.openxmlformats.org/officeDocument/2006/relationships/image"/><Relationship Id="rId5" Target="../media/image59.png" Type="http://schemas.openxmlformats.org/officeDocument/2006/relationships/image"/><Relationship Id="rId6" Target="../media/image60.svg" Type="http://schemas.openxmlformats.org/officeDocument/2006/relationships/image"/><Relationship Id="rId7" Target="../media/image61.png" Type="http://schemas.openxmlformats.org/officeDocument/2006/relationships/image"/><Relationship Id="rId8" Target="../media/image62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svg" Type="http://schemas.openxmlformats.org/officeDocument/2006/relationships/image"/><Relationship Id="rId2" Target="../media/image1.jpeg" Type="http://schemas.openxmlformats.org/officeDocument/2006/relationships/image"/><Relationship Id="rId3" Target="../media/image68.png" Type="http://schemas.openxmlformats.org/officeDocument/2006/relationships/image"/><Relationship Id="rId4" Target="../media/image69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70.png" Type="http://schemas.openxmlformats.org/officeDocument/2006/relationships/image"/><Relationship Id="rId8" Target="../media/image71.svg" Type="http://schemas.openxmlformats.org/officeDocument/2006/relationships/image"/><Relationship Id="rId9" Target="../media/image7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1.svg" Type="http://schemas.openxmlformats.org/officeDocument/2006/relationships/image"/><Relationship Id="rId11" Target="../media/image82.png" Type="http://schemas.openxmlformats.org/officeDocument/2006/relationships/image"/><Relationship Id="rId12" Target="../media/image83.svg" Type="http://schemas.openxmlformats.org/officeDocument/2006/relationships/image"/><Relationship Id="rId13" Target="../media/image84.png" Type="http://schemas.openxmlformats.org/officeDocument/2006/relationships/image"/><Relationship Id="rId14" Target="../media/image85.svg" Type="http://schemas.openxmlformats.org/officeDocument/2006/relationships/image"/><Relationship Id="rId15" Target="../media/image68.png" Type="http://schemas.openxmlformats.org/officeDocument/2006/relationships/image"/><Relationship Id="rId16" Target="../media/image69.svg" Type="http://schemas.openxmlformats.org/officeDocument/2006/relationships/image"/><Relationship Id="rId17" Target="../media/image2.png" Type="http://schemas.openxmlformats.org/officeDocument/2006/relationships/image"/><Relationship Id="rId18" Target="../media/image3.svg" Type="http://schemas.openxmlformats.org/officeDocument/2006/relationships/image"/><Relationship Id="rId19" Target="../media/image70.png" Type="http://schemas.openxmlformats.org/officeDocument/2006/relationships/image"/><Relationship Id="rId2" Target="../media/image1.jpeg" Type="http://schemas.openxmlformats.org/officeDocument/2006/relationships/image"/><Relationship Id="rId20" Target="../media/image71.svg" Type="http://schemas.openxmlformats.org/officeDocument/2006/relationships/image"/><Relationship Id="rId21" Target="../media/image86.png" Type="http://schemas.openxmlformats.org/officeDocument/2006/relationships/image"/><Relationship Id="rId22" Target="../media/image87.svg" Type="http://schemas.openxmlformats.org/officeDocument/2006/relationships/image"/><Relationship Id="rId3" Target="../media/image74.png" Type="http://schemas.openxmlformats.org/officeDocument/2006/relationships/image"/><Relationship Id="rId4" Target="../media/image75.svg" Type="http://schemas.openxmlformats.org/officeDocument/2006/relationships/image"/><Relationship Id="rId5" Target="../media/image76.png" Type="http://schemas.openxmlformats.org/officeDocument/2006/relationships/image"/><Relationship Id="rId6" Target="../media/image77.svg" Type="http://schemas.openxmlformats.org/officeDocument/2006/relationships/image"/><Relationship Id="rId7" Target="../media/image78.png" Type="http://schemas.openxmlformats.org/officeDocument/2006/relationships/image"/><Relationship Id="rId8" Target="../media/image79.svg" Type="http://schemas.openxmlformats.org/officeDocument/2006/relationships/image"/><Relationship Id="rId9" Target="../media/image8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3302274" y="3514612"/>
            <a:ext cx="11683452" cy="375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2"/>
              </a:lnSpc>
            </a:pPr>
            <a:r>
              <a:rPr lang="en-US" sz="10118" spc="-202">
                <a:solidFill>
                  <a:srgbClr val="2B2B2B"/>
                </a:solidFill>
                <a:latin typeface="Fibre"/>
              </a:rPr>
              <a:t>Creazione di contenuti visivi in aula</a:t>
            </a:r>
          </a:p>
          <a:p>
            <a:pPr algn="ctr" marL="0" indent="0" lvl="0">
              <a:lnSpc>
                <a:spcPts val="9612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454932" y="3790368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814655" y="3790368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18528" y="6501869"/>
            <a:ext cx="3348863" cy="3348863"/>
          </a:xfrm>
          <a:custGeom>
            <a:avLst/>
            <a:gdLst/>
            <a:ahLst/>
            <a:cxnLst/>
            <a:rect r="r" b="b" t="t" l="l"/>
            <a:pathLst>
              <a:path h="3348863" w="3348863">
                <a:moveTo>
                  <a:pt x="0" y="0"/>
                </a:moveTo>
                <a:lnTo>
                  <a:pt x="3348863" y="0"/>
                </a:lnTo>
                <a:lnTo>
                  <a:pt x="3348863" y="3348862"/>
                </a:lnTo>
                <a:lnTo>
                  <a:pt x="0" y="3348862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409860" y="6567771"/>
            <a:ext cx="3278463" cy="3321695"/>
          </a:xfrm>
          <a:custGeom>
            <a:avLst/>
            <a:gdLst/>
            <a:ahLst/>
            <a:cxnLst/>
            <a:rect r="r" b="b" t="t" l="l"/>
            <a:pathLst>
              <a:path h="3321695" w="3278463">
                <a:moveTo>
                  <a:pt x="0" y="0"/>
                </a:moveTo>
                <a:lnTo>
                  <a:pt x="3278463" y="0"/>
                </a:lnTo>
                <a:lnTo>
                  <a:pt x="3278463" y="3321695"/>
                </a:lnTo>
                <a:lnTo>
                  <a:pt x="0" y="3321695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135209" y="7454386"/>
            <a:ext cx="12017582" cy="7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00"/>
              </a:lnSpc>
            </a:pPr>
            <a:r>
              <a:rPr lang="en-US" sz="5699" spc="-113">
                <a:solidFill>
                  <a:srgbClr val="2B2B2B"/>
                </a:solidFill>
                <a:latin typeface="Fibre"/>
              </a:rPr>
              <a:t>CAPITOLO 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9144000" y="1028700"/>
            <a:ext cx="7488936" cy="822960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504950" y="4656343"/>
            <a:ext cx="7321793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In questo capitolo esploreremo come utilizzare in modo efficace due strumenti discussi nel video precedente: Canva e Snapseed.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04950" y="2916032"/>
            <a:ext cx="6680372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INTRODUZIONE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4437963" y="-3539609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789735" y="498353"/>
            <a:ext cx="8229600" cy="82296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9341855" y="4151998"/>
            <a:ext cx="7321793" cy="164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9"/>
              </a:lnSpc>
              <a:spcBef>
                <a:spcPct val="0"/>
              </a:spcBef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Canva è una piattaforma gratuita disponibile sia su desktop che su dispositivi mobili, che consente agli utenti di creare grafica, video, infografiche e contenuti per i social media.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341855" y="935967"/>
            <a:ext cx="7321793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Panoramica di Canva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58564" y="2927332"/>
            <a:ext cx="7321793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009BDF"/>
                </a:solidFill>
                <a:latin typeface="Fibre"/>
              </a:rPr>
              <a:t>Uno strumento di progettazione versatile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41855" y="5865105"/>
            <a:ext cx="8097045" cy="2459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Caratteristiche principali:</a:t>
            </a:r>
          </a:p>
          <a:p>
            <a:pPr algn="l" marL="518157" indent="-259078" lvl="1">
              <a:lnSpc>
                <a:spcPts val="3239"/>
              </a:lnSpc>
              <a:buFont typeface="Arial"/>
              <a:buChar char="•"/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Modelli: ampia gamma di modelli predefiniti.</a:t>
            </a:r>
          </a:p>
          <a:p>
            <a:pPr algn="l" marL="518157" indent="-259078" lvl="1">
              <a:lnSpc>
                <a:spcPts val="3239"/>
              </a:lnSpc>
              <a:buFont typeface="Arial"/>
              <a:buChar char="•"/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Accessibilità: facile da usare sia per principianti che per professionisti.</a:t>
            </a:r>
          </a:p>
          <a:p>
            <a:pPr algn="l" marL="518157" indent="-259078" lvl="1">
              <a:lnSpc>
                <a:spcPts val="3239"/>
              </a:lnSpc>
              <a:buFont typeface="Arial"/>
              <a:buChar char="•"/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Collaborazione: consente il lavoro di gruppo sui progetti.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983195" y="991412"/>
            <a:ext cx="13040530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Iniziare con Canva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52358" y="2211252"/>
            <a:ext cx="7321793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Passo dopo passo:</a:t>
            </a:r>
          </a:p>
        </p:txBody>
      </p:sp>
      <p:pic>
        <p:nvPicPr>
          <p:cNvPr name="Picture 9" id="9">
            <a:hlinkClick action="ppaction://media"/>
          </p:cNvPr>
          <p:cNvPicPr>
            <a:picLocks noChangeAspect="true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7783851" y="2453759"/>
            <a:ext cx="9911512" cy="6640713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541271" y="3457575"/>
            <a:ext cx="6668695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6" indent="-280668" lvl="1">
              <a:lnSpc>
                <a:spcPts val="3509"/>
              </a:lnSpc>
              <a:spcBef>
                <a:spcPct val="0"/>
              </a:spcBef>
              <a:buAutoNum type="arabicPeriod" startAt="1"/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Iscriviti tramite e-mail o social media.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5029" y="4579620"/>
            <a:ext cx="6668695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2. Accedi alla schermata principale con varie icone di progetto.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5029" y="5884524"/>
            <a:ext cx="6668695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3. Scegli il tipo di progetto (ad esempio, post sui social media).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27149" y="3495675"/>
            <a:ext cx="7680013" cy="5116809"/>
          </a:xfrm>
          <a:custGeom>
            <a:avLst/>
            <a:gdLst/>
            <a:ahLst/>
            <a:cxnLst/>
            <a:rect r="r" b="b" t="t" l="l"/>
            <a:pathLst>
              <a:path h="5116809" w="7680013">
                <a:moveTo>
                  <a:pt x="0" y="0"/>
                </a:moveTo>
                <a:lnTo>
                  <a:pt x="7680013" y="0"/>
                </a:lnTo>
                <a:lnTo>
                  <a:pt x="7680013" y="5116809"/>
                </a:lnTo>
                <a:lnTo>
                  <a:pt x="0" y="51168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27588" y="2429636"/>
            <a:ext cx="8398343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Progettare un post sui social media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3509" y="3238494"/>
            <a:ext cx="8582422" cy="1303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6" indent="-280668" lvl="1">
              <a:lnSpc>
                <a:spcPts val="3509"/>
              </a:lnSpc>
              <a:spcBef>
                <a:spcPct val="0"/>
              </a:spcBef>
              <a:buAutoNum type="arabicPeriod" startAt="1"/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Seleziona "Social Media" e scegli una piattaforma (Instagram, Facebook, LinkedIn)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7588" y="4917566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2. Ad esempio, scegli Instagram e seleziona il tipo di post (ad esempio, Instagram Post)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7588" y="6294309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3. Fai clic su "Crea vuoto" per aprire il dashboard di progettazione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7588" y="7530655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4. Utilizza modelli predefiniti o importa le tue immagini.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83195" y="991412"/>
            <a:ext cx="13040530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Iniziare con Canva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27149" y="3495675"/>
            <a:ext cx="7680013" cy="5116809"/>
          </a:xfrm>
          <a:custGeom>
            <a:avLst/>
            <a:gdLst/>
            <a:ahLst/>
            <a:cxnLst/>
            <a:rect r="r" b="b" t="t" l="l"/>
            <a:pathLst>
              <a:path h="5116809" w="7680013">
                <a:moveTo>
                  <a:pt x="0" y="0"/>
                </a:moveTo>
                <a:lnTo>
                  <a:pt x="7680013" y="0"/>
                </a:lnTo>
                <a:lnTo>
                  <a:pt x="7680013" y="5116809"/>
                </a:lnTo>
                <a:lnTo>
                  <a:pt x="0" y="51168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750" r="0" b="-75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74907" y="2706807"/>
            <a:ext cx="7321793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Lavorare con i modelli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9965" y="3763321"/>
            <a:ext cx="8335966" cy="42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6" indent="-280668" lvl="1">
              <a:lnSpc>
                <a:spcPts val="3509"/>
              </a:lnSpc>
              <a:spcBef>
                <a:spcPct val="0"/>
              </a:spcBef>
              <a:buAutoNum type="arabicPeriod" startAt="1"/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Scegli tra modelli gratuiti e premium.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5029" y="4751059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2. Cerca temi specifici utilizzando parole chiave (ad esempio "ritorno a scuola")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5029" y="6177904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3. Seleziona un modello, personalizza testo e carattere e regola colori ed elementi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5029" y="7604750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4. Cambia il carattere e il colore del testo, aggiungi nuovi elementi e anima la grafica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83195" y="991412"/>
            <a:ext cx="13040530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Iniziare con Canva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>
            <a:hlinkClick action="ppaction://media"/>
          </p:cNvPr>
          <p:cNvPicPr>
            <a:picLocks noChangeAspect="true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/>
          <a:srcRect l="0" t="540" r="0" b="540"/>
          <a:stretch>
            <a:fillRect/>
          </a:stretch>
        </p:blipFill>
        <p:spPr>
          <a:xfrm flipH="false" flipV="false" rot="0">
            <a:off x="11091645" y="1827263"/>
            <a:ext cx="4623624" cy="8167154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765029" y="2429636"/>
            <a:ext cx="9825134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Animazione e aggiunta di audio in Canva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9965" y="3457575"/>
            <a:ext cx="9202946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6" indent="-280668" lvl="1">
              <a:lnSpc>
                <a:spcPts val="3509"/>
              </a:lnSpc>
              <a:spcBef>
                <a:spcPct val="0"/>
              </a:spcBef>
              <a:buAutoNum type="arabicPeriod" startAt="1"/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Utilizza la funzione "Anima" per aggiungere movimento agli elementi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5029" y="4751059"/>
            <a:ext cx="9027883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2. Aggiungi musica dalla libreria audio per migliorare il tuo design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5029" y="6044554"/>
            <a:ext cx="9027883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3. Crea un post carosello duplicando le pagine e aggiungendo animazioni e musica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1683" y="7338050"/>
            <a:ext cx="8919510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4. Esportazione del tuo disegno come video MP4 o come JPEG/PNG per immagini statiche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66107" y="803005"/>
            <a:ext cx="13040530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Iniziare con Canva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4437963" y="-3539609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5841" y="1028700"/>
            <a:ext cx="8419859" cy="6588540"/>
          </a:xfrm>
          <a:custGeom>
            <a:avLst/>
            <a:gdLst/>
            <a:ahLst/>
            <a:cxnLst/>
            <a:rect r="r" b="b" t="t" l="l"/>
            <a:pathLst>
              <a:path h="6588540" w="8419859">
                <a:moveTo>
                  <a:pt x="0" y="0"/>
                </a:moveTo>
                <a:lnTo>
                  <a:pt x="8419859" y="0"/>
                </a:lnTo>
                <a:lnTo>
                  <a:pt x="8419859" y="6588540"/>
                </a:lnTo>
                <a:lnTo>
                  <a:pt x="0" y="65885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341855" y="3948638"/>
            <a:ext cx="7321793" cy="1312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Snapseed è un'app gratuita e facile da usare per modificare foto, disponibile su Apple Store e Google Play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58564" y="1133475"/>
            <a:ext cx="7321793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Panoramica di SNAPSEED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58564" y="3203557"/>
            <a:ext cx="7321793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000000"/>
                </a:solidFill>
                <a:latin typeface="Fibre"/>
              </a:rPr>
              <a:t>Un potente editor di foto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41855" y="5549247"/>
            <a:ext cx="7755283" cy="2188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Caratteristiche principali:</a:t>
            </a:r>
          </a:p>
          <a:p>
            <a:pPr algn="l" marL="561336" indent="-280668" lvl="1">
              <a:lnSpc>
                <a:spcPts val="3509"/>
              </a:lnSpc>
              <a:buFont typeface="Arial"/>
              <a:buChar char="•"/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Facilità d'uso: interfaccia intuitiva per modifiche rapide.</a:t>
            </a:r>
          </a:p>
          <a:p>
            <a:pPr algn="l" marL="561336" indent="-280668" lvl="1">
              <a:lnSpc>
                <a:spcPts val="3509"/>
              </a:lnSpc>
              <a:buFont typeface="Arial"/>
              <a:buChar char="•"/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Strumenti avanzati: include filtri, effetti e opzioni di modifica dettagliate.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308242" y="1767306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23311" y="1464947"/>
            <a:ext cx="10706351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Iniziare con Snapseed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98374" y="2732146"/>
            <a:ext cx="7321793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000000"/>
                </a:solidFill>
                <a:latin typeface="Fibre"/>
              </a:rPr>
              <a:t>Modificare le foto con Snapseed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3311" y="4141156"/>
            <a:ext cx="8335966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6" indent="-280668" lvl="1">
              <a:lnSpc>
                <a:spcPts val="3509"/>
              </a:lnSpc>
              <a:spcBef>
                <a:spcPct val="0"/>
              </a:spcBef>
              <a:buAutoNum type="arabicPeriod" startAt="1"/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Apri Snapseed e fai clic su "+" per scegliere una foto dalla tua galleria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98374" y="5434640"/>
            <a:ext cx="7985839" cy="1303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2. Accedi al dashboard di modifica con opzioni per effetti, strumenti ed esportazione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8374" y="7166285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3. Utilizza gli strumenti per luminosità, contrasto e ritaglio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308242" y="1767306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1866" t="0" r="-186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98374" y="1069714"/>
            <a:ext cx="10706351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Iniziare con Snapseed</a:t>
            </a:r>
          </a:p>
          <a:p>
            <a:pPr algn="l">
              <a:lnSpc>
                <a:spcPts val="8320"/>
              </a:lnSpc>
            </a:pP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98374" y="2455921"/>
            <a:ext cx="7321793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000000"/>
                </a:solidFill>
                <a:latin typeface="Fibre"/>
              </a:rPr>
              <a:t>Utilizzo di strumenti di modifica avanzati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3311" y="4141156"/>
            <a:ext cx="8335966" cy="42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6" indent="-280668" lvl="1">
              <a:lnSpc>
                <a:spcPts val="3509"/>
              </a:lnSpc>
              <a:spcBef>
                <a:spcPct val="0"/>
              </a:spcBef>
              <a:buAutoNum type="arabicPeriod" startAt="1"/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Regola dettagli come nitidezza e struttura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98374" y="5101276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"/>
              </a:rPr>
              <a:t>2. Applica filtri come "vintage" o "bianco e nero"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8374" y="6309203"/>
            <a:ext cx="7985839" cy="1303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3. Utilizza la "bacchetta magica" per le regolazioni automatiche e salva le modifiche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8374" y="7955280"/>
            <a:ext cx="7985839" cy="86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League Spartan Semi-Bold"/>
              </a:rPr>
              <a:t>4. Aggiungi testo e cornici alle tue foto e salva/esporta l'immagine modificata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156521" y="5935266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1737559">
            <a:off x="6016825" y="8980873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-2085825" y="1189741"/>
            <a:ext cx="2781341" cy="2859323"/>
          </a:xfrm>
          <a:custGeom>
            <a:avLst/>
            <a:gdLst/>
            <a:ahLst/>
            <a:cxnLst/>
            <a:rect r="r" b="b" t="t" l="l"/>
            <a:pathLst>
              <a:path h="2859323" w="2781341">
                <a:moveTo>
                  <a:pt x="0" y="0"/>
                </a:moveTo>
                <a:lnTo>
                  <a:pt x="2781342" y="0"/>
                </a:lnTo>
                <a:lnTo>
                  <a:pt x="2781342" y="2859323"/>
                </a:lnTo>
                <a:lnTo>
                  <a:pt x="0" y="28593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0276210" y="2199727"/>
            <a:ext cx="7544318" cy="6049171"/>
          </a:xfrm>
          <a:custGeom>
            <a:avLst/>
            <a:gdLst/>
            <a:ahLst/>
            <a:cxnLst/>
            <a:rect r="r" b="b" t="t" l="l"/>
            <a:pathLst>
              <a:path h="6049171" w="7544318">
                <a:moveTo>
                  <a:pt x="0" y="0"/>
                </a:moveTo>
                <a:lnTo>
                  <a:pt x="7544318" y="0"/>
                </a:lnTo>
                <a:lnTo>
                  <a:pt x="7544318" y="6049172"/>
                </a:lnTo>
                <a:lnTo>
                  <a:pt x="0" y="60491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3236" y="1027182"/>
            <a:ext cx="11514718" cy="88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8"/>
              </a:lnSpc>
            </a:pPr>
            <a:r>
              <a:rPr lang="en-US" sz="6800">
                <a:solidFill>
                  <a:srgbClr val="303030"/>
                </a:solidFill>
                <a:latin typeface="Fibre"/>
              </a:rPr>
              <a:t>Dare e ricevere feedback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244172" y="1967892"/>
            <a:ext cx="9931697" cy="651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4935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L'importanza del feedback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61301" y="2758678"/>
            <a:ext cx="8358588" cy="632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61">
                <a:solidFill>
                  <a:srgbClr val="2B2B2B"/>
                </a:solidFill>
                <a:latin typeface="Quicksand"/>
              </a:rPr>
              <a:t>Il feedback gioca un ruolo cruciale nel migliorare la qualità dei progetti visivi fornendo preziosi spunti e prospettive che potrebbero non essere evidenti al creatore. Quando si fornisce un feedback, è importante essere specifici, concentrandosi sugli aspetti concreti del materiale visivo piuttosto che su commenti generali. Un feedback obiettivo e rispettoso aiuta ad affrontare le aree di miglioramento senza causare atteggiamenti difensivi. La critica costruttiva dovrebbe evidenziare sia i punti di forza che di debolezza, offrendo suggerimenti attuabili per il miglioramento. D’altro canto, ricevere feedback richiede un atteggiamento di mentalità aperta. È essenziale ascoltare attentamente, considerare tutte le opinioni ed evitare di mettersi sulla difensiva. Accettare positivamente il feedback ed essere ricettivi ai suggerimenti può portare a miglioramenti significativi nel progetto. Porre domande chiarificatrici garantisce una migliore comprensione del feedback, consentendo aggiustamenti più precisi. Infine, esprimere gratitudine per il feedback dimostra apprezzamento e favorisce un ambiente collaborativo, incoraggiando l'apprendimento e il miglioramento continui.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69180" y="897796"/>
            <a:ext cx="4494794" cy="2508913"/>
          </a:xfrm>
          <a:custGeom>
            <a:avLst/>
            <a:gdLst/>
            <a:ahLst/>
            <a:cxnLst/>
            <a:rect r="r" b="b" t="t" l="l"/>
            <a:pathLst>
              <a:path h="2508913" w="4494794">
                <a:moveTo>
                  <a:pt x="0" y="0"/>
                </a:moveTo>
                <a:lnTo>
                  <a:pt x="4494794" y="0"/>
                </a:lnTo>
                <a:lnTo>
                  <a:pt x="4494794" y="2508913"/>
                </a:lnTo>
                <a:lnTo>
                  <a:pt x="0" y="25089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124142" y="6418731"/>
            <a:ext cx="4494794" cy="3187218"/>
          </a:xfrm>
          <a:custGeom>
            <a:avLst/>
            <a:gdLst/>
            <a:ahLst/>
            <a:cxnLst/>
            <a:rect r="r" b="b" t="t" l="l"/>
            <a:pathLst>
              <a:path h="3187218" w="4494794">
                <a:moveTo>
                  <a:pt x="0" y="0"/>
                </a:moveTo>
                <a:lnTo>
                  <a:pt x="4494794" y="0"/>
                </a:lnTo>
                <a:lnTo>
                  <a:pt x="4494794" y="3187218"/>
                </a:lnTo>
                <a:lnTo>
                  <a:pt x="0" y="31872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2669064" y="681051"/>
            <a:ext cx="4494794" cy="3187218"/>
          </a:xfrm>
          <a:custGeom>
            <a:avLst/>
            <a:gdLst/>
            <a:ahLst/>
            <a:cxnLst/>
            <a:rect r="r" b="b" t="t" l="l"/>
            <a:pathLst>
              <a:path h="3187218" w="4494794">
                <a:moveTo>
                  <a:pt x="0" y="0"/>
                </a:moveTo>
                <a:lnTo>
                  <a:pt x="4494794" y="0"/>
                </a:lnTo>
                <a:lnTo>
                  <a:pt x="4494794" y="3187218"/>
                </a:lnTo>
                <a:lnTo>
                  <a:pt x="0" y="31872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2669064" y="6496368"/>
            <a:ext cx="4494794" cy="3031943"/>
          </a:xfrm>
          <a:custGeom>
            <a:avLst/>
            <a:gdLst/>
            <a:ahLst/>
            <a:cxnLst/>
            <a:rect r="r" b="b" t="t" l="l"/>
            <a:pathLst>
              <a:path h="3031943" w="4494794">
                <a:moveTo>
                  <a:pt x="0" y="0"/>
                </a:moveTo>
                <a:lnTo>
                  <a:pt x="4494794" y="0"/>
                </a:lnTo>
                <a:lnTo>
                  <a:pt x="4494794" y="3031944"/>
                </a:lnTo>
                <a:lnTo>
                  <a:pt x="0" y="30319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6058475" y="4019522"/>
            <a:ext cx="6012726" cy="1712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8"/>
              </a:lnSpc>
            </a:pPr>
            <a:r>
              <a:rPr lang="en-US" sz="6800">
                <a:solidFill>
                  <a:srgbClr val="303030"/>
                </a:solidFill>
                <a:latin typeface="Fibre"/>
              </a:rPr>
              <a:t>Dare e ricevere feedback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1798045">
            <a:off x="11055443" y="2726655"/>
            <a:ext cx="1287540" cy="581591"/>
          </a:xfrm>
          <a:custGeom>
            <a:avLst/>
            <a:gdLst/>
            <a:ahLst/>
            <a:cxnLst/>
            <a:rect r="r" b="b" t="t" l="l"/>
            <a:pathLst>
              <a:path h="581591" w="1287540">
                <a:moveTo>
                  <a:pt x="0" y="0"/>
                </a:moveTo>
                <a:lnTo>
                  <a:pt x="1287541" y="0"/>
                </a:lnTo>
                <a:lnTo>
                  <a:pt x="1287541" y="581591"/>
                </a:lnTo>
                <a:lnTo>
                  <a:pt x="0" y="5815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925604">
            <a:off x="5671854" y="5667356"/>
            <a:ext cx="1214060" cy="548399"/>
          </a:xfrm>
          <a:custGeom>
            <a:avLst/>
            <a:gdLst/>
            <a:ahLst/>
            <a:cxnLst/>
            <a:rect r="r" b="b" t="t" l="l"/>
            <a:pathLst>
              <a:path h="548399" w="1214060">
                <a:moveTo>
                  <a:pt x="0" y="0"/>
                </a:moveTo>
                <a:lnTo>
                  <a:pt x="1214060" y="0"/>
                </a:lnTo>
                <a:lnTo>
                  <a:pt x="1214060" y="548399"/>
                </a:lnTo>
                <a:lnTo>
                  <a:pt x="0" y="5483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-9093014">
            <a:off x="5960059" y="2691202"/>
            <a:ext cx="1273984" cy="634598"/>
          </a:xfrm>
          <a:custGeom>
            <a:avLst/>
            <a:gdLst/>
            <a:ahLst/>
            <a:cxnLst/>
            <a:rect r="r" b="b" t="t" l="l"/>
            <a:pathLst>
              <a:path h="634598" w="1273984">
                <a:moveTo>
                  <a:pt x="0" y="634598"/>
                </a:moveTo>
                <a:lnTo>
                  <a:pt x="1273984" y="634598"/>
                </a:lnTo>
                <a:lnTo>
                  <a:pt x="1273984" y="0"/>
                </a:lnTo>
                <a:lnTo>
                  <a:pt x="0" y="0"/>
                </a:lnTo>
                <a:lnTo>
                  <a:pt x="0" y="634598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-8874469">
            <a:off x="11394620" y="5661425"/>
            <a:ext cx="1206953" cy="601209"/>
          </a:xfrm>
          <a:custGeom>
            <a:avLst/>
            <a:gdLst/>
            <a:ahLst/>
            <a:cxnLst/>
            <a:rect r="r" b="b" t="t" l="l"/>
            <a:pathLst>
              <a:path h="601209" w="1206953">
                <a:moveTo>
                  <a:pt x="0" y="601209"/>
                </a:moveTo>
                <a:lnTo>
                  <a:pt x="1206952" y="601209"/>
                </a:lnTo>
                <a:lnTo>
                  <a:pt x="1206952" y="0"/>
                </a:lnTo>
                <a:lnTo>
                  <a:pt x="0" y="0"/>
                </a:lnTo>
                <a:lnTo>
                  <a:pt x="0" y="601209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459133" y="580188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8"/>
                </a:lnTo>
                <a:lnTo>
                  <a:pt x="0" y="372642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1737559">
            <a:off x="6016825" y="8980873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-2085825" y="1189741"/>
            <a:ext cx="2781341" cy="2859323"/>
          </a:xfrm>
          <a:custGeom>
            <a:avLst/>
            <a:gdLst/>
            <a:ahLst/>
            <a:cxnLst/>
            <a:rect r="r" b="b" t="t" l="l"/>
            <a:pathLst>
              <a:path h="2859323" w="2781341">
                <a:moveTo>
                  <a:pt x="0" y="0"/>
                </a:moveTo>
                <a:lnTo>
                  <a:pt x="2781342" y="0"/>
                </a:lnTo>
                <a:lnTo>
                  <a:pt x="2781342" y="2859323"/>
                </a:lnTo>
                <a:lnTo>
                  <a:pt x="0" y="285932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6597051" y="0"/>
            <a:ext cx="5175519" cy="3001801"/>
          </a:xfrm>
          <a:custGeom>
            <a:avLst/>
            <a:gdLst/>
            <a:ahLst/>
            <a:cxnLst/>
            <a:rect r="r" b="b" t="t" l="l"/>
            <a:pathLst>
              <a:path h="3001801" w="5175519">
                <a:moveTo>
                  <a:pt x="0" y="0"/>
                </a:moveTo>
                <a:lnTo>
                  <a:pt x="5175519" y="0"/>
                </a:lnTo>
                <a:lnTo>
                  <a:pt x="5175519" y="3001801"/>
                </a:lnTo>
                <a:lnTo>
                  <a:pt x="0" y="300180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65999"/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806163" y="1571473"/>
            <a:ext cx="3220828" cy="1244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43"/>
              </a:lnSpc>
            </a:pPr>
            <a:r>
              <a:rPr lang="en-US" sz="2199">
                <a:solidFill>
                  <a:srgbClr val="303030"/>
                </a:solidFill>
                <a:latin typeface="Lazydog"/>
              </a:rPr>
              <a:t>Sii specifico e concentrati sugli aspetti concreti.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61125" y="7711350"/>
            <a:ext cx="3220828" cy="824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43"/>
              </a:lnSpc>
              <a:spcBef>
                <a:spcPct val="0"/>
              </a:spcBef>
            </a:pPr>
            <a:r>
              <a:rPr lang="en-US" sz="2199">
                <a:solidFill>
                  <a:srgbClr val="303030"/>
                </a:solidFill>
                <a:latin typeface="Lazydog"/>
              </a:rPr>
              <a:t>Sii aperto e ascolta attentamente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306047" y="7352194"/>
            <a:ext cx="3220828" cy="1663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43"/>
              </a:lnSpc>
              <a:spcBef>
                <a:spcPct val="0"/>
              </a:spcBef>
            </a:pPr>
            <a:r>
              <a:rPr lang="en-US" sz="2199">
                <a:solidFill>
                  <a:srgbClr val="303030"/>
                </a:solidFill>
                <a:latin typeface="Lazydog"/>
              </a:rPr>
              <a:t>Evita di metterti sulla difensiva e sii ricettivo ai suggerimenti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440881" y="1851263"/>
            <a:ext cx="3220828" cy="824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43"/>
              </a:lnSpc>
              <a:spcBef>
                <a:spcPct val="0"/>
              </a:spcBef>
            </a:pPr>
            <a:r>
              <a:rPr lang="en-US" sz="2199">
                <a:solidFill>
                  <a:srgbClr val="303030"/>
                </a:solidFill>
                <a:latin typeface="Lazydog"/>
              </a:rPr>
              <a:t>Sii obiettivo e rispettoso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133421" y="6379457"/>
            <a:ext cx="3862834" cy="1270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4935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L'importanza del feedback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4333911" y="3328414"/>
            <a:ext cx="9620177" cy="417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644"/>
              </a:lnSpc>
            </a:pPr>
            <a:r>
              <a:rPr lang="en-US" sz="17981" spc="-359">
                <a:solidFill>
                  <a:srgbClr val="2B2B2B"/>
                </a:solidFill>
                <a:latin typeface="Fibre"/>
              </a:rPr>
              <a:t>Grazie mille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761291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508296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DAGGI6iGyzk</dc:identifier>
  <dcterms:modified xsi:type="dcterms:W3CDTF">2011-08-01T06:04:30Z</dcterms:modified>
  <cp:revision>1</cp:revision>
  <dc:title>CAPITOLO_3_BECOME_ATTRACTIVE</dc:title>
</cp:coreProperties>
</file>