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Fibre" charset="1" panose="02000506060000020004"/>
      <p:regular r:id="rId18"/>
    </p:embeddedFont>
    <p:embeddedFont>
      <p:font typeface="Quicksand Semi-Bold" charset="1" panose="00000000000000000000"/>
      <p:regular r:id="rId19"/>
    </p:embeddedFont>
    <p:embeddedFont>
      <p:font typeface="Lazydog" charset="1" panose="00000000000000000000"/>
      <p:regular r:id="rId20"/>
    </p:embeddedFont>
    <p:embeddedFont>
      <p:font typeface="Quicksand" charset="1" panose="00000000000000000000"/>
      <p:regular r:id="rId21"/>
    </p:embeddedFont>
    <p:embeddedFont>
      <p:font typeface="Public Sans" charset="1" panose="00000000000000000000"/>
      <p:regular r:id="rId22"/>
    </p:embeddedFont>
    <p:embeddedFont>
      <p:font typeface="Quicksand Medium" charset="1" panose="000000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33" Target="../media/image32.png" Type="http://schemas.openxmlformats.org/officeDocument/2006/relationships/image"/><Relationship Id="rId34" Target="../media/image33.jpe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7.svg" Type="http://schemas.openxmlformats.org/officeDocument/2006/relationships/image"/><Relationship Id="rId11" Target="../media/image108.jpeg" Type="http://schemas.openxmlformats.org/officeDocument/2006/relationships/image"/><Relationship Id="rId2" Target="../media/image1.jpeg" Type="http://schemas.openxmlformats.org/officeDocument/2006/relationships/image"/><Relationship Id="rId3" Target="../media/image100.png" Type="http://schemas.openxmlformats.org/officeDocument/2006/relationships/image"/><Relationship Id="rId4" Target="../media/image101.svg" Type="http://schemas.openxmlformats.org/officeDocument/2006/relationships/image"/><Relationship Id="rId5" Target="../media/image102.png" Type="http://schemas.openxmlformats.org/officeDocument/2006/relationships/image"/><Relationship Id="rId6" Target="../media/image103.svg" Type="http://schemas.openxmlformats.org/officeDocument/2006/relationships/image"/><Relationship Id="rId7" Target="../media/image104.png" Type="http://schemas.openxmlformats.org/officeDocument/2006/relationships/image"/><Relationship Id="rId8" Target="../media/image105.svg" Type="http://schemas.openxmlformats.org/officeDocument/2006/relationships/image"/><Relationship Id="rId9" Target="../media/image10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09.png" Type="http://schemas.openxmlformats.org/officeDocument/2006/relationships/image"/><Relationship Id="rId4" Target="../media/image110.svg" Type="http://schemas.openxmlformats.org/officeDocument/2006/relationships/image"/><Relationship Id="rId5" Target="../media/image111.png" Type="http://schemas.openxmlformats.org/officeDocument/2006/relationships/image"/><Relationship Id="rId6" Target="../media/image11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11" Target="../media/image42.jpeg" Type="http://schemas.openxmlformats.org/officeDocument/2006/relationships/image"/><Relationship Id="rId12" Target="../media/image43.png" Type="http://schemas.openxmlformats.org/officeDocument/2006/relationships/image"/><Relationship Id="rId2" Target="../media/image1.jpe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4.jpeg" Type="http://schemas.openxmlformats.org/officeDocument/2006/relationships/image"/><Relationship Id="rId4" Target="../media/image43.png" Type="http://schemas.openxmlformats.org/officeDocument/2006/relationships/image"/><Relationship Id="rId5" Target="../media/image45.png" Type="http://schemas.openxmlformats.org/officeDocument/2006/relationships/image"/><Relationship Id="rId6" Target="../media/image46.svg" Type="http://schemas.openxmlformats.org/officeDocument/2006/relationships/image"/><Relationship Id="rId7" Target="../media/image47.png" Type="http://schemas.openxmlformats.org/officeDocument/2006/relationships/image"/><Relationship Id="rId8" Target="../media/image4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svg" Type="http://schemas.openxmlformats.org/officeDocument/2006/relationships/image"/><Relationship Id="rId11" Target="../media/image57.png" Type="http://schemas.openxmlformats.org/officeDocument/2006/relationships/image"/><Relationship Id="rId12" Target="../media/image58.svg" Type="http://schemas.openxmlformats.org/officeDocument/2006/relationships/image"/><Relationship Id="rId13" Target="../media/image59.png" Type="http://schemas.openxmlformats.org/officeDocument/2006/relationships/image"/><Relationship Id="rId14" Target="../media/image60.svg" Type="http://schemas.openxmlformats.org/officeDocument/2006/relationships/image"/><Relationship Id="rId15" Target="../media/image61.png" Type="http://schemas.openxmlformats.org/officeDocument/2006/relationships/image"/><Relationship Id="rId16" Target="../media/image62.svg" Type="http://schemas.openxmlformats.org/officeDocument/2006/relationships/image"/><Relationship Id="rId17" Target="../media/image63.png" Type="http://schemas.openxmlformats.org/officeDocument/2006/relationships/image"/><Relationship Id="rId18" Target="../media/image64.svg" Type="http://schemas.openxmlformats.org/officeDocument/2006/relationships/image"/><Relationship Id="rId19" Target="../media/image65.png" Type="http://schemas.openxmlformats.org/officeDocument/2006/relationships/image"/><Relationship Id="rId2" Target="../media/image1.jpeg" Type="http://schemas.openxmlformats.org/officeDocument/2006/relationships/image"/><Relationship Id="rId20" Target="../media/image66.svg" Type="http://schemas.openxmlformats.org/officeDocument/2006/relationships/image"/><Relationship Id="rId21" Target="../media/image2.png" Type="http://schemas.openxmlformats.org/officeDocument/2006/relationships/image"/><Relationship Id="rId22" Target="../media/image3.svg" Type="http://schemas.openxmlformats.org/officeDocument/2006/relationships/image"/><Relationship Id="rId23" Target="../media/image67.png" Type="http://schemas.openxmlformats.org/officeDocument/2006/relationships/image"/><Relationship Id="rId24" Target="../media/image68.svg" Type="http://schemas.openxmlformats.org/officeDocument/2006/relationships/image"/><Relationship Id="rId3" Target="../media/image49.png" Type="http://schemas.openxmlformats.org/officeDocument/2006/relationships/image"/><Relationship Id="rId4" Target="../media/image50.svg" Type="http://schemas.openxmlformats.org/officeDocument/2006/relationships/image"/><Relationship Id="rId5" Target="../media/image51.png" Type="http://schemas.openxmlformats.org/officeDocument/2006/relationships/image"/><Relationship Id="rId6" Target="../media/image52.svg" Type="http://schemas.openxmlformats.org/officeDocument/2006/relationships/image"/><Relationship Id="rId7" Target="../media/image53.png" Type="http://schemas.openxmlformats.org/officeDocument/2006/relationships/image"/><Relationship Id="rId8" Target="../media/image54.svg" Type="http://schemas.openxmlformats.org/officeDocument/2006/relationships/image"/><Relationship Id="rId9" Target="../media/image5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4.svg" Type="http://schemas.openxmlformats.org/officeDocument/2006/relationships/image"/><Relationship Id="rId11" Target="../media/image65.png" Type="http://schemas.openxmlformats.org/officeDocument/2006/relationships/image"/><Relationship Id="rId12" Target="../media/image66.svg" Type="http://schemas.openxmlformats.org/officeDocument/2006/relationships/image"/><Relationship Id="rId13" Target="../media/image75.png" Type="http://schemas.openxmlformats.org/officeDocument/2006/relationships/image"/><Relationship Id="rId14" Target="../media/image76.svg" Type="http://schemas.openxmlformats.org/officeDocument/2006/relationships/image"/><Relationship Id="rId15" Target="../media/image77.png" Type="http://schemas.openxmlformats.org/officeDocument/2006/relationships/image"/><Relationship Id="rId16" Target="../media/image78.svg" Type="http://schemas.openxmlformats.org/officeDocument/2006/relationships/image"/><Relationship Id="rId17" Target="../media/image79.gif" Type="http://schemas.openxmlformats.org/officeDocument/2006/relationships/image"/><Relationship Id="rId2" Target="../media/image1.jpeg" Type="http://schemas.openxmlformats.org/officeDocument/2006/relationships/image"/><Relationship Id="rId3" Target="../media/image69.png" Type="http://schemas.openxmlformats.org/officeDocument/2006/relationships/image"/><Relationship Id="rId4" Target="../media/image70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71.png" Type="http://schemas.openxmlformats.org/officeDocument/2006/relationships/image"/><Relationship Id="rId8" Target="../media/image72.svg" Type="http://schemas.openxmlformats.org/officeDocument/2006/relationships/image"/><Relationship Id="rId9" Target="../media/image7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3.svg" Type="http://schemas.openxmlformats.org/officeDocument/2006/relationships/image"/><Relationship Id="rId11" Target="../media/image84.png" Type="http://schemas.openxmlformats.org/officeDocument/2006/relationships/image"/><Relationship Id="rId12" Target="../media/image43.png" Type="http://schemas.openxmlformats.org/officeDocument/2006/relationships/image"/><Relationship Id="rId2" Target="../media/image1.jpeg" Type="http://schemas.openxmlformats.org/officeDocument/2006/relationships/image"/><Relationship Id="rId3" Target="../media/image80.png" Type="http://schemas.openxmlformats.org/officeDocument/2006/relationships/image"/><Relationship Id="rId4" Target="../media/image81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8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0.svg" Type="http://schemas.openxmlformats.org/officeDocument/2006/relationships/image"/><Relationship Id="rId11" Target="../media/image91.jpeg" Type="http://schemas.openxmlformats.org/officeDocument/2006/relationships/image"/><Relationship Id="rId12" Target="https://apps.apple.com/it/app/snapseed/id439438619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85.png" Type="http://schemas.openxmlformats.org/officeDocument/2006/relationships/image"/><Relationship Id="rId6" Target="../media/image86.svg" Type="http://schemas.openxmlformats.org/officeDocument/2006/relationships/image"/><Relationship Id="rId7" Target="../media/image87.png" Type="http://schemas.openxmlformats.org/officeDocument/2006/relationships/image"/><Relationship Id="rId8" Target="../media/image88.svg" Type="http://schemas.openxmlformats.org/officeDocument/2006/relationships/image"/><Relationship Id="rId9" Target="../media/image8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3.svg" Type="http://schemas.openxmlformats.org/officeDocument/2006/relationships/image"/><Relationship Id="rId11" Target="../media/image92.jpeg" Type="http://schemas.openxmlformats.org/officeDocument/2006/relationships/image"/><Relationship Id="rId2" Target="../media/image1.jpeg" Type="http://schemas.openxmlformats.org/officeDocument/2006/relationships/image"/><Relationship Id="rId3" Target="../media/image80.png" Type="http://schemas.openxmlformats.org/officeDocument/2006/relationships/image"/><Relationship Id="rId4" Target="../media/image81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8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3.svg" Type="http://schemas.openxmlformats.org/officeDocument/2006/relationships/image"/><Relationship Id="rId11" Target="../media/image99.jpeg" Type="http://schemas.openxmlformats.org/officeDocument/2006/relationships/image"/><Relationship Id="rId12" Target="https://drive.google.com/drive/home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93.png" Type="http://schemas.openxmlformats.org/officeDocument/2006/relationships/image"/><Relationship Id="rId4" Target="../media/image94.svg" Type="http://schemas.openxmlformats.org/officeDocument/2006/relationships/image"/><Relationship Id="rId5" Target="../media/image95.png" Type="http://schemas.openxmlformats.org/officeDocument/2006/relationships/image"/><Relationship Id="rId6" Target="../media/image96.svg" Type="http://schemas.openxmlformats.org/officeDocument/2006/relationships/image"/><Relationship Id="rId7" Target="../media/image97.png" Type="http://schemas.openxmlformats.org/officeDocument/2006/relationships/image"/><Relationship Id="rId8" Target="../media/image98.svg" Type="http://schemas.openxmlformats.org/officeDocument/2006/relationships/image"/><Relationship Id="rId9" Target="../media/image8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2514574" y="8661324"/>
            <a:ext cx="4277568" cy="2978743"/>
          </a:xfrm>
          <a:custGeom>
            <a:avLst/>
            <a:gdLst/>
            <a:ahLst/>
            <a:cxnLst/>
            <a:rect r="r" b="b" t="t" l="l"/>
            <a:pathLst>
              <a:path h="2978743" w="4277568">
                <a:moveTo>
                  <a:pt x="0" y="0"/>
                </a:moveTo>
                <a:lnTo>
                  <a:pt x="4277569" y="0"/>
                </a:lnTo>
                <a:lnTo>
                  <a:pt x="4277569" y="2978743"/>
                </a:lnTo>
                <a:lnTo>
                  <a:pt x="0" y="29787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7096905" y="3925196"/>
            <a:ext cx="2854557" cy="2956698"/>
          </a:xfrm>
          <a:custGeom>
            <a:avLst/>
            <a:gdLst/>
            <a:ahLst/>
            <a:cxnLst/>
            <a:rect r="r" b="b" t="t" l="l"/>
            <a:pathLst>
              <a:path h="2956698" w="2854557">
                <a:moveTo>
                  <a:pt x="0" y="0"/>
                </a:moveTo>
                <a:lnTo>
                  <a:pt x="2854557" y="0"/>
                </a:lnTo>
                <a:lnTo>
                  <a:pt x="2854557" y="2956698"/>
                </a:lnTo>
                <a:lnTo>
                  <a:pt x="0" y="29566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1136496" y="8228619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413011" y="7395331"/>
            <a:ext cx="4539051" cy="4810170"/>
          </a:xfrm>
          <a:custGeom>
            <a:avLst/>
            <a:gdLst/>
            <a:ahLst/>
            <a:cxnLst/>
            <a:rect r="r" b="b" t="t" l="l"/>
            <a:pathLst>
              <a:path h="4810170" w="4539051">
                <a:moveTo>
                  <a:pt x="0" y="0"/>
                </a:moveTo>
                <a:lnTo>
                  <a:pt x="4539051" y="0"/>
                </a:lnTo>
                <a:lnTo>
                  <a:pt x="4539051" y="4810170"/>
                </a:lnTo>
                <a:lnTo>
                  <a:pt x="0" y="48101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029695" y="4662240"/>
            <a:ext cx="2058395" cy="3339578"/>
          </a:xfrm>
          <a:custGeom>
            <a:avLst/>
            <a:gdLst/>
            <a:ahLst/>
            <a:cxnLst/>
            <a:rect r="r" b="b" t="t" l="l"/>
            <a:pathLst>
              <a:path h="3339578" w="2058395">
                <a:moveTo>
                  <a:pt x="0" y="0"/>
                </a:moveTo>
                <a:lnTo>
                  <a:pt x="2058395" y="0"/>
                </a:lnTo>
                <a:lnTo>
                  <a:pt x="2058395" y="3339578"/>
                </a:lnTo>
                <a:lnTo>
                  <a:pt x="0" y="3339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26264" y="8847163"/>
            <a:ext cx="2906489" cy="3358338"/>
          </a:xfrm>
          <a:custGeom>
            <a:avLst/>
            <a:gdLst/>
            <a:ahLst/>
            <a:cxnLst/>
            <a:rect r="r" b="b" t="t" l="l"/>
            <a:pathLst>
              <a:path h="3358338" w="2906489">
                <a:moveTo>
                  <a:pt x="0" y="0"/>
                </a:moveTo>
                <a:lnTo>
                  <a:pt x="2906488" y="0"/>
                </a:lnTo>
                <a:lnTo>
                  <a:pt x="2906488" y="3358338"/>
                </a:lnTo>
                <a:lnTo>
                  <a:pt x="0" y="33583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7096905" y="1028700"/>
            <a:ext cx="2886146" cy="2524065"/>
          </a:xfrm>
          <a:custGeom>
            <a:avLst/>
            <a:gdLst/>
            <a:ahLst/>
            <a:cxnLst/>
            <a:rect r="r" b="b" t="t" l="l"/>
            <a:pathLst>
              <a:path h="2524065" w="2886146">
                <a:moveTo>
                  <a:pt x="0" y="0"/>
                </a:moveTo>
                <a:lnTo>
                  <a:pt x="2886145" y="0"/>
                </a:lnTo>
                <a:lnTo>
                  <a:pt x="2886145" y="2524065"/>
                </a:lnTo>
                <a:lnTo>
                  <a:pt x="0" y="25240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0696671" y="9261214"/>
            <a:ext cx="5352421" cy="2530235"/>
          </a:xfrm>
          <a:custGeom>
            <a:avLst/>
            <a:gdLst/>
            <a:ahLst/>
            <a:cxnLst/>
            <a:rect r="r" b="b" t="t" l="l"/>
            <a:pathLst>
              <a:path h="2530235" w="5352421">
                <a:moveTo>
                  <a:pt x="0" y="0"/>
                </a:moveTo>
                <a:lnTo>
                  <a:pt x="5352421" y="0"/>
                </a:lnTo>
                <a:lnTo>
                  <a:pt x="5352421" y="2530235"/>
                </a:lnTo>
                <a:lnTo>
                  <a:pt x="0" y="25302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417113" y="-1667348"/>
            <a:ext cx="2477977" cy="3577131"/>
          </a:xfrm>
          <a:custGeom>
            <a:avLst/>
            <a:gdLst/>
            <a:ahLst/>
            <a:cxnLst/>
            <a:rect r="r" b="b" t="t" l="l"/>
            <a:pathLst>
              <a:path h="3577131" w="2477977">
                <a:moveTo>
                  <a:pt x="0" y="0"/>
                </a:moveTo>
                <a:lnTo>
                  <a:pt x="2477976" y="0"/>
                </a:lnTo>
                <a:lnTo>
                  <a:pt x="2477976" y="3577131"/>
                </a:lnTo>
                <a:lnTo>
                  <a:pt x="0" y="35771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060863" y="-1667348"/>
            <a:ext cx="3006706" cy="2766169"/>
          </a:xfrm>
          <a:custGeom>
            <a:avLst/>
            <a:gdLst/>
            <a:ahLst/>
            <a:cxnLst/>
            <a:rect r="r" b="b" t="t" l="l"/>
            <a:pathLst>
              <a:path h="2766169" w="3006706">
                <a:moveTo>
                  <a:pt x="0" y="0"/>
                </a:moveTo>
                <a:lnTo>
                  <a:pt x="3006706" y="0"/>
                </a:lnTo>
                <a:lnTo>
                  <a:pt x="300670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4182716">
            <a:off x="5683694" y="-2327113"/>
            <a:ext cx="3249068" cy="4006698"/>
          </a:xfrm>
          <a:custGeom>
            <a:avLst/>
            <a:gdLst/>
            <a:ahLst/>
            <a:cxnLst/>
            <a:rect r="r" b="b" t="t" l="l"/>
            <a:pathLst>
              <a:path h="4006698" w="3249068">
                <a:moveTo>
                  <a:pt x="0" y="0"/>
                </a:moveTo>
                <a:lnTo>
                  <a:pt x="3249068" y="0"/>
                </a:lnTo>
                <a:lnTo>
                  <a:pt x="3249068" y="4006699"/>
                </a:lnTo>
                <a:lnTo>
                  <a:pt x="0" y="400669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181395" y="-3285587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400000">
            <a:off x="10684014" y="-1843014"/>
            <a:ext cx="2262958" cy="3726427"/>
          </a:xfrm>
          <a:custGeom>
            <a:avLst/>
            <a:gdLst/>
            <a:ahLst/>
            <a:cxnLst/>
            <a:rect r="r" b="b" t="t" l="l"/>
            <a:pathLst>
              <a:path h="3726427" w="2262958">
                <a:moveTo>
                  <a:pt x="0" y="0"/>
                </a:moveTo>
                <a:lnTo>
                  <a:pt x="2262958" y="0"/>
                </a:lnTo>
                <a:lnTo>
                  <a:pt x="2262958" y="3726427"/>
                </a:lnTo>
                <a:lnTo>
                  <a:pt x="0" y="372642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972660" y="2160503"/>
            <a:ext cx="2001360" cy="2251018"/>
          </a:xfrm>
          <a:custGeom>
            <a:avLst/>
            <a:gdLst/>
            <a:ahLst/>
            <a:cxnLst/>
            <a:rect r="r" b="b" t="t" l="l"/>
            <a:pathLst>
              <a:path h="2251018" w="2001360">
                <a:moveTo>
                  <a:pt x="0" y="0"/>
                </a:moveTo>
                <a:lnTo>
                  <a:pt x="2001360" y="0"/>
                </a:lnTo>
                <a:lnTo>
                  <a:pt x="2001360" y="2251018"/>
                </a:lnTo>
                <a:lnTo>
                  <a:pt x="0" y="225101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7" id="17"/>
          <p:cNvSpPr txBox="true"/>
          <p:nvPr/>
        </p:nvSpPr>
        <p:spPr>
          <a:xfrm rot="0">
            <a:off x="3221076" y="2163462"/>
            <a:ext cx="11683452" cy="6188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12"/>
              </a:lnSpc>
            </a:pPr>
            <a:r>
              <a:rPr lang="en-US" sz="10118" spc="-202">
                <a:solidFill>
                  <a:srgbClr val="2B2B2B"/>
                </a:solidFill>
                <a:latin typeface="Fibre"/>
              </a:rPr>
              <a:t>Nuove comunicazioni visive nei media per l'educazione degli adulti</a:t>
            </a:r>
          </a:p>
          <a:p>
            <a:pPr algn="ctr" marL="0" indent="0" lvl="0">
              <a:lnSpc>
                <a:spcPts val="9612"/>
              </a:lnSpc>
            </a:pP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2454932" y="3790368"/>
            <a:ext cx="1018413" cy="2057400"/>
          </a:xfrm>
          <a:custGeom>
            <a:avLst/>
            <a:gdLst/>
            <a:ahLst/>
            <a:cxnLst/>
            <a:rect r="r" b="b" t="t" l="l"/>
            <a:pathLst>
              <a:path h="2057400" w="1018413">
                <a:moveTo>
                  <a:pt x="0" y="0"/>
                </a:moveTo>
                <a:lnTo>
                  <a:pt x="1018413" y="0"/>
                </a:lnTo>
                <a:lnTo>
                  <a:pt x="10184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800000">
            <a:off x="14814655" y="3790368"/>
            <a:ext cx="1018413" cy="2057400"/>
          </a:xfrm>
          <a:custGeom>
            <a:avLst/>
            <a:gdLst/>
            <a:ahLst/>
            <a:cxnLst/>
            <a:rect r="r" b="b" t="t" l="l"/>
            <a:pathLst>
              <a:path h="2057400" w="1018413">
                <a:moveTo>
                  <a:pt x="0" y="0"/>
                </a:moveTo>
                <a:lnTo>
                  <a:pt x="1018413" y="0"/>
                </a:lnTo>
                <a:lnTo>
                  <a:pt x="10184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18528" y="6501869"/>
            <a:ext cx="3348863" cy="3348863"/>
          </a:xfrm>
          <a:custGeom>
            <a:avLst/>
            <a:gdLst/>
            <a:ahLst/>
            <a:cxnLst/>
            <a:rect r="r" b="b" t="t" l="l"/>
            <a:pathLst>
              <a:path h="3348863" w="3348863">
                <a:moveTo>
                  <a:pt x="0" y="0"/>
                </a:moveTo>
                <a:lnTo>
                  <a:pt x="3348863" y="0"/>
                </a:lnTo>
                <a:lnTo>
                  <a:pt x="3348863" y="3348862"/>
                </a:lnTo>
                <a:lnTo>
                  <a:pt x="0" y="3348862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409860" y="6567771"/>
            <a:ext cx="3278463" cy="3321695"/>
          </a:xfrm>
          <a:custGeom>
            <a:avLst/>
            <a:gdLst/>
            <a:ahLst/>
            <a:cxnLst/>
            <a:rect r="r" b="b" t="t" l="l"/>
            <a:pathLst>
              <a:path h="3321695" w="3278463">
                <a:moveTo>
                  <a:pt x="0" y="0"/>
                </a:moveTo>
                <a:lnTo>
                  <a:pt x="3278463" y="0"/>
                </a:lnTo>
                <a:lnTo>
                  <a:pt x="3278463" y="3321695"/>
                </a:lnTo>
                <a:lnTo>
                  <a:pt x="0" y="3321695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135209" y="7454386"/>
            <a:ext cx="12017582" cy="728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00"/>
              </a:lnSpc>
            </a:pPr>
            <a:r>
              <a:rPr lang="en-US" sz="5699" spc="-113">
                <a:solidFill>
                  <a:srgbClr val="2B2B2B"/>
                </a:solidFill>
                <a:latin typeface="Fibre"/>
              </a:rPr>
              <a:t>Capitolo 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2318674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-1328922" y="8100335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7259300" y="698230"/>
            <a:ext cx="3198742" cy="2797445"/>
          </a:xfrm>
          <a:custGeom>
            <a:avLst/>
            <a:gdLst/>
            <a:ahLst/>
            <a:cxnLst/>
            <a:rect r="r" b="b" t="t" l="l"/>
            <a:pathLst>
              <a:path h="2797445" w="3198742">
                <a:moveTo>
                  <a:pt x="0" y="0"/>
                </a:moveTo>
                <a:lnTo>
                  <a:pt x="3198742" y="0"/>
                </a:lnTo>
                <a:lnTo>
                  <a:pt x="3198742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5400000">
            <a:off x="15561337" y="-1937162"/>
            <a:ext cx="2491650" cy="4103017"/>
          </a:xfrm>
          <a:custGeom>
            <a:avLst/>
            <a:gdLst/>
            <a:ahLst/>
            <a:cxnLst/>
            <a:rect r="r" b="b" t="t" l="l"/>
            <a:pathLst>
              <a:path h="4103017" w="2491650">
                <a:moveTo>
                  <a:pt x="0" y="0"/>
                </a:moveTo>
                <a:lnTo>
                  <a:pt x="2491650" y="0"/>
                </a:lnTo>
                <a:lnTo>
                  <a:pt x="2491650" y="4103017"/>
                </a:lnTo>
                <a:lnTo>
                  <a:pt x="0" y="41030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202948" y="2818364"/>
            <a:ext cx="8056352" cy="4235814"/>
          </a:xfrm>
          <a:custGeom>
            <a:avLst/>
            <a:gdLst/>
            <a:ahLst/>
            <a:cxnLst/>
            <a:rect r="r" b="b" t="t" l="l"/>
            <a:pathLst>
              <a:path h="4235814" w="8056352">
                <a:moveTo>
                  <a:pt x="0" y="0"/>
                </a:moveTo>
                <a:lnTo>
                  <a:pt x="8056352" y="0"/>
                </a:lnTo>
                <a:lnTo>
                  <a:pt x="8056352" y="4235814"/>
                </a:lnTo>
                <a:lnTo>
                  <a:pt x="0" y="42358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04950" y="2667663"/>
            <a:ext cx="7321793" cy="110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20"/>
              </a:lnSpc>
            </a:pPr>
            <a:r>
              <a:rPr lang="en-US" sz="8000" spc="-160">
                <a:solidFill>
                  <a:srgbClr val="2B2B2B"/>
                </a:solidFill>
                <a:latin typeface="Fibre"/>
              </a:rPr>
              <a:t>MIRò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04950" y="4907696"/>
            <a:ext cx="7975566" cy="232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61">
                <a:solidFill>
                  <a:srgbClr val="2B2B2B"/>
                </a:solidFill>
                <a:latin typeface="Quicksand"/>
              </a:rPr>
              <a:t>Mirò è una piattaforma di lavagna online progettata per la collaborazione e il brainstorming. Consente ai team di creare, condividere e collaborare su mappe concettuali, diagrammi e piani di progetto. Con la sua interfaccia intuitiva e strumenti versatili, Mirò migliora la collaborazione visiva, rendendo più semplice organizzare le idee e lavorare insieme in modo creativo in tempo reale.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4950" y="3887503"/>
            <a:ext cx="7534275" cy="599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4700" spc="-94">
                <a:solidFill>
                  <a:srgbClr val="2B2B2B"/>
                </a:solidFill>
                <a:latin typeface="Fibre"/>
              </a:rPr>
              <a:t>piattaforma di collaborazione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04950" y="7489853"/>
            <a:ext cx="7975566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61">
                <a:solidFill>
                  <a:srgbClr val="2B2B2B"/>
                </a:solidFill>
                <a:latin typeface="Quicksand Semi-Bold"/>
              </a:rPr>
              <a:t>https://miro.com/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77768" y="4333581"/>
            <a:ext cx="7321793" cy="1274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71"/>
              </a:lnSpc>
            </a:pPr>
            <a:r>
              <a:rPr lang="en-US" sz="9299" spc="-185">
                <a:solidFill>
                  <a:srgbClr val="2B2B2B"/>
                </a:solidFill>
                <a:latin typeface="Fibre"/>
              </a:rPr>
              <a:t>CONCLUSION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1737559">
            <a:off x="-973962" y="8243230"/>
            <a:ext cx="4670260" cy="3252199"/>
          </a:xfrm>
          <a:custGeom>
            <a:avLst/>
            <a:gdLst/>
            <a:ahLst/>
            <a:cxnLst/>
            <a:rect r="r" b="b" t="t" l="l"/>
            <a:pathLst>
              <a:path h="3252199" w="4670260">
                <a:moveTo>
                  <a:pt x="0" y="0"/>
                </a:moveTo>
                <a:lnTo>
                  <a:pt x="4670260" y="0"/>
                </a:lnTo>
                <a:lnTo>
                  <a:pt x="4670260" y="3252199"/>
                </a:lnTo>
                <a:lnTo>
                  <a:pt x="0" y="3252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5908749" y="-3521026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279225" y="1170261"/>
            <a:ext cx="7980075" cy="2561528"/>
            <a:chOff x="0" y="0"/>
            <a:chExt cx="2671396" cy="8574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671396" cy="857492"/>
            </a:xfrm>
            <a:custGeom>
              <a:avLst/>
              <a:gdLst/>
              <a:ahLst/>
              <a:cxnLst/>
              <a:rect r="r" b="b" t="t" l="l"/>
              <a:pathLst>
                <a:path h="857492" w="2671396">
                  <a:moveTo>
                    <a:pt x="0" y="0"/>
                  </a:moveTo>
                  <a:lnTo>
                    <a:pt x="2671396" y="0"/>
                  </a:lnTo>
                  <a:lnTo>
                    <a:pt x="2671396" y="857492"/>
                  </a:lnTo>
                  <a:lnTo>
                    <a:pt x="0" y="857492"/>
                  </a:lnTo>
                  <a:close/>
                </a:path>
              </a:pathLst>
            </a:custGeom>
            <a:solidFill>
              <a:srgbClr val="E87C67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85725"/>
              <a:ext cx="2671396" cy="771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553033" y="1966203"/>
            <a:ext cx="1578952" cy="1169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Public Sans"/>
              </a:rPr>
              <a:t>01.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279225" y="3862348"/>
            <a:ext cx="7980075" cy="2561528"/>
            <a:chOff x="0" y="0"/>
            <a:chExt cx="2671396" cy="85749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71396" cy="857492"/>
            </a:xfrm>
            <a:custGeom>
              <a:avLst/>
              <a:gdLst/>
              <a:ahLst/>
              <a:cxnLst/>
              <a:rect r="r" b="b" t="t" l="l"/>
              <a:pathLst>
                <a:path h="857492" w="2671396">
                  <a:moveTo>
                    <a:pt x="0" y="0"/>
                  </a:moveTo>
                  <a:lnTo>
                    <a:pt x="2671396" y="0"/>
                  </a:lnTo>
                  <a:lnTo>
                    <a:pt x="2671396" y="857492"/>
                  </a:lnTo>
                  <a:lnTo>
                    <a:pt x="0" y="857492"/>
                  </a:lnTo>
                  <a:close/>
                </a:path>
              </a:pathLst>
            </a:custGeom>
            <a:solidFill>
              <a:srgbClr val="FFDB58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85725"/>
              <a:ext cx="2671396" cy="771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2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279225" y="6557226"/>
            <a:ext cx="7980075" cy="2561528"/>
            <a:chOff x="0" y="0"/>
            <a:chExt cx="2671396" cy="85749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71396" cy="857492"/>
            </a:xfrm>
            <a:custGeom>
              <a:avLst/>
              <a:gdLst/>
              <a:ahLst/>
              <a:cxnLst/>
              <a:rect r="r" b="b" t="t" l="l"/>
              <a:pathLst>
                <a:path h="857492" w="2671396">
                  <a:moveTo>
                    <a:pt x="0" y="0"/>
                  </a:moveTo>
                  <a:lnTo>
                    <a:pt x="2671396" y="0"/>
                  </a:lnTo>
                  <a:lnTo>
                    <a:pt x="2671396" y="857492"/>
                  </a:lnTo>
                  <a:lnTo>
                    <a:pt x="0" y="857492"/>
                  </a:lnTo>
                  <a:close/>
                </a:path>
              </a:pathLst>
            </a:custGeom>
            <a:solidFill>
              <a:srgbClr val="F38FBB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85725"/>
              <a:ext cx="2671396" cy="771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925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9553033" y="4632599"/>
            <a:ext cx="1578952" cy="1169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Public Sans"/>
              </a:rPr>
              <a:t>02.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553033" y="7353167"/>
            <a:ext cx="1578952" cy="1169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9000" spc="-738">
                <a:solidFill>
                  <a:srgbClr val="2B2B2B"/>
                </a:solidFill>
                <a:latin typeface="Public Sans"/>
              </a:rPr>
              <a:t>03.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131985" y="1632151"/>
            <a:ext cx="6014625" cy="165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>
                <a:solidFill>
                  <a:srgbClr val="2B2B2B"/>
                </a:solidFill>
                <a:latin typeface="Quicksand Medium"/>
              </a:rPr>
              <a:t>La comunicazione visiva è uno strumento potente nell’educazione degli adulti, poiché migliora significativamente il coinvolgimento, la comprensione e la conservazione delle informazioni.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986736" y="3800087"/>
            <a:ext cx="6305122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>
                <a:solidFill>
                  <a:srgbClr val="2B2B2B"/>
                </a:solidFill>
                <a:latin typeface="Quicksand Medium"/>
              </a:rPr>
              <a:t>Incorporando strumenti come Canva, Snapseed, CapCut, Google Drive e Mirò, gli insegnanti possono creare esperienze di apprendimento dinamiche e interattive. Questi ausili visivi semplificano concetti complessi, soddisfano diversi stili di apprendimento e rendono il processo educativo più efficace e divertente.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131985" y="6865487"/>
            <a:ext cx="6014625" cy="165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>
                <a:solidFill>
                  <a:srgbClr val="2B2B2B"/>
                </a:solidFill>
                <a:latin typeface="Quicksand Medium"/>
              </a:rPr>
              <a:t>L’utilizzo di strategie di comunicazione visiva migliora l’impatto complessivo dell’educazione degli adulti, portando a migliori risultati di apprendimento e ad una maggiore motivazione tra gli studenti.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2514574" y="8661324"/>
            <a:ext cx="4277568" cy="2978743"/>
          </a:xfrm>
          <a:custGeom>
            <a:avLst/>
            <a:gdLst/>
            <a:ahLst/>
            <a:cxnLst/>
            <a:rect r="r" b="b" t="t" l="l"/>
            <a:pathLst>
              <a:path h="2978743" w="4277568">
                <a:moveTo>
                  <a:pt x="0" y="0"/>
                </a:moveTo>
                <a:lnTo>
                  <a:pt x="4277569" y="0"/>
                </a:lnTo>
                <a:lnTo>
                  <a:pt x="4277569" y="2978743"/>
                </a:lnTo>
                <a:lnTo>
                  <a:pt x="0" y="29787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7096905" y="3925196"/>
            <a:ext cx="2854557" cy="2956698"/>
          </a:xfrm>
          <a:custGeom>
            <a:avLst/>
            <a:gdLst/>
            <a:ahLst/>
            <a:cxnLst/>
            <a:rect r="r" b="b" t="t" l="l"/>
            <a:pathLst>
              <a:path h="2956698" w="2854557">
                <a:moveTo>
                  <a:pt x="0" y="0"/>
                </a:moveTo>
                <a:lnTo>
                  <a:pt x="2854557" y="0"/>
                </a:lnTo>
                <a:lnTo>
                  <a:pt x="2854557" y="2956698"/>
                </a:lnTo>
                <a:lnTo>
                  <a:pt x="0" y="29566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1136496" y="8228619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413011" y="7395331"/>
            <a:ext cx="4539051" cy="4810170"/>
          </a:xfrm>
          <a:custGeom>
            <a:avLst/>
            <a:gdLst/>
            <a:ahLst/>
            <a:cxnLst/>
            <a:rect r="r" b="b" t="t" l="l"/>
            <a:pathLst>
              <a:path h="4810170" w="4539051">
                <a:moveTo>
                  <a:pt x="0" y="0"/>
                </a:moveTo>
                <a:lnTo>
                  <a:pt x="4539051" y="0"/>
                </a:lnTo>
                <a:lnTo>
                  <a:pt x="4539051" y="4810170"/>
                </a:lnTo>
                <a:lnTo>
                  <a:pt x="0" y="48101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029695" y="4662240"/>
            <a:ext cx="2058395" cy="3339578"/>
          </a:xfrm>
          <a:custGeom>
            <a:avLst/>
            <a:gdLst/>
            <a:ahLst/>
            <a:cxnLst/>
            <a:rect r="r" b="b" t="t" l="l"/>
            <a:pathLst>
              <a:path h="3339578" w="2058395">
                <a:moveTo>
                  <a:pt x="0" y="0"/>
                </a:moveTo>
                <a:lnTo>
                  <a:pt x="2058395" y="0"/>
                </a:lnTo>
                <a:lnTo>
                  <a:pt x="2058395" y="3339578"/>
                </a:lnTo>
                <a:lnTo>
                  <a:pt x="0" y="3339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7426264" y="8847163"/>
            <a:ext cx="2906489" cy="3358338"/>
          </a:xfrm>
          <a:custGeom>
            <a:avLst/>
            <a:gdLst/>
            <a:ahLst/>
            <a:cxnLst/>
            <a:rect r="r" b="b" t="t" l="l"/>
            <a:pathLst>
              <a:path h="3358338" w="2906489">
                <a:moveTo>
                  <a:pt x="0" y="0"/>
                </a:moveTo>
                <a:lnTo>
                  <a:pt x="2906488" y="0"/>
                </a:lnTo>
                <a:lnTo>
                  <a:pt x="2906488" y="3358338"/>
                </a:lnTo>
                <a:lnTo>
                  <a:pt x="0" y="335833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7096905" y="1028700"/>
            <a:ext cx="2886146" cy="2524065"/>
          </a:xfrm>
          <a:custGeom>
            <a:avLst/>
            <a:gdLst/>
            <a:ahLst/>
            <a:cxnLst/>
            <a:rect r="r" b="b" t="t" l="l"/>
            <a:pathLst>
              <a:path h="2524065" w="2886146">
                <a:moveTo>
                  <a:pt x="0" y="0"/>
                </a:moveTo>
                <a:lnTo>
                  <a:pt x="2886145" y="0"/>
                </a:lnTo>
                <a:lnTo>
                  <a:pt x="2886145" y="2524065"/>
                </a:lnTo>
                <a:lnTo>
                  <a:pt x="0" y="25240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10696671" y="9261214"/>
            <a:ext cx="5352421" cy="2530235"/>
          </a:xfrm>
          <a:custGeom>
            <a:avLst/>
            <a:gdLst/>
            <a:ahLst/>
            <a:cxnLst/>
            <a:rect r="r" b="b" t="t" l="l"/>
            <a:pathLst>
              <a:path h="2530235" w="5352421">
                <a:moveTo>
                  <a:pt x="0" y="0"/>
                </a:moveTo>
                <a:lnTo>
                  <a:pt x="5352421" y="0"/>
                </a:lnTo>
                <a:lnTo>
                  <a:pt x="5352421" y="2530235"/>
                </a:lnTo>
                <a:lnTo>
                  <a:pt x="0" y="253023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417113" y="-1667348"/>
            <a:ext cx="2477977" cy="3577131"/>
          </a:xfrm>
          <a:custGeom>
            <a:avLst/>
            <a:gdLst/>
            <a:ahLst/>
            <a:cxnLst/>
            <a:rect r="r" b="b" t="t" l="l"/>
            <a:pathLst>
              <a:path h="3577131" w="2477977">
                <a:moveTo>
                  <a:pt x="0" y="0"/>
                </a:moveTo>
                <a:lnTo>
                  <a:pt x="2477976" y="0"/>
                </a:lnTo>
                <a:lnTo>
                  <a:pt x="2477976" y="3577131"/>
                </a:lnTo>
                <a:lnTo>
                  <a:pt x="0" y="35771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2060863" y="-1667348"/>
            <a:ext cx="3006706" cy="2766169"/>
          </a:xfrm>
          <a:custGeom>
            <a:avLst/>
            <a:gdLst/>
            <a:ahLst/>
            <a:cxnLst/>
            <a:rect r="r" b="b" t="t" l="l"/>
            <a:pathLst>
              <a:path h="2766169" w="3006706">
                <a:moveTo>
                  <a:pt x="0" y="0"/>
                </a:moveTo>
                <a:lnTo>
                  <a:pt x="3006706" y="0"/>
                </a:lnTo>
                <a:lnTo>
                  <a:pt x="300670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4182716">
            <a:off x="5683694" y="-2327113"/>
            <a:ext cx="3249068" cy="4006698"/>
          </a:xfrm>
          <a:custGeom>
            <a:avLst/>
            <a:gdLst/>
            <a:ahLst/>
            <a:cxnLst/>
            <a:rect r="r" b="b" t="t" l="l"/>
            <a:pathLst>
              <a:path h="4006698" w="3249068">
                <a:moveTo>
                  <a:pt x="0" y="0"/>
                </a:moveTo>
                <a:lnTo>
                  <a:pt x="3249068" y="0"/>
                </a:lnTo>
                <a:lnTo>
                  <a:pt x="3249068" y="4006699"/>
                </a:lnTo>
                <a:lnTo>
                  <a:pt x="0" y="400669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181395" y="-3285587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5400000">
            <a:off x="10684014" y="-1843014"/>
            <a:ext cx="2262958" cy="3726427"/>
          </a:xfrm>
          <a:custGeom>
            <a:avLst/>
            <a:gdLst/>
            <a:ahLst/>
            <a:cxnLst/>
            <a:rect r="r" b="b" t="t" l="l"/>
            <a:pathLst>
              <a:path h="3726427" w="2262958">
                <a:moveTo>
                  <a:pt x="0" y="0"/>
                </a:moveTo>
                <a:lnTo>
                  <a:pt x="2262958" y="0"/>
                </a:lnTo>
                <a:lnTo>
                  <a:pt x="2262958" y="3726427"/>
                </a:lnTo>
                <a:lnTo>
                  <a:pt x="0" y="372642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972660" y="2160503"/>
            <a:ext cx="2001360" cy="2251018"/>
          </a:xfrm>
          <a:custGeom>
            <a:avLst/>
            <a:gdLst/>
            <a:ahLst/>
            <a:cxnLst/>
            <a:rect r="r" b="b" t="t" l="l"/>
            <a:pathLst>
              <a:path h="2251018" w="2001360">
                <a:moveTo>
                  <a:pt x="0" y="0"/>
                </a:moveTo>
                <a:lnTo>
                  <a:pt x="2001360" y="0"/>
                </a:lnTo>
                <a:lnTo>
                  <a:pt x="2001360" y="2251018"/>
                </a:lnTo>
                <a:lnTo>
                  <a:pt x="0" y="225101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7" id="17"/>
          <p:cNvSpPr txBox="true"/>
          <p:nvPr/>
        </p:nvSpPr>
        <p:spPr>
          <a:xfrm rot="0">
            <a:off x="4333911" y="3442714"/>
            <a:ext cx="9620177" cy="4173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44"/>
              </a:lnSpc>
            </a:pPr>
            <a:r>
              <a:rPr lang="en-US" sz="17981" spc="-359">
                <a:solidFill>
                  <a:srgbClr val="2B2B2B"/>
                </a:solidFill>
                <a:latin typeface="Fibre"/>
              </a:rPr>
              <a:t>Grazie mille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2761291" y="4114800"/>
            <a:ext cx="1018413" cy="2057400"/>
          </a:xfrm>
          <a:custGeom>
            <a:avLst/>
            <a:gdLst/>
            <a:ahLst/>
            <a:cxnLst/>
            <a:rect r="r" b="b" t="t" l="l"/>
            <a:pathLst>
              <a:path h="2057400" w="1018413">
                <a:moveTo>
                  <a:pt x="0" y="0"/>
                </a:moveTo>
                <a:lnTo>
                  <a:pt x="1018413" y="0"/>
                </a:lnTo>
                <a:lnTo>
                  <a:pt x="10184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800000">
            <a:off x="14508296" y="4114800"/>
            <a:ext cx="1018413" cy="2057400"/>
          </a:xfrm>
          <a:custGeom>
            <a:avLst/>
            <a:gdLst/>
            <a:ahLst/>
            <a:cxnLst/>
            <a:rect r="r" b="b" t="t" l="l"/>
            <a:pathLst>
              <a:path h="2057400" w="1018413">
                <a:moveTo>
                  <a:pt x="0" y="0"/>
                </a:moveTo>
                <a:lnTo>
                  <a:pt x="1018413" y="0"/>
                </a:lnTo>
                <a:lnTo>
                  <a:pt x="101841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2318674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-1328922" y="8100335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7259300" y="698230"/>
            <a:ext cx="3198742" cy="2797445"/>
          </a:xfrm>
          <a:custGeom>
            <a:avLst/>
            <a:gdLst/>
            <a:ahLst/>
            <a:cxnLst/>
            <a:rect r="r" b="b" t="t" l="l"/>
            <a:pathLst>
              <a:path h="2797445" w="3198742">
                <a:moveTo>
                  <a:pt x="0" y="0"/>
                </a:moveTo>
                <a:lnTo>
                  <a:pt x="3198742" y="0"/>
                </a:lnTo>
                <a:lnTo>
                  <a:pt x="3198742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5400000">
            <a:off x="15561337" y="-1937162"/>
            <a:ext cx="2491650" cy="4103017"/>
          </a:xfrm>
          <a:custGeom>
            <a:avLst/>
            <a:gdLst/>
            <a:ahLst/>
            <a:cxnLst/>
            <a:rect r="r" b="b" t="t" l="l"/>
            <a:pathLst>
              <a:path h="4103017" w="2491650">
                <a:moveTo>
                  <a:pt x="0" y="0"/>
                </a:moveTo>
                <a:lnTo>
                  <a:pt x="2491650" y="0"/>
                </a:lnTo>
                <a:lnTo>
                  <a:pt x="2491650" y="4103017"/>
                </a:lnTo>
                <a:lnTo>
                  <a:pt x="0" y="41030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174861" y="1901884"/>
            <a:ext cx="6483233" cy="6483233"/>
            <a:chOff x="0" y="0"/>
            <a:chExt cx="34823400" cy="34823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4823400" cy="34823400"/>
            </a:xfrm>
            <a:custGeom>
              <a:avLst/>
              <a:gdLst/>
              <a:ahLst/>
              <a:cxnLst/>
              <a:rect r="r" b="b" t="t" l="l"/>
              <a:pathLst>
                <a:path h="34823400" w="34823400">
                  <a:moveTo>
                    <a:pt x="34823400" y="34823400"/>
                  </a:moveTo>
                  <a:lnTo>
                    <a:pt x="0" y="34823400"/>
                  </a:lnTo>
                  <a:lnTo>
                    <a:pt x="0" y="0"/>
                  </a:lnTo>
                  <a:lnTo>
                    <a:pt x="34823400" y="0"/>
                  </a:lnTo>
                  <a:lnTo>
                    <a:pt x="34823400" y="3482340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4823400" cy="34823400"/>
            </a:xfrm>
            <a:custGeom>
              <a:avLst/>
              <a:gdLst/>
              <a:ahLst/>
              <a:cxnLst/>
              <a:rect r="r" b="b" t="t" l="l"/>
              <a:pathLst>
                <a:path h="34823400" w="34823400">
                  <a:moveTo>
                    <a:pt x="34823400" y="34823400"/>
                  </a:moveTo>
                  <a:lnTo>
                    <a:pt x="0" y="34823400"/>
                  </a:lnTo>
                  <a:lnTo>
                    <a:pt x="0" y="0"/>
                  </a:lnTo>
                  <a:lnTo>
                    <a:pt x="34823400" y="0"/>
                  </a:lnTo>
                  <a:lnTo>
                    <a:pt x="34823400" y="3482340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504950" y="5086350"/>
            <a:ext cx="7888665" cy="2352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24"/>
              </a:lnSpc>
              <a:spcBef>
                <a:spcPct val="0"/>
              </a:spcBef>
            </a:pPr>
            <a:r>
              <a:rPr lang="en-US" sz="3499" spc="108">
                <a:solidFill>
                  <a:srgbClr val="2B2B2B"/>
                </a:solidFill>
                <a:latin typeface="Quicksand Semi-Bold"/>
              </a:rPr>
              <a:t>In questo capitolo esploreremo l’importanza e l’efficacia della comunicazione visiva nell’educazione degli adulti.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04950" y="2916032"/>
            <a:ext cx="6680372" cy="110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20"/>
              </a:lnSpc>
            </a:pPr>
            <a:r>
              <a:rPr lang="en-US" sz="8000" spc="-160">
                <a:solidFill>
                  <a:srgbClr val="2B2B2B"/>
                </a:solidFill>
                <a:latin typeface="Fibre"/>
              </a:rPr>
              <a:t>INTRODUzione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804324" y="1901884"/>
            <a:ext cx="6483233" cy="6483233"/>
            <a:chOff x="0" y="0"/>
            <a:chExt cx="34823400" cy="34823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823400" cy="34823400"/>
            </a:xfrm>
            <a:custGeom>
              <a:avLst/>
              <a:gdLst/>
              <a:ahLst/>
              <a:cxnLst/>
              <a:rect r="r" b="b" t="t" l="l"/>
              <a:pathLst>
                <a:path h="34823400" w="34823400">
                  <a:moveTo>
                    <a:pt x="34823400" y="34823400"/>
                  </a:moveTo>
                  <a:lnTo>
                    <a:pt x="0" y="34823400"/>
                  </a:lnTo>
                  <a:lnTo>
                    <a:pt x="0" y="0"/>
                  </a:lnTo>
                  <a:lnTo>
                    <a:pt x="34823400" y="0"/>
                  </a:lnTo>
                  <a:lnTo>
                    <a:pt x="34823400" y="3482340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4823400" cy="34823400"/>
            </a:xfrm>
            <a:custGeom>
              <a:avLst/>
              <a:gdLst/>
              <a:ahLst/>
              <a:cxnLst/>
              <a:rect r="r" b="b" t="t" l="l"/>
              <a:pathLst>
                <a:path h="34823400" w="34823400">
                  <a:moveTo>
                    <a:pt x="34823400" y="34823400"/>
                  </a:moveTo>
                  <a:lnTo>
                    <a:pt x="0" y="34823400"/>
                  </a:lnTo>
                  <a:lnTo>
                    <a:pt x="0" y="0"/>
                  </a:lnTo>
                  <a:lnTo>
                    <a:pt x="34823400" y="0"/>
                  </a:lnTo>
                  <a:lnTo>
                    <a:pt x="34823400" y="3482340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8946593" y="3643909"/>
            <a:ext cx="8688954" cy="573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39"/>
              </a:lnSpc>
              <a:spcBef>
                <a:spcPct val="0"/>
              </a:spcBef>
            </a:pPr>
            <a:r>
              <a:rPr lang="en-US" sz="2399" spc="74">
                <a:solidFill>
                  <a:srgbClr val="2B2B2B"/>
                </a:solidFill>
                <a:latin typeface="Quicksand Semi-Bold"/>
              </a:rPr>
              <a:t>La comunicazione visiva è fondamentale nell’educazione degli adulti perché migliora il coinvolgimento, la comprensione e la conservazione delle informazioni. Gli adulti elaborano le informazioni visive più velocemente e in modo più efficace rispetto al testo, rendendo immagini, infografiche e video potenti strumenti di apprendimento. Utilizzando gli ausili visivi, gli educatori possono semplificare concetti complessi, rendendoli più facili da comprendere e ricordare. Questo approccio non solo si rivolge a diversi stili di apprendimento, ma rende anche l’esperienza educativa più dinamica e divertente, portando a risultati migliori e ad una maggiore motivazione tra gli studenti adulti.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946593" y="644286"/>
            <a:ext cx="9341407" cy="320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20"/>
              </a:lnSpc>
            </a:pPr>
            <a:r>
              <a:rPr lang="en-US" sz="8000" spc="-160">
                <a:solidFill>
                  <a:srgbClr val="2B2B2B"/>
                </a:solidFill>
                <a:latin typeface="Fibre"/>
              </a:rPr>
              <a:t>PERCHÉ La comunicazione visiva è fondamentale?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1737559">
            <a:off x="-973962" y="8243230"/>
            <a:ext cx="4670260" cy="3252199"/>
          </a:xfrm>
          <a:custGeom>
            <a:avLst/>
            <a:gdLst/>
            <a:ahLst/>
            <a:cxnLst/>
            <a:rect r="r" b="b" t="t" l="l"/>
            <a:pathLst>
              <a:path h="3252199" w="4670260">
                <a:moveTo>
                  <a:pt x="0" y="0"/>
                </a:moveTo>
                <a:lnTo>
                  <a:pt x="4670260" y="0"/>
                </a:lnTo>
                <a:lnTo>
                  <a:pt x="4670260" y="3252199"/>
                </a:lnTo>
                <a:lnTo>
                  <a:pt x="0" y="32521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4437963" y="-3539609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5322724"/>
            <a:ext cx="4494794" cy="3031943"/>
          </a:xfrm>
          <a:custGeom>
            <a:avLst/>
            <a:gdLst/>
            <a:ahLst/>
            <a:cxnLst/>
            <a:rect r="r" b="b" t="t" l="l"/>
            <a:pathLst>
              <a:path h="3031943" w="4494794">
                <a:moveTo>
                  <a:pt x="0" y="0"/>
                </a:moveTo>
                <a:lnTo>
                  <a:pt x="4494794" y="0"/>
                </a:lnTo>
                <a:lnTo>
                  <a:pt x="4494794" y="3031943"/>
                </a:lnTo>
                <a:lnTo>
                  <a:pt x="0" y="30319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43275" y="2426065"/>
            <a:ext cx="4494794" cy="2508913"/>
          </a:xfrm>
          <a:custGeom>
            <a:avLst/>
            <a:gdLst/>
            <a:ahLst/>
            <a:cxnLst/>
            <a:rect r="r" b="b" t="t" l="l"/>
            <a:pathLst>
              <a:path h="2508913" w="4494794">
                <a:moveTo>
                  <a:pt x="0" y="0"/>
                </a:moveTo>
                <a:lnTo>
                  <a:pt x="4494794" y="0"/>
                </a:lnTo>
                <a:lnTo>
                  <a:pt x="4494794" y="2508913"/>
                </a:lnTo>
                <a:lnTo>
                  <a:pt x="0" y="2508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7234034" y="5941546"/>
            <a:ext cx="3933236" cy="2789022"/>
          </a:xfrm>
          <a:custGeom>
            <a:avLst/>
            <a:gdLst/>
            <a:ahLst/>
            <a:cxnLst/>
            <a:rect r="r" b="b" t="t" l="l"/>
            <a:pathLst>
              <a:path h="2789022" w="3933236">
                <a:moveTo>
                  <a:pt x="0" y="0"/>
                </a:moveTo>
                <a:lnTo>
                  <a:pt x="3933236" y="0"/>
                </a:lnTo>
                <a:lnTo>
                  <a:pt x="3933236" y="2789022"/>
                </a:lnTo>
                <a:lnTo>
                  <a:pt x="0" y="27890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2964339" y="2426065"/>
            <a:ext cx="4494794" cy="3187218"/>
          </a:xfrm>
          <a:custGeom>
            <a:avLst/>
            <a:gdLst/>
            <a:ahLst/>
            <a:cxnLst/>
            <a:rect r="r" b="b" t="t" l="l"/>
            <a:pathLst>
              <a:path h="3187218" w="4494794">
                <a:moveTo>
                  <a:pt x="0" y="0"/>
                </a:moveTo>
                <a:lnTo>
                  <a:pt x="4494794" y="0"/>
                </a:lnTo>
                <a:lnTo>
                  <a:pt x="4494794" y="3187218"/>
                </a:lnTo>
                <a:lnTo>
                  <a:pt x="0" y="31872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2964339" y="5654833"/>
            <a:ext cx="4494794" cy="2508913"/>
          </a:xfrm>
          <a:custGeom>
            <a:avLst/>
            <a:gdLst/>
            <a:ahLst/>
            <a:cxnLst/>
            <a:rect r="r" b="b" t="t" l="l"/>
            <a:pathLst>
              <a:path h="2508913" w="4494794">
                <a:moveTo>
                  <a:pt x="0" y="0"/>
                </a:moveTo>
                <a:lnTo>
                  <a:pt x="4494794" y="0"/>
                </a:lnTo>
                <a:lnTo>
                  <a:pt x="4494794" y="2508912"/>
                </a:lnTo>
                <a:lnTo>
                  <a:pt x="0" y="25089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6597051" y="1396572"/>
            <a:ext cx="4975325" cy="2913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4"/>
              </a:lnSpc>
            </a:pPr>
            <a:r>
              <a:rPr lang="en-US" sz="5900">
                <a:solidFill>
                  <a:srgbClr val="303030"/>
                </a:solidFill>
                <a:latin typeface="Fibre"/>
              </a:rPr>
              <a:t>PERCHÉ La comunicazione visiva è fondamentale?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2288002">
            <a:off x="11611422" y="2673885"/>
            <a:ext cx="1287540" cy="581591"/>
          </a:xfrm>
          <a:custGeom>
            <a:avLst/>
            <a:gdLst/>
            <a:ahLst/>
            <a:cxnLst/>
            <a:rect r="r" b="b" t="t" l="l"/>
            <a:pathLst>
              <a:path h="581591" w="1287540">
                <a:moveTo>
                  <a:pt x="0" y="0"/>
                </a:moveTo>
                <a:lnTo>
                  <a:pt x="1287540" y="0"/>
                </a:lnTo>
                <a:lnTo>
                  <a:pt x="1287540" y="581591"/>
                </a:lnTo>
                <a:lnTo>
                  <a:pt x="0" y="5815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9069146">
            <a:off x="5963007" y="4515471"/>
            <a:ext cx="1214060" cy="548399"/>
          </a:xfrm>
          <a:custGeom>
            <a:avLst/>
            <a:gdLst/>
            <a:ahLst/>
            <a:cxnLst/>
            <a:rect r="r" b="b" t="t" l="l"/>
            <a:pathLst>
              <a:path h="548399" w="1214060">
                <a:moveTo>
                  <a:pt x="0" y="0"/>
                </a:moveTo>
                <a:lnTo>
                  <a:pt x="1214060" y="0"/>
                </a:lnTo>
                <a:lnTo>
                  <a:pt x="1214060" y="548399"/>
                </a:lnTo>
                <a:lnTo>
                  <a:pt x="0" y="5483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true" rot="8915946">
            <a:off x="5495393" y="2670922"/>
            <a:ext cx="1273984" cy="634598"/>
          </a:xfrm>
          <a:custGeom>
            <a:avLst/>
            <a:gdLst/>
            <a:ahLst/>
            <a:cxnLst/>
            <a:rect r="r" b="b" t="t" l="l"/>
            <a:pathLst>
              <a:path h="634598" w="1273984">
                <a:moveTo>
                  <a:pt x="0" y="634598"/>
                </a:moveTo>
                <a:lnTo>
                  <a:pt x="1273984" y="634598"/>
                </a:lnTo>
                <a:lnTo>
                  <a:pt x="1273984" y="0"/>
                </a:lnTo>
                <a:lnTo>
                  <a:pt x="0" y="0"/>
                </a:lnTo>
                <a:lnTo>
                  <a:pt x="0" y="634598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1820569">
            <a:off x="10843833" y="4489066"/>
            <a:ext cx="1206953" cy="601209"/>
          </a:xfrm>
          <a:custGeom>
            <a:avLst/>
            <a:gdLst/>
            <a:ahLst/>
            <a:cxnLst/>
            <a:rect r="r" b="b" t="t" l="l"/>
            <a:pathLst>
              <a:path h="601209" w="1206953">
                <a:moveTo>
                  <a:pt x="0" y="601209"/>
                </a:moveTo>
                <a:lnTo>
                  <a:pt x="1206953" y="601209"/>
                </a:lnTo>
                <a:lnTo>
                  <a:pt x="1206953" y="0"/>
                </a:lnTo>
                <a:lnTo>
                  <a:pt x="0" y="0"/>
                </a:lnTo>
                <a:lnTo>
                  <a:pt x="0" y="601209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4182716">
            <a:off x="8570472" y="-2234255"/>
            <a:ext cx="2943750" cy="3630186"/>
          </a:xfrm>
          <a:custGeom>
            <a:avLst/>
            <a:gdLst/>
            <a:ahLst/>
            <a:cxnLst/>
            <a:rect r="r" b="b" t="t" l="l"/>
            <a:pathLst>
              <a:path h="3630186" w="2943750">
                <a:moveTo>
                  <a:pt x="0" y="0"/>
                </a:moveTo>
                <a:lnTo>
                  <a:pt x="2943751" y="0"/>
                </a:lnTo>
                <a:lnTo>
                  <a:pt x="2943751" y="3630186"/>
                </a:lnTo>
                <a:lnTo>
                  <a:pt x="0" y="363018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459133" y="5801884"/>
            <a:ext cx="2262958" cy="3726427"/>
          </a:xfrm>
          <a:custGeom>
            <a:avLst/>
            <a:gdLst/>
            <a:ahLst/>
            <a:cxnLst/>
            <a:rect r="r" b="b" t="t" l="l"/>
            <a:pathLst>
              <a:path h="3726427" w="2262958">
                <a:moveTo>
                  <a:pt x="0" y="0"/>
                </a:moveTo>
                <a:lnTo>
                  <a:pt x="2262958" y="0"/>
                </a:lnTo>
                <a:lnTo>
                  <a:pt x="2262958" y="3726428"/>
                </a:lnTo>
                <a:lnTo>
                  <a:pt x="0" y="372642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1737559">
            <a:off x="6016825" y="8980873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-2085825" y="1189741"/>
            <a:ext cx="2781341" cy="2859323"/>
          </a:xfrm>
          <a:custGeom>
            <a:avLst/>
            <a:gdLst/>
            <a:ahLst/>
            <a:cxnLst/>
            <a:rect r="r" b="b" t="t" l="l"/>
            <a:pathLst>
              <a:path h="2859323" w="2781341">
                <a:moveTo>
                  <a:pt x="0" y="0"/>
                </a:moveTo>
                <a:lnTo>
                  <a:pt x="2781342" y="0"/>
                </a:lnTo>
                <a:lnTo>
                  <a:pt x="2781342" y="2859323"/>
                </a:lnTo>
                <a:lnTo>
                  <a:pt x="0" y="285932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7" id="17"/>
          <p:cNvSpPr txBox="true"/>
          <p:nvPr/>
        </p:nvSpPr>
        <p:spPr>
          <a:xfrm rot="0">
            <a:off x="1690364" y="2766834"/>
            <a:ext cx="3220828" cy="1581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1"/>
              </a:lnSpc>
            </a:pPr>
            <a:r>
              <a:rPr lang="en-US" sz="2099">
                <a:solidFill>
                  <a:srgbClr val="303030"/>
                </a:solidFill>
                <a:latin typeface="Lazydog"/>
              </a:rPr>
              <a:t>Il 90% delle informazioni elaborate dal cervello sono visive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65683" y="6373876"/>
            <a:ext cx="3220828" cy="1181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1"/>
              </a:lnSpc>
            </a:pPr>
            <a:r>
              <a:rPr lang="en-US" sz="2099">
                <a:solidFill>
                  <a:srgbClr val="303030"/>
                </a:solidFill>
                <a:latin typeface="Lazydog"/>
              </a:rPr>
              <a:t>Il cervello elabora le immagini in 13 millisecondi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590238" y="6654492"/>
            <a:ext cx="3220828" cy="1181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2"/>
              </a:lnSpc>
            </a:pPr>
            <a:r>
              <a:rPr lang="en-US" sz="2100">
                <a:solidFill>
                  <a:srgbClr val="303030"/>
                </a:solidFill>
                <a:latin typeface="Lazydog"/>
              </a:rPr>
              <a:t>Il 93% di tutta la comunicazione umana è visiva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736156" y="5854392"/>
            <a:ext cx="3220828" cy="1981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1"/>
              </a:lnSpc>
            </a:pPr>
            <a:r>
              <a:rPr lang="en-US" sz="2099">
                <a:solidFill>
                  <a:srgbClr val="303030"/>
                </a:solidFill>
                <a:latin typeface="Lazydog"/>
              </a:rPr>
              <a:t>L'80% delle persone ricorda ciò che vede, rispetto al 10% di ciò che sente e al 20% di ciò che legge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736156" y="3043512"/>
            <a:ext cx="3220828" cy="1181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1"/>
              </a:lnSpc>
            </a:pPr>
            <a:r>
              <a:rPr lang="en-US" sz="2099">
                <a:solidFill>
                  <a:srgbClr val="303030"/>
                </a:solidFill>
                <a:latin typeface="Lazydog"/>
              </a:rPr>
              <a:t>Elaboriamo le immagini 60.000 volte più velocemente del testo</a:t>
            </a:r>
          </a:p>
        </p:txBody>
      </p:sp>
      <p:sp>
        <p:nvSpPr>
          <p:cNvPr name="Freeform 22" id="22"/>
          <p:cNvSpPr/>
          <p:nvPr/>
        </p:nvSpPr>
        <p:spPr>
          <a:xfrm flipH="false" flipV="true" rot="5400000">
            <a:off x="8650772" y="4170487"/>
            <a:ext cx="1206953" cy="601209"/>
          </a:xfrm>
          <a:custGeom>
            <a:avLst/>
            <a:gdLst/>
            <a:ahLst/>
            <a:cxnLst/>
            <a:rect r="r" b="b" t="t" l="l"/>
            <a:pathLst>
              <a:path h="601209" w="1206953">
                <a:moveTo>
                  <a:pt x="0" y="601209"/>
                </a:moveTo>
                <a:lnTo>
                  <a:pt x="1206952" y="601209"/>
                </a:lnTo>
                <a:lnTo>
                  <a:pt x="1206952" y="0"/>
                </a:lnTo>
                <a:lnTo>
                  <a:pt x="0" y="0"/>
                </a:lnTo>
                <a:lnTo>
                  <a:pt x="0" y="601209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44544" y="1172977"/>
            <a:ext cx="11198912" cy="7941047"/>
          </a:xfrm>
          <a:custGeom>
            <a:avLst/>
            <a:gdLst/>
            <a:ahLst/>
            <a:cxnLst/>
            <a:rect r="r" b="b" t="t" l="l"/>
            <a:pathLst>
              <a:path h="7941047" w="11198912">
                <a:moveTo>
                  <a:pt x="0" y="0"/>
                </a:moveTo>
                <a:lnTo>
                  <a:pt x="11198912" y="0"/>
                </a:lnTo>
                <a:lnTo>
                  <a:pt x="11198912" y="7941046"/>
                </a:lnTo>
                <a:lnTo>
                  <a:pt x="0" y="79410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-748704" y="-3236984"/>
            <a:ext cx="3554807" cy="5131612"/>
          </a:xfrm>
          <a:custGeom>
            <a:avLst/>
            <a:gdLst/>
            <a:ahLst/>
            <a:cxnLst/>
            <a:rect r="r" b="b" t="t" l="l"/>
            <a:pathLst>
              <a:path h="5131612" w="3554807">
                <a:moveTo>
                  <a:pt x="0" y="0"/>
                </a:moveTo>
                <a:lnTo>
                  <a:pt x="3554808" y="0"/>
                </a:lnTo>
                <a:lnTo>
                  <a:pt x="3554808" y="5131612"/>
                </a:lnTo>
                <a:lnTo>
                  <a:pt x="0" y="51316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1503353" y="2377331"/>
            <a:ext cx="3006706" cy="2766169"/>
          </a:xfrm>
          <a:custGeom>
            <a:avLst/>
            <a:gdLst/>
            <a:ahLst/>
            <a:cxnLst/>
            <a:rect r="r" b="b" t="t" l="l"/>
            <a:pathLst>
              <a:path h="2766169" w="3006706">
                <a:moveTo>
                  <a:pt x="0" y="0"/>
                </a:moveTo>
                <a:lnTo>
                  <a:pt x="3006706" y="0"/>
                </a:lnTo>
                <a:lnTo>
                  <a:pt x="300670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4182716">
            <a:off x="16663466" y="7802025"/>
            <a:ext cx="3249068" cy="4006698"/>
          </a:xfrm>
          <a:custGeom>
            <a:avLst/>
            <a:gdLst/>
            <a:ahLst/>
            <a:cxnLst/>
            <a:rect r="r" b="b" t="t" l="l"/>
            <a:pathLst>
              <a:path h="4006698" w="3249068">
                <a:moveTo>
                  <a:pt x="0" y="0"/>
                </a:moveTo>
                <a:lnTo>
                  <a:pt x="3249068" y="0"/>
                </a:lnTo>
                <a:lnTo>
                  <a:pt x="3249068" y="4006698"/>
                </a:lnTo>
                <a:lnTo>
                  <a:pt x="0" y="400669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259300" y="4754150"/>
            <a:ext cx="2262958" cy="3726427"/>
          </a:xfrm>
          <a:custGeom>
            <a:avLst/>
            <a:gdLst/>
            <a:ahLst/>
            <a:cxnLst/>
            <a:rect r="r" b="b" t="t" l="l"/>
            <a:pathLst>
              <a:path h="3726427" w="2262958">
                <a:moveTo>
                  <a:pt x="0" y="0"/>
                </a:moveTo>
                <a:lnTo>
                  <a:pt x="2262958" y="0"/>
                </a:lnTo>
                <a:lnTo>
                  <a:pt x="2262958" y="3726427"/>
                </a:lnTo>
                <a:lnTo>
                  <a:pt x="0" y="3726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737559">
            <a:off x="1159713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6003287" y="-481992"/>
            <a:ext cx="2781341" cy="2859323"/>
          </a:xfrm>
          <a:custGeom>
            <a:avLst/>
            <a:gdLst/>
            <a:ahLst/>
            <a:cxnLst/>
            <a:rect r="r" b="b" t="t" l="l"/>
            <a:pathLst>
              <a:path h="2859323" w="2781341">
                <a:moveTo>
                  <a:pt x="0" y="0"/>
                </a:moveTo>
                <a:lnTo>
                  <a:pt x="2781341" y="0"/>
                </a:lnTo>
                <a:lnTo>
                  <a:pt x="2781341" y="2859323"/>
                </a:lnTo>
                <a:lnTo>
                  <a:pt x="0" y="285932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3855770" y="5095875"/>
            <a:ext cx="10368169" cy="3653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5" indent="-291463" lvl="1">
              <a:lnSpc>
                <a:spcPts val="3644"/>
              </a:lnSpc>
              <a:buFont typeface="Arial"/>
              <a:buChar char="•"/>
            </a:pPr>
            <a:r>
              <a:rPr lang="en-US" sz="2699" spc="83">
                <a:solidFill>
                  <a:srgbClr val="2B2B2B"/>
                </a:solidFill>
                <a:latin typeface="Lazydog"/>
              </a:rPr>
              <a:t>Canva: creazione di presentazioni, grafica e video.</a:t>
            </a:r>
          </a:p>
          <a:p>
            <a:pPr algn="l" marL="582925" indent="-291463" lvl="1">
              <a:lnSpc>
                <a:spcPts val="3644"/>
              </a:lnSpc>
              <a:buFont typeface="Arial"/>
              <a:buChar char="•"/>
            </a:pPr>
            <a:r>
              <a:rPr lang="en-US" sz="2699" spc="83">
                <a:solidFill>
                  <a:srgbClr val="2B2B2B"/>
                </a:solidFill>
                <a:latin typeface="Lazydog"/>
              </a:rPr>
              <a:t>Snapseed: fotoritocco semplice e intuitivo.</a:t>
            </a:r>
          </a:p>
          <a:p>
            <a:pPr algn="l" marL="582925" indent="-291463" lvl="1">
              <a:lnSpc>
                <a:spcPts val="3644"/>
              </a:lnSpc>
              <a:buFont typeface="Arial"/>
              <a:buChar char="•"/>
            </a:pPr>
            <a:r>
              <a:rPr lang="en-US" sz="2699" spc="83">
                <a:solidFill>
                  <a:srgbClr val="2B2B2B"/>
                </a:solidFill>
                <a:latin typeface="Lazydog"/>
              </a:rPr>
              <a:t>CapCut: editing video avanzato con intelligenza artificiale.</a:t>
            </a:r>
          </a:p>
          <a:p>
            <a:pPr algn="l" marL="582925" indent="-291463" lvl="1">
              <a:lnSpc>
                <a:spcPts val="3644"/>
              </a:lnSpc>
              <a:buFont typeface="Arial"/>
              <a:buChar char="•"/>
            </a:pPr>
            <a:r>
              <a:rPr lang="en-US" sz="2699" spc="83">
                <a:solidFill>
                  <a:srgbClr val="2B2B2B"/>
                </a:solidFill>
                <a:latin typeface="Lazydog"/>
              </a:rPr>
              <a:t>Google Drive e Mirò: collaborazione e condivisione di contenuti.</a:t>
            </a:r>
          </a:p>
          <a:p>
            <a:pPr algn="l">
              <a:lnSpc>
                <a:spcPts val="3644"/>
              </a:lnSpc>
              <a:spcBef>
                <a:spcPct val="0"/>
              </a:spcBef>
            </a:pPr>
          </a:p>
          <a:p>
            <a:pPr algn="ctr" marL="0" indent="0" lvl="0">
              <a:lnSpc>
                <a:spcPts val="3644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547492" y="2360502"/>
            <a:ext cx="7551865" cy="2153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20"/>
              </a:lnSpc>
            </a:pPr>
            <a:r>
              <a:rPr lang="en-US" sz="8000" spc="-160">
                <a:solidFill>
                  <a:srgbClr val="2B2B2B"/>
                </a:solidFill>
                <a:latin typeface="Fibre"/>
              </a:rPr>
              <a:t>Panoramica degli strumenti gratuiti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17"/>
          <a:srcRect l="0" t="0" r="0" b="0"/>
          <a:stretch>
            <a:fillRect/>
          </a:stretch>
        </p:blipFill>
        <p:spPr>
          <a:xfrm flipH="false" flipV="false" rot="0">
            <a:off x="2507464" y="5143500"/>
            <a:ext cx="1474131" cy="375903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7"/>
          <a:srcRect l="0" t="0" r="0" b="0"/>
          <a:stretch>
            <a:fillRect/>
          </a:stretch>
        </p:blipFill>
        <p:spPr>
          <a:xfrm flipH="false" flipV="false" rot="0">
            <a:off x="2507464" y="5677570"/>
            <a:ext cx="1474131" cy="375903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7"/>
          <a:srcRect l="0" t="0" r="0" b="0"/>
          <a:stretch>
            <a:fillRect/>
          </a:stretch>
        </p:blipFill>
        <p:spPr>
          <a:xfrm flipH="false" flipV="false" rot="0">
            <a:off x="2507464" y="6053474"/>
            <a:ext cx="1474131" cy="375903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7"/>
          <a:srcRect l="0" t="0" r="0" b="0"/>
          <a:stretch>
            <a:fillRect/>
          </a:stretch>
        </p:blipFill>
        <p:spPr>
          <a:xfrm flipH="false" flipV="false" rot="0">
            <a:off x="2507464" y="6962777"/>
            <a:ext cx="1474131" cy="3759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2318674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-1328922" y="8100335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7259300" y="698230"/>
            <a:ext cx="3198742" cy="2797445"/>
          </a:xfrm>
          <a:custGeom>
            <a:avLst/>
            <a:gdLst/>
            <a:ahLst/>
            <a:cxnLst/>
            <a:rect r="r" b="b" t="t" l="l"/>
            <a:pathLst>
              <a:path h="2797445" w="3198742">
                <a:moveTo>
                  <a:pt x="0" y="0"/>
                </a:moveTo>
                <a:lnTo>
                  <a:pt x="3198742" y="0"/>
                </a:lnTo>
                <a:lnTo>
                  <a:pt x="3198742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5400000">
            <a:off x="15561337" y="-1937162"/>
            <a:ext cx="2491650" cy="4103017"/>
          </a:xfrm>
          <a:custGeom>
            <a:avLst/>
            <a:gdLst/>
            <a:ahLst/>
            <a:cxnLst/>
            <a:rect r="r" b="b" t="t" l="l"/>
            <a:pathLst>
              <a:path h="4103017" w="2491650">
                <a:moveTo>
                  <a:pt x="0" y="0"/>
                </a:moveTo>
                <a:lnTo>
                  <a:pt x="2491650" y="0"/>
                </a:lnTo>
                <a:lnTo>
                  <a:pt x="2491650" y="4103017"/>
                </a:lnTo>
                <a:lnTo>
                  <a:pt x="0" y="41030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174861" y="1901884"/>
            <a:ext cx="6901796" cy="6901796"/>
            <a:chOff x="0" y="0"/>
            <a:chExt cx="34823400" cy="34823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4823400" cy="34823400"/>
            </a:xfrm>
            <a:custGeom>
              <a:avLst/>
              <a:gdLst/>
              <a:ahLst/>
              <a:cxnLst/>
              <a:rect r="r" b="b" t="t" l="l"/>
              <a:pathLst>
                <a:path h="34823400" w="34823400">
                  <a:moveTo>
                    <a:pt x="34823400" y="34823400"/>
                  </a:moveTo>
                  <a:lnTo>
                    <a:pt x="0" y="34823400"/>
                  </a:lnTo>
                  <a:lnTo>
                    <a:pt x="0" y="0"/>
                  </a:lnTo>
                  <a:lnTo>
                    <a:pt x="34823400" y="0"/>
                  </a:lnTo>
                  <a:lnTo>
                    <a:pt x="34823400" y="3482340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4823400" cy="34823400"/>
            </a:xfrm>
            <a:custGeom>
              <a:avLst/>
              <a:gdLst/>
              <a:ahLst/>
              <a:cxnLst/>
              <a:rect r="r" b="b" t="t" l="l"/>
              <a:pathLst>
                <a:path h="34823400" w="34823400">
                  <a:moveTo>
                    <a:pt x="34823400" y="34823400"/>
                  </a:moveTo>
                  <a:lnTo>
                    <a:pt x="0" y="34823400"/>
                  </a:lnTo>
                  <a:lnTo>
                    <a:pt x="0" y="0"/>
                  </a:lnTo>
                  <a:lnTo>
                    <a:pt x="34823400" y="0"/>
                  </a:lnTo>
                  <a:lnTo>
                    <a:pt x="34823400" y="3482340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504950" y="4693686"/>
            <a:ext cx="8394129" cy="2657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61">
                <a:solidFill>
                  <a:srgbClr val="2B2B2B"/>
                </a:solidFill>
                <a:latin typeface="Quicksand Semi-Bold"/>
              </a:rPr>
              <a:t>Canva è una piattaforma intuitiva che consente a singoli e team di creare presentazioni, grafica e video professionali. Offre un'ampia gamma di modelli e strumenti di progettazione, semplificando la produzione di contenuti visivamente accattivanti senza la necessità di competenze di progettazione avanzate. Canva è accessibile sia su dispositivi mobili che su desktop, migliorandone la versatilità e la praticità per vari progetti creativi.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04950" y="2143788"/>
            <a:ext cx="7321793" cy="2153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20"/>
              </a:lnSpc>
            </a:pPr>
            <a:r>
              <a:rPr lang="en-US" sz="8000" spc="-160">
                <a:solidFill>
                  <a:srgbClr val="2B2B2B"/>
                </a:solidFill>
                <a:latin typeface="Fibre"/>
              </a:rPr>
              <a:t>Canva</a:t>
            </a:r>
          </a:p>
          <a:p>
            <a:pPr algn="l" marL="0" indent="0" lvl="0">
              <a:lnSpc>
                <a:spcPts val="832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04950" y="3282346"/>
            <a:ext cx="7321793" cy="1151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4700" spc="-94">
                <a:solidFill>
                  <a:srgbClr val="2B2B2B"/>
                </a:solidFill>
                <a:latin typeface="Fibre"/>
              </a:rPr>
              <a:t>Piattaforma di presentazione e progettazione grafica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04950" y="7589286"/>
            <a:ext cx="8394129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04"/>
              </a:lnSpc>
              <a:spcBef>
                <a:spcPct val="0"/>
              </a:spcBef>
            </a:pPr>
            <a:r>
              <a:rPr lang="en-US" sz="2299" spc="71">
                <a:solidFill>
                  <a:srgbClr val="2B2B2B"/>
                </a:solidFill>
                <a:latin typeface="Quicksand Semi-Bold"/>
              </a:rPr>
              <a:t>https://www.canva.com/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2318674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-1328922" y="8100335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7259300" y="698230"/>
            <a:ext cx="3198742" cy="2797445"/>
          </a:xfrm>
          <a:custGeom>
            <a:avLst/>
            <a:gdLst/>
            <a:ahLst/>
            <a:cxnLst/>
            <a:rect r="r" b="b" t="t" l="l"/>
            <a:pathLst>
              <a:path h="2797445" w="3198742">
                <a:moveTo>
                  <a:pt x="0" y="0"/>
                </a:moveTo>
                <a:lnTo>
                  <a:pt x="3198742" y="0"/>
                </a:lnTo>
                <a:lnTo>
                  <a:pt x="3198742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5400000">
            <a:off x="15561337" y="-1937162"/>
            <a:ext cx="2491650" cy="4103017"/>
          </a:xfrm>
          <a:custGeom>
            <a:avLst/>
            <a:gdLst/>
            <a:ahLst/>
            <a:cxnLst/>
            <a:rect r="r" b="b" t="t" l="l"/>
            <a:pathLst>
              <a:path h="4103017" w="2491650">
                <a:moveTo>
                  <a:pt x="0" y="0"/>
                </a:moveTo>
                <a:lnTo>
                  <a:pt x="2491650" y="0"/>
                </a:lnTo>
                <a:lnTo>
                  <a:pt x="2491650" y="4103017"/>
                </a:lnTo>
                <a:lnTo>
                  <a:pt x="0" y="41030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060244" y="2039013"/>
            <a:ext cx="6619327" cy="5179624"/>
          </a:xfrm>
          <a:custGeom>
            <a:avLst/>
            <a:gdLst/>
            <a:ahLst/>
            <a:cxnLst/>
            <a:rect r="r" b="b" t="t" l="l"/>
            <a:pathLst>
              <a:path h="5179624" w="6619327">
                <a:moveTo>
                  <a:pt x="0" y="0"/>
                </a:moveTo>
                <a:lnTo>
                  <a:pt x="6619328" y="0"/>
                </a:lnTo>
                <a:lnTo>
                  <a:pt x="6619328" y="5179624"/>
                </a:lnTo>
                <a:lnTo>
                  <a:pt x="0" y="51796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88241" y="4107573"/>
            <a:ext cx="7975566" cy="2967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69"/>
              </a:lnSpc>
              <a:spcBef>
                <a:spcPct val="0"/>
              </a:spcBef>
            </a:pPr>
            <a:r>
              <a:rPr lang="en-US" sz="2199" spc="68">
                <a:solidFill>
                  <a:srgbClr val="2B2B2B"/>
                </a:solidFill>
                <a:latin typeface="Quicksand Semi-Bold"/>
              </a:rPr>
              <a:t>Snapseed è un'app di fotoritocco gratuita e intuitiva sviluppata da Google. Offre una vasta gamma di strumenti e filtri che consentono agli utenti di migliorare le proprie foto con modifiche di qualità professionale. Disponibile sia su Apple Store che su Google Play, Snapseed fornisce una soluzione accessibile e potente per il fotoritocco su dispositivi mobili.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04950" y="2143788"/>
            <a:ext cx="7321793" cy="2153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20"/>
              </a:lnSpc>
            </a:pPr>
            <a:r>
              <a:rPr lang="en-US" sz="8000" spc="-160">
                <a:solidFill>
                  <a:srgbClr val="2B2B2B"/>
                </a:solidFill>
                <a:latin typeface="Fibre"/>
              </a:rPr>
              <a:t>Snapseed</a:t>
            </a:r>
          </a:p>
          <a:p>
            <a:pPr algn="l" marL="0" indent="0" lvl="0">
              <a:lnSpc>
                <a:spcPts val="832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504950" y="3253168"/>
            <a:ext cx="7321793" cy="599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4700" spc="-94">
                <a:solidFill>
                  <a:srgbClr val="2B2B2B"/>
                </a:solidFill>
                <a:latin typeface="Fibre"/>
              </a:rPr>
              <a:t>Applicazione di fotoritocco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88241" y="7234375"/>
            <a:ext cx="8410228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61">
                <a:solidFill>
                  <a:srgbClr val="2B2B2B"/>
                </a:solidFill>
                <a:latin typeface="Quicksand Semi-Bold"/>
              </a:rPr>
              <a:t>https://play.google.com/store/search?q=snapseed&amp;c=apps&amp;hl=it&amp;gl=US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88241" y="8072575"/>
            <a:ext cx="8410228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61" u="sng">
                <a:solidFill>
                  <a:srgbClr val="2B2B2B"/>
                </a:solidFill>
                <a:latin typeface="Quicksand Semi-Bold"/>
                <a:hlinkClick r:id="rId12" tooltip="https://apps.apple.com/it/app/snapseed/id439438619"/>
              </a:rPr>
              <a:t>https://play.google.com/store/search?q=snapseed&amp;c=apps&amp;hl=it&amp;gl=US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2318674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-1328922" y="8100335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7259300" y="698230"/>
            <a:ext cx="3198742" cy="2797445"/>
          </a:xfrm>
          <a:custGeom>
            <a:avLst/>
            <a:gdLst/>
            <a:ahLst/>
            <a:cxnLst/>
            <a:rect r="r" b="b" t="t" l="l"/>
            <a:pathLst>
              <a:path h="2797445" w="3198742">
                <a:moveTo>
                  <a:pt x="0" y="0"/>
                </a:moveTo>
                <a:lnTo>
                  <a:pt x="3198742" y="0"/>
                </a:lnTo>
                <a:lnTo>
                  <a:pt x="3198742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5400000">
            <a:off x="15561337" y="-1937162"/>
            <a:ext cx="2491650" cy="4103017"/>
          </a:xfrm>
          <a:custGeom>
            <a:avLst/>
            <a:gdLst/>
            <a:ahLst/>
            <a:cxnLst/>
            <a:rect r="r" b="b" t="t" l="l"/>
            <a:pathLst>
              <a:path h="4103017" w="2491650">
                <a:moveTo>
                  <a:pt x="0" y="0"/>
                </a:moveTo>
                <a:lnTo>
                  <a:pt x="2491650" y="0"/>
                </a:lnTo>
                <a:lnTo>
                  <a:pt x="2491650" y="4103017"/>
                </a:lnTo>
                <a:lnTo>
                  <a:pt x="0" y="41030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480516" y="2582536"/>
            <a:ext cx="7841620" cy="4398775"/>
          </a:xfrm>
          <a:custGeom>
            <a:avLst/>
            <a:gdLst/>
            <a:ahLst/>
            <a:cxnLst/>
            <a:rect r="r" b="b" t="t" l="l"/>
            <a:pathLst>
              <a:path h="4398775" w="7841620">
                <a:moveTo>
                  <a:pt x="0" y="0"/>
                </a:moveTo>
                <a:lnTo>
                  <a:pt x="7841620" y="0"/>
                </a:lnTo>
                <a:lnTo>
                  <a:pt x="7841620" y="4398775"/>
                </a:lnTo>
                <a:lnTo>
                  <a:pt x="0" y="439877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04950" y="2143788"/>
            <a:ext cx="7321793" cy="2153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20"/>
              </a:lnSpc>
            </a:pPr>
            <a:r>
              <a:rPr lang="en-US" sz="8000" spc="-160">
                <a:solidFill>
                  <a:srgbClr val="2B2B2B"/>
                </a:solidFill>
                <a:latin typeface="Fibre"/>
              </a:rPr>
              <a:t>CapCut</a:t>
            </a:r>
          </a:p>
          <a:p>
            <a:pPr algn="l" marL="0" indent="0" lvl="0">
              <a:lnSpc>
                <a:spcPts val="832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504950" y="3767434"/>
            <a:ext cx="7321793" cy="599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4700" spc="-94">
                <a:solidFill>
                  <a:srgbClr val="2B2B2B"/>
                </a:solidFill>
                <a:latin typeface="Fibre"/>
              </a:rPr>
              <a:t>Applicazione di editing video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88241" y="4753348"/>
            <a:ext cx="7975566" cy="232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61">
                <a:solidFill>
                  <a:srgbClr val="2B2B2B"/>
                </a:solidFill>
                <a:latin typeface="Quicksand"/>
              </a:rPr>
              <a:t>CapCut è un'app di editing video avanzata e gratuita ampiamente utilizzata dagli utenti TikTok. Offre una varietà di funzionalità, tra cui il ritaglio video, l'aggiunta di musica, l'inserimento di sottotitoli e l'applicazione di effetti, il tutto migliorato dall'intelligenza artificiale integrata. Disponibile su entrambe le piattaforme Android e Apple, CapCut consente agli utenti di creare facilmente video e animazioni di alta qualità.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88241" y="7234375"/>
            <a:ext cx="8410228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61">
                <a:solidFill>
                  <a:srgbClr val="2B2B2B"/>
                </a:solidFill>
                <a:latin typeface="Quicksand Semi-Bold"/>
              </a:rPr>
              <a:t>https://play.google.com/store/apps/details?id=com.lemon.lvoverseas&amp;hl=it&amp;gl=US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88241" y="8072575"/>
            <a:ext cx="8410228" cy="657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61">
                <a:solidFill>
                  <a:srgbClr val="2B2B2B"/>
                </a:solidFill>
                <a:latin typeface="Quicksand Semi-Bold"/>
              </a:rPr>
              <a:t>https://apps.apple.com/it/app/capcut-editor-video-e-foto/id1500855883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44" r="0" b="-984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2318674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-1328922" y="8100335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7259300" y="698230"/>
            <a:ext cx="3198742" cy="2797445"/>
          </a:xfrm>
          <a:custGeom>
            <a:avLst/>
            <a:gdLst/>
            <a:ahLst/>
            <a:cxnLst/>
            <a:rect r="r" b="b" t="t" l="l"/>
            <a:pathLst>
              <a:path h="2797445" w="3198742">
                <a:moveTo>
                  <a:pt x="0" y="0"/>
                </a:moveTo>
                <a:lnTo>
                  <a:pt x="3198742" y="0"/>
                </a:lnTo>
                <a:lnTo>
                  <a:pt x="3198742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5400000">
            <a:off x="15561337" y="-1937162"/>
            <a:ext cx="2491650" cy="4103017"/>
          </a:xfrm>
          <a:custGeom>
            <a:avLst/>
            <a:gdLst/>
            <a:ahLst/>
            <a:cxnLst/>
            <a:rect r="r" b="b" t="t" l="l"/>
            <a:pathLst>
              <a:path h="4103017" w="2491650">
                <a:moveTo>
                  <a:pt x="0" y="0"/>
                </a:moveTo>
                <a:lnTo>
                  <a:pt x="2491650" y="0"/>
                </a:lnTo>
                <a:lnTo>
                  <a:pt x="2491650" y="4103017"/>
                </a:lnTo>
                <a:lnTo>
                  <a:pt x="0" y="41030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759414" y="2096952"/>
            <a:ext cx="7220989" cy="5415742"/>
          </a:xfrm>
          <a:custGeom>
            <a:avLst/>
            <a:gdLst/>
            <a:ahLst/>
            <a:cxnLst/>
            <a:rect r="r" b="b" t="t" l="l"/>
            <a:pathLst>
              <a:path h="5415742" w="7220989">
                <a:moveTo>
                  <a:pt x="0" y="0"/>
                </a:moveTo>
                <a:lnTo>
                  <a:pt x="7220988" y="0"/>
                </a:lnTo>
                <a:lnTo>
                  <a:pt x="7220988" y="5415742"/>
                </a:lnTo>
                <a:lnTo>
                  <a:pt x="0" y="541574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04950" y="2667663"/>
            <a:ext cx="7321793" cy="1105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20"/>
              </a:lnSpc>
            </a:pPr>
            <a:r>
              <a:rPr lang="en-US" sz="8000" spc="-160">
                <a:solidFill>
                  <a:srgbClr val="2B2B2B"/>
                </a:solidFill>
                <a:latin typeface="Fibre"/>
              </a:rPr>
              <a:t>google drive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09725" y="3887503"/>
            <a:ext cx="7748995" cy="599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4700" spc="-94">
                <a:solidFill>
                  <a:srgbClr val="2B2B2B"/>
                </a:solidFill>
                <a:latin typeface="Fibre"/>
              </a:rPr>
              <a:t>piattaforma di collaborazione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4950" y="4766723"/>
            <a:ext cx="7975566" cy="2967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69"/>
              </a:lnSpc>
              <a:spcBef>
                <a:spcPct val="0"/>
              </a:spcBef>
            </a:pPr>
            <a:r>
              <a:rPr lang="en-US" sz="2199" spc="68">
                <a:solidFill>
                  <a:srgbClr val="2B2B2B"/>
                </a:solidFill>
                <a:latin typeface="Quicksand"/>
              </a:rPr>
              <a:t>Google Drive è una piattaforma di archiviazione e collaborazione basata su cloud che consente agli utenti di archiviare, condividere e modificare in modo collaborativo documenti, presentazioni e fogli di calcolo in tempo reale. Migliora la produttività consentendo l'accesso continuo ai file da qualsiasi dispositivo e supporta la collaborazione del team tramite cartelle condivise e commenti in tempo reale.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06718" y="7991888"/>
            <a:ext cx="7320025" cy="415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u="sng">
                <a:solidFill>
                  <a:srgbClr val="2B2B2B"/>
                </a:solidFill>
                <a:latin typeface="Quicksand"/>
                <a:hlinkClick r:id="rId12" tooltip="https://drive.google.com/drive/home"/>
              </a:rPr>
              <a:t>https://drive.google.com/drive/home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DAGGI2POAys</dc:identifier>
  <dcterms:modified xsi:type="dcterms:W3CDTF">2011-08-01T06:04:30Z</dcterms:modified>
  <cp:revision>1</cp:revision>
  <dc:title>CAPITOLO_2_BECOME_ATTRACTIVE</dc:title>
</cp:coreProperties>
</file>