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1"/>
  </p:sldMasterIdLst>
  <p:sldIdLst>
    <p:sldId id="312" r:id="rId2"/>
    <p:sldId id="256" r:id="rId3"/>
    <p:sldId id="257" r:id="rId4"/>
    <p:sldId id="258" r:id="rId5"/>
    <p:sldId id="268" r:id="rId6"/>
    <p:sldId id="259" r:id="rId7"/>
    <p:sldId id="260" r:id="rId8"/>
    <p:sldId id="261" r:id="rId9"/>
    <p:sldId id="262" r:id="rId10"/>
    <p:sldId id="263" r:id="rId11"/>
    <p:sldId id="264" r:id="rId12"/>
    <p:sldId id="265" r:id="rId13"/>
    <p:sldId id="269" r:id="rId14"/>
    <p:sldId id="266" r:id="rId15"/>
    <p:sldId id="267" r:id="rId16"/>
    <p:sldId id="270" r:id="rId17"/>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020"/>
    <p:restoredTop sz="94586"/>
  </p:normalViewPr>
  <p:slideViewPr>
    <p:cSldViewPr>
      <p:cViewPr varScale="1">
        <p:scale>
          <a:sx n="102" d="100"/>
          <a:sy n="102" d="100"/>
        </p:scale>
        <p:origin x="792" y="1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649519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3078558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2600337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6/22/23</a:t>
            </a:fld>
            <a:endParaRPr lang="en-US"/>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207712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6/22/23</a:t>
            </a:fld>
            <a:endParaRPr lang="en-US"/>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3735438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6/22/23</a:t>
            </a:fld>
            <a:endParaRPr lang="en-US"/>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2984537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6/22/23</a:t>
            </a:fld>
            <a:endParaRPr lang="en-US"/>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3824345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1D8BD707-D9CF-40AE-B4C6-C98DA3205C09}" type="datetimeFigureOut">
              <a:rPr lang="en-US" smtClean="0"/>
              <a:t>6/22/23</a:t>
            </a:fld>
            <a:endParaRPr lang="en-US"/>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1002161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1D8BD707-D9CF-40AE-B4C6-C98DA3205C09}" type="datetimeFigureOut">
              <a:rPr lang="en-US" smtClean="0"/>
              <a:t>6/22/23</a:t>
            </a:fld>
            <a:endParaRPr lang="en-US"/>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274725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1279896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73404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21508740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1368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21937425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1748548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6/22/23</a:t>
            </a:fld>
            <a:endParaRPr lang="en-US"/>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27191387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Diapositiva titolo">
    <p:spTree>
      <p:nvGrpSpPr>
        <p:cNvPr id="1" name=""/>
        <p:cNvGrpSpPr/>
        <p:nvPr/>
      </p:nvGrpSpPr>
      <p:grpSpPr>
        <a:xfrm>
          <a:off x="0" y="0"/>
          <a:ext cx="0" cy="0"/>
          <a:chOff x="0" y="0"/>
          <a:chExt cx="0" cy="0"/>
        </a:xfrm>
      </p:grpSpPr>
      <p:sp>
        <p:nvSpPr>
          <p:cNvPr id="2" name="Holder 2"/>
          <p:cNvSpPr>
            <a:spLocks noGrp="1"/>
          </p:cNvSpPr>
          <p:nvPr>
            <p:ph type="ctrTitle"/>
          </p:nvPr>
        </p:nvSpPr>
        <p:spPr>
          <a:xfrm>
            <a:off x="709980" y="300439"/>
            <a:ext cx="7724038" cy="1354455"/>
          </a:xfrm>
          <a:prstGeom prst="rect">
            <a:avLst/>
          </a:prstGeom>
        </p:spPr>
        <p:txBody>
          <a:bodyPr wrap="square" lIns="0" tIns="0" rIns="0" bIns="0">
            <a:spAutoFit/>
          </a:bodyPr>
          <a:lstStyle>
            <a:lvl1pPr>
              <a:defRPr sz="2800" b="1" i="0">
                <a:solidFill>
                  <a:srgbClr val="FF8D3D"/>
                </a:solidFill>
                <a:latin typeface="Verdana"/>
                <a:cs typeface="Verdana"/>
              </a:defRPr>
            </a:lvl1pPr>
          </a:lstStyle>
          <a:p>
            <a:r>
              <a:rPr lang="it-IT"/>
              <a:t>Fare clic per modificare lo stile del titolo dello schema</a:t>
            </a:r>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r>
              <a:rPr lang="it-IT"/>
              <a:t>Fare clic per modificare lo stile del sottotitolo dello schema</a:t>
            </a:r>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lang="it-IT"/>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6/22/23</a:t>
            </a:fld>
            <a:endParaRPr lang="en-US"/>
          </a:p>
        </p:txBody>
      </p:sp>
      <p:sp>
        <p:nvSpPr>
          <p:cNvPr id="6" name="Holder 6"/>
          <p:cNvSpPr>
            <a:spLocks noGrp="1"/>
          </p:cNvSpPr>
          <p:nvPr>
            <p:ph type="sldNum" sz="quarter" idx="7"/>
          </p:nvPr>
        </p:nvSpPr>
        <p:spPr/>
        <p:txBody>
          <a:bodyPr lIns="0" tIns="0" rIns="0" bIns="0"/>
          <a:lstStyle>
            <a:lvl1pPr>
              <a:defRPr sz="1000" b="0" i="0">
                <a:solidFill>
                  <a:srgbClr val="A7A299"/>
                </a:solidFill>
                <a:latin typeface="Verdana"/>
                <a:cs typeface="Verdana"/>
              </a:defRPr>
            </a:lvl1p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1513596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D8BD707-D9CF-40AE-B4C6-C98DA3205C09}" type="datetimeFigureOut">
              <a:rPr lang="en-US" smtClean="0"/>
              <a:t>6/22/23</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marL="38100">
              <a:lnSpc>
                <a:spcPct val="100000"/>
              </a:lnSpc>
              <a:spcBef>
                <a:spcPts val="100"/>
              </a:spcBef>
            </a:pPr>
            <a:fld id="{81D60167-4931-47E6-BA6A-407CBD079E47}" type="slidenum">
              <a:rPr lang="it-IT" spc="-5" smtClean="0"/>
              <a:t>‹N›</a:t>
            </a:fld>
            <a:endParaRPr lang="it-IT" spc="-5" dirty="0"/>
          </a:p>
        </p:txBody>
      </p:sp>
    </p:spTree>
    <p:extLst>
      <p:ext uri="{BB962C8B-B14F-4D97-AF65-F5344CB8AC3E}">
        <p14:creationId xmlns:p14="http://schemas.microsoft.com/office/powerpoint/2010/main" val="128178413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0CC633E-8C3C-C844-8C6D-EB8ADA069EE5}"/>
              </a:ext>
            </a:extLst>
          </p:cNvPr>
          <p:cNvSpPr>
            <a:spLocks noGrp="1"/>
          </p:cNvSpPr>
          <p:nvPr>
            <p:ph type="ctrTitle"/>
          </p:nvPr>
        </p:nvSpPr>
        <p:spPr>
          <a:xfrm>
            <a:off x="1078702" y="1234709"/>
            <a:ext cx="6172200" cy="1234727"/>
          </a:xfrm>
        </p:spPr>
        <p:txBody>
          <a:bodyPr/>
          <a:lstStyle/>
          <a:p>
            <a:pPr algn="ctr"/>
            <a:r>
              <a:rPr lang="it-IT" spc="-5" dirty="0"/>
              <a:t>8.</a:t>
            </a:r>
            <a:r>
              <a:rPr lang="it-IT" spc="-25" dirty="0"/>
              <a:t> </a:t>
            </a:r>
            <a:r>
              <a:rPr lang="it-IT" spc="-5" dirty="0"/>
              <a:t>La </a:t>
            </a:r>
            <a:r>
              <a:rPr lang="it-IT" spc="-10" dirty="0"/>
              <a:t>pubblicità</a:t>
            </a:r>
            <a:endParaRPr lang="it-IT" dirty="0"/>
          </a:p>
        </p:txBody>
      </p:sp>
      <p:pic>
        <p:nvPicPr>
          <p:cNvPr id="7" name="Immagine 6">
            <a:extLst>
              <a:ext uri="{FF2B5EF4-FFF2-40B4-BE49-F238E27FC236}">
                <a16:creationId xmlns:a16="http://schemas.microsoft.com/office/drawing/2014/main" id="{FCEC3AD7-BEBA-8D4C-80C8-E684C18CF28E}"/>
              </a:ext>
            </a:extLst>
          </p:cNvPr>
          <p:cNvPicPr>
            <a:picLocks noChangeAspect="1"/>
          </p:cNvPicPr>
          <p:nvPr/>
        </p:nvPicPr>
        <p:blipFill>
          <a:blip r:embed="rId2"/>
          <a:stretch>
            <a:fillRect/>
          </a:stretch>
        </p:blipFill>
        <p:spPr>
          <a:xfrm>
            <a:off x="664873" y="5272772"/>
            <a:ext cx="2845143" cy="594716"/>
          </a:xfrm>
          <a:prstGeom prst="rect">
            <a:avLst/>
          </a:prstGeom>
        </p:spPr>
      </p:pic>
      <p:pic>
        <p:nvPicPr>
          <p:cNvPr id="4" name="Immagine 3">
            <a:extLst>
              <a:ext uri="{FF2B5EF4-FFF2-40B4-BE49-F238E27FC236}">
                <a16:creationId xmlns:a16="http://schemas.microsoft.com/office/drawing/2014/main" id="{66420815-7A40-304F-9636-58606FF0C203}"/>
              </a:ext>
            </a:extLst>
          </p:cNvPr>
          <p:cNvPicPr>
            <a:picLocks noChangeAspect="1"/>
          </p:cNvPicPr>
          <p:nvPr/>
        </p:nvPicPr>
        <p:blipFill>
          <a:blip r:embed="rId3"/>
          <a:stretch>
            <a:fillRect/>
          </a:stretch>
        </p:blipFill>
        <p:spPr>
          <a:xfrm>
            <a:off x="1889966" y="2460126"/>
            <a:ext cx="3883658" cy="2747654"/>
          </a:xfrm>
          <a:prstGeom prst="rect">
            <a:avLst/>
          </a:prstGeom>
        </p:spPr>
      </p:pic>
    </p:spTree>
    <p:extLst>
      <p:ext uri="{BB962C8B-B14F-4D97-AF65-F5344CB8AC3E}">
        <p14:creationId xmlns:p14="http://schemas.microsoft.com/office/powerpoint/2010/main" val="3361702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0408" y="538683"/>
            <a:ext cx="3402991" cy="566181"/>
          </a:xfrm>
          <a:prstGeom prst="rect">
            <a:avLst/>
          </a:prstGeom>
        </p:spPr>
        <p:txBody>
          <a:bodyPr vert="horz" wrap="square" lIns="0" tIns="12065" rIns="0" bIns="0" rtlCol="0">
            <a:spAutoFit/>
          </a:bodyPr>
          <a:lstStyle/>
          <a:p>
            <a:pPr marL="12700">
              <a:lnSpc>
                <a:spcPct val="100000"/>
              </a:lnSpc>
              <a:spcBef>
                <a:spcPts val="95"/>
              </a:spcBef>
            </a:pPr>
            <a:r>
              <a:rPr spc="-5" dirty="0"/>
              <a:t>8.</a:t>
            </a:r>
            <a:r>
              <a:rPr spc="-25" dirty="0"/>
              <a:t> </a:t>
            </a:r>
            <a:r>
              <a:rPr spc="-5" dirty="0"/>
              <a:t>La </a:t>
            </a:r>
            <a:r>
              <a:rPr spc="-10" dirty="0"/>
              <a:t>pubblicità</a:t>
            </a:r>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2</a:t>
            </a:fld>
            <a:endParaRPr spc="-5" dirty="0"/>
          </a:p>
        </p:txBody>
      </p:sp>
      <p:sp>
        <p:nvSpPr>
          <p:cNvPr id="3" name="object 3"/>
          <p:cNvSpPr txBox="1"/>
          <p:nvPr/>
        </p:nvSpPr>
        <p:spPr>
          <a:xfrm>
            <a:off x="381000" y="1503680"/>
            <a:ext cx="7315200" cy="4244111"/>
          </a:xfrm>
          <a:prstGeom prst="rect">
            <a:avLst/>
          </a:prstGeom>
        </p:spPr>
        <p:txBody>
          <a:bodyPr vert="horz" wrap="square" lIns="0" tIns="12065" rIns="0" bIns="0" rtlCol="0">
            <a:spAutoFit/>
          </a:bodyPr>
          <a:lstStyle/>
          <a:p>
            <a:pPr marL="12700" marR="878840" algn="just">
              <a:lnSpc>
                <a:spcPct val="100000"/>
              </a:lnSpc>
              <a:spcBef>
                <a:spcPts val="95"/>
              </a:spcBef>
            </a:pPr>
            <a:r>
              <a:rPr sz="2000" b="1" spc="-10" dirty="0">
                <a:solidFill>
                  <a:schemeClr val="tx1">
                    <a:lumMod val="75000"/>
                    <a:lumOff val="25000"/>
                  </a:schemeClr>
                </a:solidFill>
                <a:latin typeface="Verdana"/>
                <a:cs typeface="Verdana"/>
              </a:rPr>
              <a:t>Direct</a:t>
            </a:r>
            <a:r>
              <a:rPr sz="2000" b="1" spc="20" dirty="0">
                <a:solidFill>
                  <a:schemeClr val="tx1">
                    <a:lumMod val="75000"/>
                    <a:lumOff val="25000"/>
                  </a:schemeClr>
                </a:solidFill>
                <a:latin typeface="Verdana"/>
                <a:cs typeface="Verdana"/>
              </a:rPr>
              <a:t> </a:t>
            </a:r>
            <a:r>
              <a:rPr sz="2000" b="1" spc="-5" dirty="0">
                <a:solidFill>
                  <a:schemeClr val="tx1">
                    <a:lumMod val="75000"/>
                    <a:lumOff val="25000"/>
                  </a:schemeClr>
                </a:solidFill>
                <a:latin typeface="Verdana"/>
                <a:cs typeface="Verdana"/>
              </a:rPr>
              <a:t>Mailing:</a:t>
            </a:r>
            <a:r>
              <a:rPr sz="2000" b="1" spc="25" dirty="0">
                <a:solidFill>
                  <a:schemeClr val="tx1">
                    <a:lumMod val="75000"/>
                    <a:lumOff val="25000"/>
                  </a:schemeClr>
                </a:solidFill>
                <a:latin typeface="Verdana"/>
                <a:cs typeface="Verdana"/>
              </a:rPr>
              <a:t> </a:t>
            </a:r>
            <a:r>
              <a:rPr sz="2000" b="1" spc="-5" dirty="0">
                <a:solidFill>
                  <a:schemeClr val="tx1">
                    <a:lumMod val="75000"/>
                    <a:lumOff val="25000"/>
                  </a:schemeClr>
                </a:solidFill>
                <a:latin typeface="Verdana"/>
                <a:cs typeface="Verdana"/>
              </a:rPr>
              <a:t>Caratteristiche</a:t>
            </a:r>
            <a:r>
              <a:rPr sz="2000" b="1" spc="40" dirty="0">
                <a:solidFill>
                  <a:schemeClr val="tx1">
                    <a:lumMod val="75000"/>
                    <a:lumOff val="25000"/>
                  </a:schemeClr>
                </a:solidFill>
                <a:latin typeface="Verdana"/>
                <a:cs typeface="Verdana"/>
              </a:rPr>
              <a:t> </a:t>
            </a:r>
            <a:r>
              <a:rPr sz="2000" b="1" spc="-5" dirty="0">
                <a:solidFill>
                  <a:schemeClr val="tx1">
                    <a:lumMod val="75000"/>
                    <a:lumOff val="25000"/>
                  </a:schemeClr>
                </a:solidFill>
                <a:latin typeface="Verdana"/>
                <a:cs typeface="Verdana"/>
              </a:rPr>
              <a:t>e </a:t>
            </a:r>
            <a:r>
              <a:rPr sz="2000" b="1" dirty="0">
                <a:solidFill>
                  <a:schemeClr val="tx1">
                    <a:lumMod val="75000"/>
                    <a:lumOff val="25000"/>
                  </a:schemeClr>
                </a:solidFill>
                <a:latin typeface="Verdana"/>
                <a:cs typeface="Verdana"/>
              </a:rPr>
              <a:t> </a:t>
            </a:r>
            <a:r>
              <a:rPr sz="2000" b="1" spc="-5" dirty="0">
                <a:solidFill>
                  <a:schemeClr val="tx1">
                    <a:lumMod val="75000"/>
                    <a:lumOff val="25000"/>
                  </a:schemeClr>
                </a:solidFill>
                <a:latin typeface="Verdana"/>
                <a:cs typeface="Verdana"/>
              </a:rPr>
              <a:t>Vantaggi</a:t>
            </a:r>
            <a:r>
              <a:rPr sz="2000" b="1" spc="30" dirty="0">
                <a:solidFill>
                  <a:schemeClr val="tx1">
                    <a:lumMod val="75000"/>
                    <a:lumOff val="25000"/>
                  </a:schemeClr>
                </a:solidFill>
                <a:latin typeface="Verdana"/>
                <a:cs typeface="Verdana"/>
              </a:rPr>
              <a:t> </a:t>
            </a:r>
            <a:r>
              <a:rPr sz="2000" b="1" spc="-5" dirty="0">
                <a:solidFill>
                  <a:schemeClr val="tx1">
                    <a:lumMod val="75000"/>
                    <a:lumOff val="25000"/>
                  </a:schemeClr>
                </a:solidFill>
                <a:latin typeface="Verdana"/>
                <a:cs typeface="Verdana"/>
              </a:rPr>
              <a:t>di</a:t>
            </a:r>
            <a:r>
              <a:rPr sz="2000" b="1" spc="5" dirty="0">
                <a:solidFill>
                  <a:schemeClr val="tx1">
                    <a:lumMod val="75000"/>
                    <a:lumOff val="25000"/>
                  </a:schemeClr>
                </a:solidFill>
                <a:latin typeface="Verdana"/>
                <a:cs typeface="Verdana"/>
              </a:rPr>
              <a:t> </a:t>
            </a:r>
            <a:r>
              <a:rPr sz="2000" b="1" spc="-5" dirty="0">
                <a:solidFill>
                  <a:schemeClr val="tx1">
                    <a:lumMod val="75000"/>
                    <a:lumOff val="25000"/>
                  </a:schemeClr>
                </a:solidFill>
                <a:latin typeface="Verdana"/>
                <a:cs typeface="Verdana"/>
              </a:rPr>
              <a:t>una</a:t>
            </a:r>
            <a:r>
              <a:rPr sz="2000" b="1" spc="20" dirty="0">
                <a:solidFill>
                  <a:schemeClr val="tx1">
                    <a:lumMod val="75000"/>
                    <a:lumOff val="25000"/>
                  </a:schemeClr>
                </a:solidFill>
                <a:latin typeface="Verdana"/>
                <a:cs typeface="Verdana"/>
              </a:rPr>
              <a:t> </a:t>
            </a:r>
            <a:r>
              <a:rPr sz="2000" b="1" spc="-10" dirty="0">
                <a:solidFill>
                  <a:schemeClr val="tx1">
                    <a:lumMod val="75000"/>
                    <a:lumOff val="25000"/>
                  </a:schemeClr>
                </a:solidFill>
                <a:latin typeface="Verdana"/>
                <a:cs typeface="Verdana"/>
              </a:rPr>
              <a:t>Strategia</a:t>
            </a:r>
            <a:r>
              <a:rPr sz="2000" b="1" spc="10" dirty="0">
                <a:solidFill>
                  <a:schemeClr val="tx1">
                    <a:lumMod val="75000"/>
                    <a:lumOff val="25000"/>
                  </a:schemeClr>
                </a:solidFill>
                <a:latin typeface="Verdana"/>
                <a:cs typeface="Verdana"/>
              </a:rPr>
              <a:t> </a:t>
            </a:r>
            <a:r>
              <a:rPr sz="2000" b="1" spc="-5" dirty="0">
                <a:solidFill>
                  <a:schemeClr val="tx1">
                    <a:lumMod val="75000"/>
                    <a:lumOff val="25000"/>
                  </a:schemeClr>
                </a:solidFill>
                <a:latin typeface="Verdana"/>
                <a:cs typeface="Verdana"/>
              </a:rPr>
              <a:t>Efficace</a:t>
            </a:r>
            <a:endParaRPr sz="2000" dirty="0">
              <a:solidFill>
                <a:schemeClr val="tx1">
                  <a:lumMod val="75000"/>
                  <a:lumOff val="25000"/>
                </a:schemeClr>
              </a:solidFill>
              <a:latin typeface="Verdana"/>
              <a:cs typeface="Verdana"/>
            </a:endParaRPr>
          </a:p>
          <a:p>
            <a:pPr marL="12700" marR="113030" algn="just">
              <a:lnSpc>
                <a:spcPct val="100000"/>
              </a:lnSpc>
              <a:spcBef>
                <a:spcPts val="894"/>
              </a:spcBef>
            </a:pPr>
            <a:r>
              <a:rPr sz="2000" dirty="0">
                <a:solidFill>
                  <a:schemeClr val="tx1">
                    <a:lumMod val="75000"/>
                    <a:lumOff val="25000"/>
                  </a:schemeClr>
                </a:solidFill>
                <a:latin typeface="Verdana"/>
                <a:cs typeface="Verdana"/>
              </a:rPr>
              <a:t>Il </a:t>
            </a:r>
            <a:r>
              <a:rPr sz="2000" spc="-5" dirty="0">
                <a:solidFill>
                  <a:schemeClr val="tx1">
                    <a:lumMod val="75000"/>
                    <a:lumOff val="25000"/>
                  </a:schemeClr>
                </a:solidFill>
                <a:latin typeface="Verdana"/>
                <a:cs typeface="Verdana"/>
              </a:rPr>
              <a:t>direct </a:t>
            </a:r>
            <a:r>
              <a:rPr sz="2000" spc="-10" dirty="0">
                <a:solidFill>
                  <a:schemeClr val="tx1">
                    <a:lumMod val="75000"/>
                    <a:lumOff val="25000"/>
                  </a:schemeClr>
                </a:solidFill>
                <a:latin typeface="Verdana"/>
                <a:cs typeface="Verdana"/>
              </a:rPr>
              <a:t>mailing </a:t>
            </a:r>
            <a:r>
              <a:rPr sz="2000" dirty="0">
                <a:solidFill>
                  <a:schemeClr val="tx1">
                    <a:lumMod val="75000"/>
                    <a:lumOff val="25000"/>
                  </a:schemeClr>
                </a:solidFill>
                <a:latin typeface="Verdana"/>
                <a:cs typeface="Verdana"/>
              </a:rPr>
              <a:t>è una </a:t>
            </a:r>
            <a:r>
              <a:rPr sz="2000" spc="-5" dirty="0">
                <a:solidFill>
                  <a:schemeClr val="tx1">
                    <a:lumMod val="75000"/>
                    <a:lumOff val="25000"/>
                  </a:schemeClr>
                </a:solidFill>
                <a:latin typeface="Verdana"/>
                <a:cs typeface="Verdana"/>
              </a:rPr>
              <a:t>strategia di </a:t>
            </a:r>
            <a:r>
              <a:rPr sz="2000" spc="-10" dirty="0">
                <a:solidFill>
                  <a:schemeClr val="tx1">
                    <a:lumMod val="75000"/>
                    <a:lumOff val="25000"/>
                  </a:schemeClr>
                </a:solidFill>
                <a:latin typeface="Verdana"/>
                <a:cs typeface="Verdana"/>
              </a:rPr>
              <a:t>marketing </a:t>
            </a:r>
            <a:r>
              <a:rPr sz="2000" dirty="0">
                <a:solidFill>
                  <a:schemeClr val="tx1">
                    <a:lumMod val="75000"/>
                    <a:lumOff val="25000"/>
                  </a:schemeClr>
                </a:solidFill>
                <a:latin typeface="Verdana"/>
                <a:cs typeface="Verdana"/>
              </a:rPr>
              <a:t>che </a:t>
            </a:r>
            <a:r>
              <a:rPr sz="2000" spc="-5" dirty="0">
                <a:solidFill>
                  <a:schemeClr val="tx1">
                    <a:lumMod val="75000"/>
                    <a:lumOff val="25000"/>
                  </a:schemeClr>
                </a:solidFill>
                <a:latin typeface="Verdana"/>
                <a:cs typeface="Verdana"/>
              </a:rPr>
              <a:t>comunica </a:t>
            </a:r>
            <a:r>
              <a:rPr sz="2000" spc="-69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in</a:t>
            </a:r>
            <a:r>
              <a:rPr sz="2000" spc="-20"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maniera</a:t>
            </a:r>
            <a:r>
              <a:rPr sz="200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diretta</a:t>
            </a:r>
            <a:r>
              <a:rPr sz="2000" dirty="0">
                <a:solidFill>
                  <a:schemeClr val="tx1">
                    <a:lumMod val="75000"/>
                    <a:lumOff val="25000"/>
                  </a:schemeClr>
                </a:solidFill>
                <a:latin typeface="Verdana"/>
                <a:cs typeface="Verdana"/>
              </a:rPr>
              <a:t> con</a:t>
            </a:r>
            <a:r>
              <a:rPr sz="2000" spc="-20"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i</a:t>
            </a:r>
            <a:r>
              <a:rPr sz="2000" spc="-1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potenziali</a:t>
            </a:r>
            <a:r>
              <a:rPr sz="2000" spc="-1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prospect</a:t>
            </a:r>
            <a:r>
              <a:rPr sz="2000" spc="-15"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mediante</a:t>
            </a:r>
            <a:r>
              <a:rPr lang="it-IT" sz="2000" spc="-5" dirty="0">
                <a:solidFill>
                  <a:schemeClr val="tx1">
                    <a:lumMod val="75000"/>
                    <a:lumOff val="25000"/>
                  </a:schemeClr>
                </a:solidFill>
                <a:latin typeface="Verdana"/>
                <a:cs typeface="Verdana"/>
              </a:rPr>
              <a:t> </a:t>
            </a:r>
            <a:r>
              <a:rPr sz="2000" spc="-5" dirty="0" err="1">
                <a:solidFill>
                  <a:schemeClr val="tx1">
                    <a:lumMod val="75000"/>
                    <a:lumOff val="25000"/>
                  </a:schemeClr>
                </a:solidFill>
                <a:latin typeface="Verdana"/>
                <a:cs typeface="Verdana"/>
              </a:rPr>
              <a:t>comunicazioni</a:t>
            </a:r>
            <a:r>
              <a:rPr sz="2000" spc="-5" dirty="0">
                <a:solidFill>
                  <a:schemeClr val="tx1">
                    <a:lumMod val="75000"/>
                    <a:lumOff val="25000"/>
                  </a:schemeClr>
                </a:solidFill>
                <a:latin typeface="Verdana"/>
                <a:cs typeface="Verdana"/>
              </a:rPr>
              <a:t> postali personalizzate. </a:t>
            </a:r>
            <a:r>
              <a:rPr sz="2000" spc="-10" dirty="0">
                <a:solidFill>
                  <a:schemeClr val="tx1">
                    <a:lumMod val="75000"/>
                    <a:lumOff val="25000"/>
                  </a:schemeClr>
                </a:solidFill>
                <a:latin typeface="Verdana"/>
                <a:cs typeface="Verdana"/>
              </a:rPr>
              <a:t>Attraverso </a:t>
            </a:r>
            <a:r>
              <a:rPr sz="2000" spc="-5" dirty="0">
                <a:solidFill>
                  <a:schemeClr val="tx1">
                    <a:lumMod val="75000"/>
                    <a:lumOff val="25000"/>
                  </a:schemeClr>
                </a:solidFill>
                <a:latin typeface="Verdana"/>
                <a:cs typeface="Verdana"/>
              </a:rPr>
              <a:t>l’invio </a:t>
            </a:r>
            <a:r>
              <a:rPr sz="200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massivo </a:t>
            </a:r>
            <a:r>
              <a:rPr sz="2000" dirty="0">
                <a:solidFill>
                  <a:schemeClr val="tx1">
                    <a:lumMod val="75000"/>
                    <a:lumOff val="25000"/>
                  </a:schemeClr>
                </a:solidFill>
                <a:latin typeface="Verdana"/>
                <a:cs typeface="Verdana"/>
              </a:rPr>
              <a:t>di </a:t>
            </a:r>
            <a:r>
              <a:rPr sz="2000" spc="-5" dirty="0">
                <a:solidFill>
                  <a:schemeClr val="tx1">
                    <a:lumMod val="75000"/>
                    <a:lumOff val="25000"/>
                  </a:schemeClr>
                </a:solidFill>
                <a:latin typeface="Verdana"/>
                <a:cs typeface="Verdana"/>
              </a:rPr>
              <a:t>lettere cartacee, brochure, pieghevoli </a:t>
            </a:r>
            <a:r>
              <a:rPr sz="2000" dirty="0">
                <a:solidFill>
                  <a:schemeClr val="tx1">
                    <a:lumMod val="75000"/>
                    <a:lumOff val="25000"/>
                  </a:schemeClr>
                </a:solidFill>
                <a:latin typeface="Verdana"/>
                <a:cs typeface="Verdana"/>
              </a:rPr>
              <a:t>o </a:t>
            </a:r>
            <a:r>
              <a:rPr sz="2000" spc="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cataloghi, </a:t>
            </a:r>
            <a:r>
              <a:rPr sz="2000" dirty="0">
                <a:solidFill>
                  <a:schemeClr val="tx1">
                    <a:lumMod val="75000"/>
                    <a:lumOff val="25000"/>
                  </a:schemeClr>
                </a:solidFill>
                <a:latin typeface="Verdana"/>
                <a:cs typeface="Verdana"/>
              </a:rPr>
              <a:t>si possono </a:t>
            </a:r>
            <a:r>
              <a:rPr sz="2000" spc="-5" dirty="0">
                <a:solidFill>
                  <a:schemeClr val="tx1">
                    <a:lumMod val="75000"/>
                    <a:lumOff val="25000"/>
                  </a:schemeClr>
                </a:solidFill>
                <a:latin typeface="Verdana"/>
                <a:cs typeface="Verdana"/>
              </a:rPr>
              <a:t>recapitare </a:t>
            </a:r>
            <a:r>
              <a:rPr sz="2000" dirty="0">
                <a:solidFill>
                  <a:schemeClr val="tx1">
                    <a:lumMod val="75000"/>
                    <a:lumOff val="25000"/>
                  </a:schemeClr>
                </a:solidFill>
                <a:latin typeface="Verdana"/>
                <a:cs typeface="Verdana"/>
              </a:rPr>
              <a:t>messaggi </a:t>
            </a:r>
            <a:r>
              <a:rPr sz="2000" spc="-5" dirty="0">
                <a:solidFill>
                  <a:schemeClr val="tx1">
                    <a:lumMod val="75000"/>
                    <a:lumOff val="25000"/>
                  </a:schemeClr>
                </a:solidFill>
                <a:latin typeface="Verdana"/>
                <a:cs typeface="Verdana"/>
              </a:rPr>
              <a:t>pubblicitari </a:t>
            </a:r>
            <a:r>
              <a:rPr sz="2000" dirty="0">
                <a:solidFill>
                  <a:schemeClr val="tx1">
                    <a:lumMod val="75000"/>
                    <a:lumOff val="25000"/>
                  </a:schemeClr>
                </a:solidFill>
                <a:latin typeface="Verdana"/>
                <a:cs typeface="Verdana"/>
              </a:rPr>
              <a:t>o </a:t>
            </a:r>
            <a:r>
              <a:rPr sz="2000" spc="-69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commerciali</a:t>
            </a:r>
            <a:r>
              <a:rPr sz="2000" spc="10"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ad</a:t>
            </a:r>
            <a:r>
              <a:rPr sz="2000" spc="-15"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un</a:t>
            </a:r>
            <a:r>
              <a:rPr sz="2000" spc="-1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singolo</a:t>
            </a:r>
            <a:r>
              <a:rPr sz="2000" spc="-1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cliente </a:t>
            </a:r>
            <a:r>
              <a:rPr sz="2000" dirty="0">
                <a:solidFill>
                  <a:schemeClr val="tx1">
                    <a:lumMod val="75000"/>
                    <a:lumOff val="25000"/>
                  </a:schemeClr>
                </a:solidFill>
                <a:latin typeface="Verdana"/>
                <a:cs typeface="Verdana"/>
              </a:rPr>
              <a:t>o</a:t>
            </a:r>
            <a:r>
              <a:rPr sz="2000" spc="-1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prospect.</a:t>
            </a:r>
            <a:endParaRPr sz="2000" dirty="0">
              <a:solidFill>
                <a:schemeClr val="tx1">
                  <a:lumMod val="75000"/>
                  <a:lumOff val="25000"/>
                </a:schemeClr>
              </a:solidFill>
              <a:latin typeface="Verdana"/>
              <a:cs typeface="Verdana"/>
            </a:endParaRPr>
          </a:p>
          <a:p>
            <a:pPr marL="12700" marR="5080" algn="just">
              <a:lnSpc>
                <a:spcPct val="100000"/>
              </a:lnSpc>
              <a:spcBef>
                <a:spcPts val="905"/>
              </a:spcBef>
            </a:pPr>
            <a:r>
              <a:rPr sz="2000" spc="-5" dirty="0">
                <a:solidFill>
                  <a:schemeClr val="tx1">
                    <a:lumMod val="75000"/>
                    <a:lumOff val="25000"/>
                  </a:schemeClr>
                </a:solidFill>
                <a:latin typeface="Verdana"/>
                <a:cs typeface="Verdana"/>
              </a:rPr>
              <a:t>Ciò </a:t>
            </a:r>
            <a:r>
              <a:rPr sz="2000" dirty="0">
                <a:solidFill>
                  <a:schemeClr val="tx1">
                    <a:lumMod val="75000"/>
                    <a:lumOff val="25000"/>
                  </a:schemeClr>
                </a:solidFill>
                <a:latin typeface="Verdana"/>
                <a:cs typeface="Verdana"/>
              </a:rPr>
              <a:t>si </a:t>
            </a:r>
            <a:r>
              <a:rPr sz="2000" spc="-5" dirty="0">
                <a:solidFill>
                  <a:schemeClr val="tx1">
                    <a:lumMod val="75000"/>
                    <a:lumOff val="25000"/>
                  </a:schemeClr>
                </a:solidFill>
                <a:latin typeface="Verdana"/>
                <a:cs typeface="Verdana"/>
              </a:rPr>
              <a:t>rivela molto utile soprattutto in termini di lead </a:t>
            </a:r>
            <a:r>
              <a:rPr sz="200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generation </a:t>
            </a:r>
            <a:r>
              <a:rPr sz="200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ovverosia per alzare il </a:t>
            </a:r>
            <a:r>
              <a:rPr sz="2000" spc="-10" dirty="0">
                <a:solidFill>
                  <a:schemeClr val="tx1">
                    <a:lumMod val="75000"/>
                    <a:lumOff val="25000"/>
                  </a:schemeClr>
                </a:solidFill>
                <a:latin typeface="Verdana"/>
                <a:cs typeface="Verdana"/>
              </a:rPr>
              <a:t>livello </a:t>
            </a:r>
            <a:r>
              <a:rPr sz="2000" spc="-5" dirty="0">
                <a:solidFill>
                  <a:schemeClr val="tx1">
                    <a:lumMod val="75000"/>
                    <a:lumOff val="25000"/>
                  </a:schemeClr>
                </a:solidFill>
                <a:latin typeface="Verdana"/>
                <a:cs typeface="Verdana"/>
              </a:rPr>
              <a:t>d’attenzione </a:t>
            </a:r>
            <a:r>
              <a:rPr sz="2000" dirty="0">
                <a:solidFill>
                  <a:schemeClr val="tx1">
                    <a:lumMod val="75000"/>
                    <a:lumOff val="25000"/>
                  </a:schemeClr>
                </a:solidFill>
                <a:latin typeface="Verdana"/>
                <a:cs typeface="Verdana"/>
              </a:rPr>
              <a:t>nei </a:t>
            </a:r>
            <a:r>
              <a:rPr sz="2000" spc="5"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confronti</a:t>
            </a:r>
            <a:r>
              <a:rPr sz="2000" spc="-3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del </a:t>
            </a:r>
            <a:r>
              <a:rPr sz="2000" spc="-10" dirty="0">
                <a:solidFill>
                  <a:schemeClr val="tx1">
                    <a:lumMod val="75000"/>
                    <a:lumOff val="25000"/>
                  </a:schemeClr>
                </a:solidFill>
                <a:latin typeface="Verdana"/>
                <a:cs typeface="Verdana"/>
              </a:rPr>
              <a:t>brand</a:t>
            </a:r>
            <a:r>
              <a:rPr sz="2000" spc="-5" dirty="0">
                <a:solidFill>
                  <a:schemeClr val="tx1">
                    <a:lumMod val="75000"/>
                    <a:lumOff val="25000"/>
                  </a:schemeClr>
                </a:solidFill>
                <a:latin typeface="Verdana"/>
                <a:cs typeface="Verdana"/>
              </a:rPr>
              <a:t> </a:t>
            </a:r>
            <a:r>
              <a:rPr sz="2000" dirty="0">
                <a:solidFill>
                  <a:schemeClr val="tx1">
                    <a:lumMod val="75000"/>
                    <a:lumOff val="25000"/>
                  </a:schemeClr>
                </a:solidFill>
                <a:latin typeface="Verdana"/>
                <a:cs typeface="Verdana"/>
              </a:rPr>
              <a:t>o</a:t>
            </a:r>
            <a:r>
              <a:rPr sz="2000" spc="-1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prodotto</a:t>
            </a:r>
            <a:r>
              <a:rPr sz="2000" spc="-10"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oggetto </a:t>
            </a:r>
            <a:r>
              <a:rPr sz="2000" spc="-10" dirty="0">
                <a:solidFill>
                  <a:schemeClr val="tx1">
                    <a:lumMod val="75000"/>
                    <a:lumOff val="25000"/>
                  </a:schemeClr>
                </a:solidFill>
                <a:latin typeface="Verdana"/>
                <a:cs typeface="Verdana"/>
              </a:rPr>
              <a:t>della</a:t>
            </a:r>
            <a:r>
              <a:rPr sz="2000" spc="15" dirty="0">
                <a:solidFill>
                  <a:schemeClr val="tx1">
                    <a:lumMod val="75000"/>
                    <a:lumOff val="25000"/>
                  </a:schemeClr>
                </a:solidFill>
                <a:latin typeface="Verdana"/>
                <a:cs typeface="Verdana"/>
              </a:rPr>
              <a:t> </a:t>
            </a:r>
            <a:r>
              <a:rPr sz="2000" spc="-5" dirty="0">
                <a:solidFill>
                  <a:schemeClr val="tx1">
                    <a:lumMod val="75000"/>
                    <a:lumOff val="25000"/>
                  </a:schemeClr>
                </a:solidFill>
                <a:latin typeface="Verdana"/>
                <a:cs typeface="Verdana"/>
              </a:rPr>
              <a:t>comunicazione.</a:t>
            </a:r>
            <a:endParaRPr sz="2000" dirty="0">
              <a:solidFill>
                <a:schemeClr val="tx1">
                  <a:lumMod val="75000"/>
                  <a:lumOff val="25000"/>
                </a:schemeClr>
              </a:solidFill>
              <a:latin typeface="Verdana"/>
              <a:cs typeface="Verdan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0408" y="538683"/>
            <a:ext cx="3555391" cy="566181"/>
          </a:xfrm>
          <a:prstGeom prst="rect">
            <a:avLst/>
          </a:prstGeom>
        </p:spPr>
        <p:txBody>
          <a:bodyPr vert="horz" wrap="square" lIns="0" tIns="12065" rIns="0" bIns="0" rtlCol="0">
            <a:spAutoFit/>
          </a:bodyPr>
          <a:lstStyle/>
          <a:p>
            <a:pPr marL="12700">
              <a:lnSpc>
                <a:spcPct val="100000"/>
              </a:lnSpc>
              <a:spcBef>
                <a:spcPts val="95"/>
              </a:spcBef>
            </a:pPr>
            <a:r>
              <a:rPr spc="-5" dirty="0"/>
              <a:t>8.</a:t>
            </a:r>
            <a:r>
              <a:rPr spc="-25" dirty="0"/>
              <a:t> </a:t>
            </a:r>
            <a:r>
              <a:rPr spc="-5" dirty="0"/>
              <a:t>La </a:t>
            </a:r>
            <a:r>
              <a:rPr spc="-10" dirty="0"/>
              <a:t>pubblicità</a:t>
            </a:r>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3</a:t>
            </a:fld>
            <a:endParaRPr spc="-5" dirty="0"/>
          </a:p>
        </p:txBody>
      </p:sp>
      <p:sp>
        <p:nvSpPr>
          <p:cNvPr id="3" name="object 3"/>
          <p:cNvSpPr txBox="1"/>
          <p:nvPr/>
        </p:nvSpPr>
        <p:spPr>
          <a:xfrm>
            <a:off x="457200" y="1276032"/>
            <a:ext cx="7239000" cy="4305935"/>
          </a:xfrm>
          <a:prstGeom prst="rect">
            <a:avLst/>
          </a:prstGeom>
        </p:spPr>
        <p:txBody>
          <a:bodyPr vert="horz" wrap="square" lIns="0" tIns="169545" rIns="0" bIns="0" rtlCol="0">
            <a:spAutoFit/>
          </a:bodyPr>
          <a:lstStyle/>
          <a:p>
            <a:pPr marL="12700" marR="113030" algn="just">
              <a:spcBef>
                <a:spcPts val="894"/>
              </a:spcBef>
            </a:pPr>
            <a:r>
              <a:rPr sz="2000" b="1" spc="-10" dirty="0">
                <a:solidFill>
                  <a:schemeClr val="tx1">
                    <a:lumMod val="75000"/>
                    <a:lumOff val="25000"/>
                  </a:schemeClr>
                </a:solidFill>
                <a:latin typeface="Verdana"/>
                <a:cs typeface="Verdana"/>
              </a:rPr>
              <a:t>Direct mailing: da dove iniziare</a:t>
            </a:r>
          </a:p>
          <a:p>
            <a:pPr marL="12700" marR="113030" algn="just">
              <a:spcBef>
                <a:spcPts val="894"/>
              </a:spcBef>
            </a:pPr>
            <a:r>
              <a:rPr sz="2000" spc="-10" dirty="0">
                <a:solidFill>
                  <a:schemeClr val="tx1">
                    <a:lumMod val="75000"/>
                    <a:lumOff val="25000"/>
                  </a:schemeClr>
                </a:solidFill>
                <a:latin typeface="Verdana"/>
                <a:cs typeface="Verdana"/>
              </a:rPr>
              <a:t>Anche conosciuto come mail order o pubblicità diretta  postale, il direct mailing parte dalla selezione dei destinatari  del messaggio in una mailing list, o lista contatti, per poi  articolarsi in due possibilità:</a:t>
            </a:r>
          </a:p>
          <a:p>
            <a:pPr marL="12700" marR="113030" indent="-265430" algn="just">
              <a:spcBef>
                <a:spcPts val="894"/>
              </a:spcBef>
              <a:buClr>
                <a:schemeClr val="accent1">
                  <a:lumMod val="75000"/>
                </a:schemeClr>
              </a:buClr>
              <a:buSzPct val="80000"/>
              <a:buFont typeface="Segoe UI Symbol"/>
              <a:buChar char="⚫"/>
              <a:tabLst>
                <a:tab pos="277495" algn="l"/>
                <a:tab pos="278130" algn="l"/>
              </a:tabLst>
            </a:pPr>
            <a:r>
              <a:rPr sz="2000" spc="-10" dirty="0">
                <a:solidFill>
                  <a:schemeClr val="tx1">
                    <a:lumMod val="75000"/>
                    <a:lumOff val="25000"/>
                  </a:schemeClr>
                </a:solidFill>
                <a:latin typeface="Verdana"/>
                <a:cs typeface="Verdana"/>
              </a:rPr>
              <a:t>Marketing one-to-many, nel caso in cui lo stesso  messaggio venga inviato a tutti i destinatari, o ad un  cluster piuttosto ampio di prospetti (ovvero un gruppo di  contatti differenziati per segmentazione);</a:t>
            </a:r>
          </a:p>
          <a:p>
            <a:pPr marL="12700" marR="113030" indent="-265430" algn="just">
              <a:spcBef>
                <a:spcPts val="894"/>
              </a:spcBef>
              <a:buClr>
                <a:schemeClr val="accent1">
                  <a:lumMod val="75000"/>
                </a:schemeClr>
              </a:buClr>
              <a:buSzPct val="80000"/>
              <a:buFont typeface="Segoe UI Symbol"/>
              <a:buChar char="⚫"/>
              <a:tabLst>
                <a:tab pos="277495" algn="l"/>
                <a:tab pos="278130" algn="l"/>
              </a:tabLst>
            </a:pPr>
            <a:r>
              <a:rPr sz="2000" spc="-10" dirty="0">
                <a:solidFill>
                  <a:schemeClr val="tx1">
                    <a:lumMod val="75000"/>
                    <a:lumOff val="25000"/>
                  </a:schemeClr>
                </a:solidFill>
                <a:latin typeface="Verdana"/>
                <a:cs typeface="Verdana"/>
              </a:rPr>
              <a:t>Marketing one-to-one, qualora l’offerta venga  personalizzata in maniera capillare sulla base delle  caratteristiche del destinatario.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7108" y="475342"/>
            <a:ext cx="6269990" cy="630301"/>
          </a:xfrm>
          <a:prstGeom prst="rect">
            <a:avLst/>
          </a:prstGeom>
        </p:spPr>
        <p:txBody>
          <a:bodyPr vert="horz" wrap="square" lIns="0" tIns="75565" rIns="0" bIns="0" rtlCol="0">
            <a:spAutoFit/>
          </a:bodyPr>
          <a:lstStyle/>
          <a:p>
            <a:pPr marL="215900">
              <a:lnSpc>
                <a:spcPct val="100000"/>
              </a:lnSpc>
              <a:spcBef>
                <a:spcPts val="595"/>
              </a:spcBef>
            </a:pPr>
            <a:r>
              <a:rPr spc="-5" dirty="0"/>
              <a:t>8.</a:t>
            </a:r>
            <a:r>
              <a:rPr spc="-25" dirty="0"/>
              <a:t> </a:t>
            </a:r>
            <a:r>
              <a:rPr spc="-5" dirty="0"/>
              <a:t>La </a:t>
            </a:r>
            <a:r>
              <a:rPr spc="-10" dirty="0" err="1"/>
              <a:t>pubblicità</a:t>
            </a:r>
            <a:endParaRPr spc="-10" dirty="0"/>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4</a:t>
            </a:fld>
            <a:endParaRPr spc="-5" dirty="0"/>
          </a:p>
        </p:txBody>
      </p:sp>
      <p:sp>
        <p:nvSpPr>
          <p:cNvPr id="3" name="object 3"/>
          <p:cNvSpPr txBox="1"/>
          <p:nvPr/>
        </p:nvSpPr>
        <p:spPr>
          <a:xfrm>
            <a:off x="533400" y="1905000"/>
            <a:ext cx="6705600" cy="3514424"/>
          </a:xfrm>
          <a:prstGeom prst="rect">
            <a:avLst/>
          </a:prstGeom>
        </p:spPr>
        <p:txBody>
          <a:bodyPr vert="horz" wrap="square" lIns="0" tIns="13335" rIns="0" bIns="0" rtlCol="0">
            <a:spAutoFit/>
          </a:bodyPr>
          <a:lstStyle/>
          <a:p>
            <a:pPr marL="12700" marR="113030" algn="just">
              <a:lnSpc>
                <a:spcPct val="100000"/>
              </a:lnSpc>
              <a:spcBef>
                <a:spcPts val="894"/>
              </a:spcBef>
              <a:tabLst>
                <a:tab pos="2827020" algn="l"/>
              </a:tabLst>
            </a:pPr>
            <a:r>
              <a:rPr sz="2000" spc="-10" dirty="0">
                <a:solidFill>
                  <a:schemeClr val="tx1">
                    <a:lumMod val="75000"/>
                    <a:lumOff val="25000"/>
                  </a:schemeClr>
                </a:solidFill>
                <a:latin typeface="Verdana"/>
                <a:cs typeface="Verdana"/>
              </a:rPr>
              <a:t>La scelta per una modalità o per l’altra dipende in primo  luogo dal tipo di comunicazione che si vuole veicolare  tramite la campagna	di direct mailing, dal suo carattere di  specificità e, di conseguenza, dal numero di potenziali  destinatari che possono risultare un buon target.</a:t>
            </a:r>
          </a:p>
          <a:p>
            <a:pPr marL="12700" marR="113030" algn="just">
              <a:lnSpc>
                <a:spcPct val="100000"/>
              </a:lnSpc>
              <a:spcBef>
                <a:spcPts val="894"/>
              </a:spcBef>
            </a:pPr>
            <a:r>
              <a:rPr sz="2000" spc="-10" dirty="0">
                <a:solidFill>
                  <a:schemeClr val="tx1">
                    <a:lumMod val="75000"/>
                    <a:lumOff val="25000"/>
                  </a:schemeClr>
                </a:solidFill>
                <a:latin typeface="Verdana"/>
                <a:cs typeface="Verdana"/>
              </a:rPr>
              <a:t>Una campagna di lead generation non avrà lo stesso tenore  di una campagna volta alla riacquisizione di vecchi clienti  persi col tempo: allo stesso strumento andranno dunque  applicate strategie di marketing sensibilmente </a:t>
            </a:r>
            <a:r>
              <a:rPr sz="2000" spc="-10" dirty="0" err="1">
                <a:solidFill>
                  <a:schemeClr val="tx1">
                    <a:lumMod val="75000"/>
                    <a:lumOff val="25000"/>
                  </a:schemeClr>
                </a:solidFill>
                <a:latin typeface="Verdana"/>
                <a:cs typeface="Verdana"/>
              </a:rPr>
              <a:t>differenziate</a:t>
            </a:r>
            <a:r>
              <a:rPr sz="2000" spc="-10" dirty="0">
                <a:solidFill>
                  <a:schemeClr val="tx1">
                    <a:lumMod val="75000"/>
                    <a:lumOff val="25000"/>
                  </a:schemeClr>
                </a:solidFill>
                <a:latin typeface="Verdana"/>
                <a:cs typeface="Verdana"/>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7108" y="475342"/>
            <a:ext cx="6269990" cy="630301"/>
          </a:xfrm>
          <a:prstGeom prst="rect">
            <a:avLst/>
          </a:prstGeom>
        </p:spPr>
        <p:txBody>
          <a:bodyPr vert="horz" wrap="square" lIns="0" tIns="75565" rIns="0" bIns="0" rtlCol="0">
            <a:spAutoFit/>
          </a:bodyPr>
          <a:lstStyle/>
          <a:p>
            <a:pPr marL="215900">
              <a:lnSpc>
                <a:spcPct val="100000"/>
              </a:lnSpc>
              <a:spcBef>
                <a:spcPts val="595"/>
              </a:spcBef>
            </a:pPr>
            <a:r>
              <a:rPr spc="-5" dirty="0"/>
              <a:t>8.</a:t>
            </a:r>
            <a:r>
              <a:rPr spc="-25" dirty="0"/>
              <a:t> </a:t>
            </a:r>
            <a:r>
              <a:rPr spc="-5" dirty="0"/>
              <a:t>La </a:t>
            </a:r>
            <a:r>
              <a:rPr spc="-10" dirty="0" err="1"/>
              <a:t>pubblicità</a:t>
            </a:r>
            <a:endParaRPr spc="-10" dirty="0"/>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5</a:t>
            </a:fld>
            <a:endParaRPr spc="-5" dirty="0"/>
          </a:p>
        </p:txBody>
      </p:sp>
      <p:sp>
        <p:nvSpPr>
          <p:cNvPr id="3" name="object 3"/>
          <p:cNvSpPr txBox="1"/>
          <p:nvPr/>
        </p:nvSpPr>
        <p:spPr>
          <a:xfrm>
            <a:off x="443103" y="1981200"/>
            <a:ext cx="6858000" cy="1860125"/>
          </a:xfrm>
          <a:prstGeom prst="rect">
            <a:avLst/>
          </a:prstGeom>
        </p:spPr>
        <p:txBody>
          <a:bodyPr vert="horz" wrap="square" lIns="0" tIns="13335" rIns="0" bIns="0" rtlCol="0">
            <a:spAutoFit/>
          </a:bodyPr>
          <a:lstStyle/>
          <a:p>
            <a:pPr marL="12700" marR="113030" algn="just">
              <a:lnSpc>
                <a:spcPct val="100000"/>
              </a:lnSpc>
              <a:spcBef>
                <a:spcPts val="894"/>
              </a:spcBef>
            </a:pPr>
            <a:r>
              <a:rPr lang="it-IT" sz="2000" spc="-10" dirty="0">
                <a:solidFill>
                  <a:schemeClr val="tx1">
                    <a:lumMod val="75000"/>
                    <a:lumOff val="25000"/>
                  </a:schemeClr>
                </a:solidFill>
                <a:latin typeface="Verdana"/>
                <a:cs typeface="Verdana"/>
              </a:rPr>
              <a:t>È però sempre necessario tenere a mente che ogni strategia  di </a:t>
            </a:r>
            <a:r>
              <a:rPr lang="it-IT" sz="2000" spc="-10" dirty="0" err="1">
                <a:solidFill>
                  <a:schemeClr val="tx1">
                    <a:lumMod val="75000"/>
                    <a:lumOff val="25000"/>
                  </a:schemeClr>
                </a:solidFill>
                <a:latin typeface="Verdana"/>
                <a:cs typeface="Verdana"/>
              </a:rPr>
              <a:t>direct</a:t>
            </a:r>
            <a:r>
              <a:rPr lang="it-IT" sz="2000" spc="-10" dirty="0">
                <a:solidFill>
                  <a:schemeClr val="tx1">
                    <a:lumMod val="75000"/>
                    <a:lumOff val="25000"/>
                  </a:schemeClr>
                </a:solidFill>
                <a:latin typeface="Verdana"/>
                <a:cs typeface="Verdana"/>
              </a:rPr>
              <a:t> marketing, compreso il </a:t>
            </a:r>
            <a:r>
              <a:rPr lang="it-IT" sz="2000" spc="-10" dirty="0" err="1">
                <a:solidFill>
                  <a:schemeClr val="tx1">
                    <a:lumMod val="75000"/>
                    <a:lumOff val="25000"/>
                  </a:schemeClr>
                </a:solidFill>
                <a:latin typeface="Verdana"/>
                <a:cs typeface="Verdana"/>
              </a:rPr>
              <a:t>direct</a:t>
            </a:r>
            <a:r>
              <a:rPr lang="it-IT" sz="2000" spc="-10" dirty="0">
                <a:solidFill>
                  <a:schemeClr val="tx1">
                    <a:lumMod val="75000"/>
                    <a:lumOff val="25000"/>
                  </a:schemeClr>
                </a:solidFill>
                <a:latin typeface="Verdana"/>
                <a:cs typeface="Verdana"/>
              </a:rPr>
              <a:t> mailing, ha l’obiettivo  di stabilire una relazione diretta e duratura con il target:  saranno sempre le caratteristiche e le esigenze del cliente  ad essere al centro della strategia di comunicazione.</a:t>
            </a:r>
          </a:p>
        </p:txBody>
      </p:sp>
    </p:spTree>
    <p:extLst>
      <p:ext uri="{BB962C8B-B14F-4D97-AF65-F5344CB8AC3E}">
        <p14:creationId xmlns:p14="http://schemas.microsoft.com/office/powerpoint/2010/main" val="2703440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7108" y="475342"/>
            <a:ext cx="7520940" cy="630301"/>
          </a:xfrm>
          <a:prstGeom prst="rect">
            <a:avLst/>
          </a:prstGeom>
        </p:spPr>
        <p:txBody>
          <a:bodyPr vert="horz" wrap="square" lIns="0" tIns="75565" rIns="0" bIns="0" rtlCol="0">
            <a:spAutoFit/>
          </a:bodyPr>
          <a:lstStyle/>
          <a:p>
            <a:pPr marL="215900">
              <a:lnSpc>
                <a:spcPct val="100000"/>
              </a:lnSpc>
              <a:spcBef>
                <a:spcPts val="595"/>
              </a:spcBef>
            </a:pPr>
            <a:r>
              <a:rPr spc="-5" dirty="0"/>
              <a:t>8.</a:t>
            </a:r>
            <a:r>
              <a:rPr spc="-25" dirty="0"/>
              <a:t> </a:t>
            </a:r>
            <a:r>
              <a:rPr spc="-5" dirty="0"/>
              <a:t>La </a:t>
            </a:r>
            <a:r>
              <a:rPr spc="-10" dirty="0" err="1"/>
              <a:t>pubblicità</a:t>
            </a:r>
            <a:endParaRPr spc="-10" dirty="0"/>
          </a:p>
        </p:txBody>
      </p:sp>
      <p:sp>
        <p:nvSpPr>
          <p:cNvPr id="3" name="object 3"/>
          <p:cNvSpPr txBox="1">
            <a:spLocks noGrp="1"/>
          </p:cNvSpPr>
          <p:nvPr>
            <p:ph idx="1"/>
          </p:nvPr>
        </p:nvSpPr>
        <p:spPr>
          <a:xfrm>
            <a:off x="609600" y="1398444"/>
            <a:ext cx="6705600" cy="4061112"/>
          </a:xfrm>
          <a:prstGeom prst="rect">
            <a:avLst/>
          </a:prstGeom>
        </p:spPr>
        <p:txBody>
          <a:bodyPr vert="horz" wrap="square" lIns="0" tIns="440436" rIns="0" bIns="0" rtlCol="0">
            <a:spAutoFit/>
          </a:bodyPr>
          <a:lstStyle/>
          <a:p>
            <a:pPr marL="12700" marR="113030" indent="0" algn="just">
              <a:spcBef>
                <a:spcPts val="894"/>
              </a:spcBef>
              <a:buNone/>
            </a:pPr>
            <a:r>
              <a:rPr lang="it-IT" sz="2000" b="1" spc="-10" dirty="0">
                <a:latin typeface="Verdana"/>
                <a:cs typeface="Verdana"/>
              </a:rPr>
              <a:t>Come costruire un'efficace campagna di </a:t>
            </a:r>
            <a:r>
              <a:rPr lang="it-IT" sz="2000" b="1" spc="-10" dirty="0" err="1">
                <a:latin typeface="Verdana"/>
                <a:cs typeface="Verdana"/>
              </a:rPr>
              <a:t>direct</a:t>
            </a:r>
            <a:r>
              <a:rPr lang="it-IT" sz="2000" b="1" spc="-10" dirty="0">
                <a:latin typeface="Verdana"/>
                <a:cs typeface="Verdana"/>
              </a:rPr>
              <a:t> mailing</a:t>
            </a:r>
          </a:p>
          <a:p>
            <a:pPr marL="12700" marR="113030" indent="0" algn="just">
              <a:spcBef>
                <a:spcPts val="894"/>
              </a:spcBef>
              <a:buNone/>
            </a:pPr>
            <a:r>
              <a:rPr sz="2000" spc="-10" dirty="0">
                <a:latin typeface="Verdana"/>
                <a:cs typeface="Verdana"/>
              </a:rPr>
              <a:t>Se si intende costruire una campagna promozionale che  sfrutti al meglio le potenzialità del direct mailing,</a:t>
            </a:r>
            <a:r>
              <a:rPr lang="it-IT" sz="2000" spc="-10" dirty="0">
                <a:latin typeface="Verdana"/>
                <a:cs typeface="Verdana"/>
              </a:rPr>
              <a:t> </a:t>
            </a:r>
            <a:r>
              <a:rPr sz="2000" spc="-10" dirty="0" err="1">
                <a:latin typeface="Verdana"/>
                <a:cs typeface="Verdana"/>
              </a:rPr>
              <a:t>sarà</a:t>
            </a:r>
            <a:r>
              <a:rPr sz="2000" spc="-10" dirty="0">
                <a:latin typeface="Verdana"/>
                <a:cs typeface="Verdana"/>
              </a:rPr>
              <a:t> bene</a:t>
            </a:r>
            <a:r>
              <a:rPr lang="it-IT" sz="2000" spc="-10" dirty="0">
                <a:latin typeface="Verdana"/>
                <a:cs typeface="Verdana"/>
              </a:rPr>
              <a:t> </a:t>
            </a:r>
            <a:r>
              <a:rPr sz="2000" spc="-10" dirty="0" err="1">
                <a:latin typeface="Verdana"/>
                <a:cs typeface="Verdana"/>
              </a:rPr>
              <a:t>verificarne</a:t>
            </a:r>
            <a:r>
              <a:rPr sz="2000" spc="-10" dirty="0">
                <a:latin typeface="Verdana"/>
                <a:cs typeface="Verdana"/>
              </a:rPr>
              <a:t> i presupposti e seguire alcuni suggerimenti che  potrebbero rivelarsi assai </a:t>
            </a:r>
            <a:r>
              <a:rPr sz="2000" spc="-10" dirty="0" err="1">
                <a:latin typeface="Verdana"/>
                <a:cs typeface="Verdana"/>
              </a:rPr>
              <a:t>utili</a:t>
            </a:r>
            <a:r>
              <a:rPr sz="2000" spc="-10" dirty="0">
                <a:latin typeface="Verdana"/>
                <a:cs typeface="Verdana"/>
              </a:rPr>
              <a:t>.</a:t>
            </a:r>
            <a:endParaRPr lang="it-IT" sz="2000" spc="-10" dirty="0">
              <a:latin typeface="Verdana"/>
              <a:cs typeface="Verdana"/>
            </a:endParaRPr>
          </a:p>
          <a:p>
            <a:pPr marL="12700" marR="113030" indent="0" algn="just">
              <a:spcBef>
                <a:spcPts val="894"/>
              </a:spcBef>
              <a:buNone/>
            </a:pPr>
            <a:r>
              <a:rPr sz="2000" spc="-10" dirty="0">
                <a:latin typeface="Verdana"/>
                <a:cs typeface="Verdana"/>
              </a:rPr>
              <a:t>Prima di tutto è indispensabile una gestione </a:t>
            </a:r>
            <a:r>
              <a:rPr sz="2000" spc="-10" dirty="0" err="1">
                <a:latin typeface="Verdana"/>
                <a:cs typeface="Verdana"/>
              </a:rPr>
              <a:t>precisa</a:t>
            </a:r>
            <a:r>
              <a:rPr sz="2000" spc="-10" dirty="0">
                <a:latin typeface="Verdana"/>
                <a:cs typeface="Verdana"/>
              </a:rPr>
              <a:t> e verificata dei sistemi informativi dei database clienti,  prerequisito fondamentale per una buona gestione delle  spedizioni.</a:t>
            </a:r>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6</a:t>
            </a:fld>
            <a:endParaRPr spc="-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7108" y="475342"/>
            <a:ext cx="7520940" cy="630301"/>
          </a:xfrm>
          <a:prstGeom prst="rect">
            <a:avLst/>
          </a:prstGeom>
        </p:spPr>
        <p:txBody>
          <a:bodyPr vert="horz" wrap="square" lIns="0" tIns="75565" rIns="0" bIns="0" rtlCol="0">
            <a:spAutoFit/>
          </a:bodyPr>
          <a:lstStyle/>
          <a:p>
            <a:pPr marL="215900">
              <a:lnSpc>
                <a:spcPct val="100000"/>
              </a:lnSpc>
              <a:spcBef>
                <a:spcPts val="595"/>
              </a:spcBef>
            </a:pPr>
            <a:r>
              <a:rPr spc="-5" dirty="0"/>
              <a:t>8.</a:t>
            </a:r>
            <a:r>
              <a:rPr spc="-25" dirty="0"/>
              <a:t> </a:t>
            </a:r>
            <a:r>
              <a:rPr spc="-5" dirty="0"/>
              <a:t>La </a:t>
            </a:r>
            <a:r>
              <a:rPr spc="-10" dirty="0" err="1"/>
              <a:t>pubblicità</a:t>
            </a:r>
            <a:endParaRPr spc="-10" dirty="0"/>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7</a:t>
            </a:fld>
            <a:endParaRPr spc="-5" dirty="0"/>
          </a:p>
        </p:txBody>
      </p:sp>
      <p:sp>
        <p:nvSpPr>
          <p:cNvPr id="3" name="object 3"/>
          <p:cNvSpPr txBox="1"/>
          <p:nvPr/>
        </p:nvSpPr>
        <p:spPr>
          <a:xfrm>
            <a:off x="533400" y="1676400"/>
            <a:ext cx="6654292" cy="4129977"/>
          </a:xfrm>
          <a:prstGeom prst="rect">
            <a:avLst/>
          </a:prstGeom>
        </p:spPr>
        <p:txBody>
          <a:bodyPr vert="horz" wrap="square" lIns="0" tIns="13335" rIns="0" bIns="0" rtlCol="0">
            <a:spAutoFit/>
          </a:bodyPr>
          <a:lstStyle/>
          <a:p>
            <a:pPr marL="12700" marR="113030" algn="just">
              <a:lnSpc>
                <a:spcPct val="100000"/>
              </a:lnSpc>
              <a:spcBef>
                <a:spcPts val="894"/>
              </a:spcBef>
              <a:buClr>
                <a:schemeClr val="accent1"/>
              </a:buClr>
              <a:buSzPct val="80000"/>
            </a:pPr>
            <a:r>
              <a:rPr sz="2000" spc="-10" dirty="0">
                <a:solidFill>
                  <a:schemeClr val="tx1">
                    <a:lumMod val="75000"/>
                    <a:lumOff val="25000"/>
                  </a:schemeClr>
                </a:solidFill>
                <a:latin typeface="Verdana"/>
                <a:cs typeface="Verdana"/>
              </a:rPr>
              <a:t>Trascurare questo aspetto può infatti portare a effetti  particolarmente controproducenti per l’impresa, causati da  invii doppi, digitazioni sbagliate di nomi e indirizzi o mancati  recapiti. Di certo dare l’impressione di essere disorganizzati  o confusionari non aiuterà a migliorare il nostro status,  quale che sia l'operazione di marketing in corso.</a:t>
            </a:r>
          </a:p>
          <a:p>
            <a:pPr marL="12700" marR="113030" algn="just">
              <a:lnSpc>
                <a:spcPct val="100000"/>
              </a:lnSpc>
              <a:spcBef>
                <a:spcPts val="894"/>
              </a:spcBef>
              <a:buClr>
                <a:schemeClr val="accent1"/>
              </a:buClr>
              <a:buSzPct val="80000"/>
            </a:pPr>
            <a:r>
              <a:rPr sz="2000" spc="-10" dirty="0">
                <a:solidFill>
                  <a:schemeClr val="tx1">
                    <a:lumMod val="75000"/>
                    <a:lumOff val="25000"/>
                  </a:schemeClr>
                </a:solidFill>
                <a:latin typeface="Verdana"/>
                <a:cs typeface="Verdana"/>
              </a:rPr>
              <a:t>Infine, una campagna di direct mailing pianificata con  superficialità limiterebbe di molto le possibilità di verificarne  in maniera univoca i risultati: è sufficiente un doppio invio  per alterare i risultati di un monitoraggio statistico della  campagna.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7108" y="475342"/>
            <a:ext cx="7520940" cy="630301"/>
          </a:xfrm>
          <a:prstGeom prst="rect">
            <a:avLst/>
          </a:prstGeom>
        </p:spPr>
        <p:txBody>
          <a:bodyPr vert="horz" wrap="square" lIns="0" tIns="75565" rIns="0" bIns="0" rtlCol="0">
            <a:spAutoFit/>
          </a:bodyPr>
          <a:lstStyle/>
          <a:p>
            <a:pPr marL="215900">
              <a:lnSpc>
                <a:spcPct val="100000"/>
              </a:lnSpc>
              <a:spcBef>
                <a:spcPts val="595"/>
              </a:spcBef>
            </a:pPr>
            <a:r>
              <a:rPr spc="-5" dirty="0"/>
              <a:t>8.</a:t>
            </a:r>
            <a:r>
              <a:rPr spc="-25" dirty="0"/>
              <a:t> </a:t>
            </a:r>
            <a:r>
              <a:rPr spc="-5" dirty="0"/>
              <a:t>La </a:t>
            </a:r>
            <a:r>
              <a:rPr spc="-10" dirty="0" err="1"/>
              <a:t>pubblicità</a:t>
            </a:r>
            <a:endParaRPr spc="-10" dirty="0"/>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8</a:t>
            </a:fld>
            <a:endParaRPr spc="-5" dirty="0"/>
          </a:p>
        </p:txBody>
      </p:sp>
      <p:sp>
        <p:nvSpPr>
          <p:cNvPr id="3" name="object 3"/>
          <p:cNvSpPr txBox="1"/>
          <p:nvPr/>
        </p:nvSpPr>
        <p:spPr>
          <a:xfrm>
            <a:off x="604393" y="2773337"/>
            <a:ext cx="6787007" cy="2167901"/>
          </a:xfrm>
          <a:prstGeom prst="rect">
            <a:avLst/>
          </a:prstGeom>
        </p:spPr>
        <p:txBody>
          <a:bodyPr vert="horz" wrap="square" lIns="0" tIns="13335" rIns="0" bIns="0" rtlCol="0">
            <a:spAutoFit/>
          </a:bodyPr>
          <a:lstStyle/>
          <a:p>
            <a:pPr marL="12700" marR="113030" algn="just">
              <a:spcBef>
                <a:spcPts val="894"/>
              </a:spcBef>
              <a:buClr>
                <a:schemeClr val="accent1"/>
              </a:buClr>
              <a:buSzPct val="80000"/>
            </a:pPr>
            <a:r>
              <a:rPr sz="2000" spc="-10" dirty="0">
                <a:solidFill>
                  <a:schemeClr val="tx1">
                    <a:lumMod val="75000"/>
                    <a:lumOff val="25000"/>
                  </a:schemeClr>
                </a:solidFill>
                <a:latin typeface="Verdana"/>
                <a:cs typeface="Verdana"/>
              </a:rPr>
              <a:t>Inoltre, è importante che il database sia costituito di contatti  debitamente segmentati, in maniera tale da ottimizzare la  comunicazione nelle campagne marketing one-to-one e</a:t>
            </a:r>
            <a:r>
              <a:rPr lang="it-IT" sz="2000" spc="-10" dirty="0">
                <a:solidFill>
                  <a:schemeClr val="tx1">
                    <a:lumMod val="75000"/>
                    <a:lumOff val="25000"/>
                  </a:schemeClr>
                </a:solidFill>
                <a:latin typeface="Verdana"/>
                <a:cs typeface="Verdana"/>
              </a:rPr>
              <a:t> </a:t>
            </a:r>
            <a:r>
              <a:rPr sz="2000" spc="-10" dirty="0" err="1">
                <a:solidFill>
                  <a:schemeClr val="tx1">
                    <a:lumMod val="75000"/>
                    <a:lumOff val="25000"/>
                  </a:schemeClr>
                </a:solidFill>
                <a:latin typeface="Verdana"/>
                <a:cs typeface="Verdana"/>
              </a:rPr>
              <a:t>rendere</a:t>
            </a:r>
            <a:r>
              <a:rPr sz="2000" spc="-10" dirty="0">
                <a:solidFill>
                  <a:schemeClr val="tx1">
                    <a:lumMod val="75000"/>
                    <a:lumOff val="25000"/>
                  </a:schemeClr>
                </a:solidFill>
                <a:latin typeface="Verdana"/>
                <a:cs typeface="Verdana"/>
              </a:rPr>
              <a:t> efficace l’attività di promozione e marketing sia per  l’acquisizione di nuovi clienti che per il miglioramento delle  relazioni con i propri utenti.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7108" y="475342"/>
            <a:ext cx="7520940" cy="630301"/>
          </a:xfrm>
          <a:prstGeom prst="rect">
            <a:avLst/>
          </a:prstGeom>
        </p:spPr>
        <p:txBody>
          <a:bodyPr vert="horz" wrap="square" lIns="0" tIns="75565" rIns="0" bIns="0" rtlCol="0">
            <a:spAutoFit/>
          </a:bodyPr>
          <a:lstStyle/>
          <a:p>
            <a:pPr marL="215900">
              <a:lnSpc>
                <a:spcPct val="100000"/>
              </a:lnSpc>
              <a:spcBef>
                <a:spcPts val="595"/>
              </a:spcBef>
            </a:pPr>
            <a:r>
              <a:rPr spc="-5" dirty="0"/>
              <a:t>8.</a:t>
            </a:r>
            <a:r>
              <a:rPr spc="-25" dirty="0"/>
              <a:t> </a:t>
            </a:r>
            <a:r>
              <a:rPr spc="-5" dirty="0"/>
              <a:t>La </a:t>
            </a:r>
            <a:r>
              <a:rPr spc="-10" dirty="0" err="1"/>
              <a:t>pubblicità</a:t>
            </a:r>
            <a:endParaRPr spc="-10" dirty="0"/>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9</a:t>
            </a:fld>
            <a:endParaRPr spc="-5" dirty="0"/>
          </a:p>
        </p:txBody>
      </p:sp>
      <p:sp>
        <p:nvSpPr>
          <p:cNvPr id="3" name="object 3"/>
          <p:cNvSpPr txBox="1"/>
          <p:nvPr/>
        </p:nvSpPr>
        <p:spPr>
          <a:xfrm>
            <a:off x="533400" y="1828800"/>
            <a:ext cx="6730492" cy="4053033"/>
          </a:xfrm>
          <a:prstGeom prst="rect">
            <a:avLst/>
          </a:prstGeom>
        </p:spPr>
        <p:txBody>
          <a:bodyPr vert="horz" wrap="square" lIns="0" tIns="13335" rIns="0" bIns="0" rtlCol="0">
            <a:spAutoFit/>
          </a:bodyPr>
          <a:lstStyle/>
          <a:p>
            <a:pPr marL="12700" marR="113030" algn="just">
              <a:lnSpc>
                <a:spcPct val="100000"/>
              </a:lnSpc>
              <a:spcBef>
                <a:spcPts val="894"/>
              </a:spcBef>
              <a:buClr>
                <a:schemeClr val="accent1"/>
              </a:buClr>
              <a:buSzPct val="80000"/>
            </a:pPr>
            <a:r>
              <a:rPr sz="2000" spc="-10" dirty="0">
                <a:solidFill>
                  <a:schemeClr val="tx1">
                    <a:lumMod val="75000"/>
                    <a:lumOff val="25000"/>
                  </a:schemeClr>
                </a:solidFill>
                <a:latin typeface="Verdana"/>
                <a:cs typeface="Verdana"/>
              </a:rPr>
              <a:t>In sintesi, una strategia di direct mailing efficiente deve  rispondere a 4 requisiti fondamentali:</a:t>
            </a:r>
          </a:p>
          <a:p>
            <a:pPr marL="12700" marR="113030" indent="-265430" algn="just">
              <a:lnSpc>
                <a:spcPct val="100000"/>
              </a:lnSpc>
              <a:spcBef>
                <a:spcPts val="894"/>
              </a:spcBef>
              <a:buClr>
                <a:schemeClr val="accent1"/>
              </a:buClr>
              <a:buSzPct val="80000"/>
              <a:buFont typeface="Segoe UI Symbol"/>
              <a:buChar char="⚫"/>
              <a:tabLst>
                <a:tab pos="277495" algn="l"/>
                <a:tab pos="278130" algn="l"/>
              </a:tabLst>
            </a:pPr>
            <a:r>
              <a:rPr sz="2000" spc="-10" dirty="0">
                <a:solidFill>
                  <a:schemeClr val="tx1">
                    <a:lumMod val="75000"/>
                    <a:lumOff val="25000"/>
                  </a:schemeClr>
                </a:solidFill>
                <a:latin typeface="Verdana"/>
                <a:cs typeface="Verdana"/>
              </a:rPr>
              <a:t>Target </a:t>
            </a:r>
            <a:r>
              <a:rPr sz="2000" spc="-10" dirty="0" err="1">
                <a:solidFill>
                  <a:schemeClr val="tx1">
                    <a:lumMod val="75000"/>
                    <a:lumOff val="25000"/>
                  </a:schemeClr>
                </a:solidFill>
                <a:latin typeface="Verdana"/>
                <a:cs typeface="Verdana"/>
              </a:rPr>
              <a:t>mirato</a:t>
            </a:r>
            <a:r>
              <a:rPr sz="2000" spc="-10" dirty="0">
                <a:solidFill>
                  <a:schemeClr val="tx1">
                    <a:lumMod val="75000"/>
                    <a:lumOff val="25000"/>
                  </a:schemeClr>
                </a:solidFill>
                <a:latin typeface="Verdana"/>
                <a:cs typeface="Verdana"/>
              </a:rPr>
              <a:t>:</a:t>
            </a:r>
            <a:r>
              <a:rPr lang="it-IT" sz="2000" spc="-10" dirty="0">
                <a:solidFill>
                  <a:schemeClr val="tx1">
                    <a:lumMod val="75000"/>
                    <a:lumOff val="25000"/>
                  </a:schemeClr>
                </a:solidFill>
                <a:latin typeface="Verdana"/>
                <a:cs typeface="Verdana"/>
              </a:rPr>
              <a:t> </a:t>
            </a:r>
            <a:r>
              <a:rPr sz="2000" spc="-10" dirty="0">
                <a:solidFill>
                  <a:schemeClr val="tx1">
                    <a:lumMod val="75000"/>
                    <a:lumOff val="25000"/>
                  </a:schemeClr>
                </a:solidFill>
                <a:latin typeface="Verdana"/>
                <a:cs typeface="Verdana"/>
              </a:rPr>
              <a:t>il messaggio deve </a:t>
            </a:r>
            <a:r>
              <a:rPr sz="2000" spc="-10" dirty="0" err="1">
                <a:solidFill>
                  <a:schemeClr val="tx1">
                    <a:lumMod val="75000"/>
                    <a:lumOff val="25000"/>
                  </a:schemeClr>
                </a:solidFill>
                <a:latin typeface="Verdana"/>
                <a:cs typeface="Verdana"/>
              </a:rPr>
              <a:t>essere</a:t>
            </a:r>
            <a:r>
              <a:rPr sz="2000" spc="-10" dirty="0">
                <a:solidFill>
                  <a:schemeClr val="tx1">
                    <a:lumMod val="75000"/>
                    <a:lumOff val="25000"/>
                  </a:schemeClr>
                </a:solidFill>
                <a:latin typeface="Verdana"/>
                <a:cs typeface="Verdana"/>
              </a:rPr>
              <a:t> </a:t>
            </a:r>
            <a:r>
              <a:rPr sz="2000" spc="-10" dirty="0" err="1">
                <a:solidFill>
                  <a:schemeClr val="tx1">
                    <a:lumMod val="75000"/>
                    <a:lumOff val="25000"/>
                  </a:schemeClr>
                </a:solidFill>
                <a:latin typeface="Verdana"/>
                <a:cs typeface="Verdana"/>
              </a:rPr>
              <a:t>accuratamente</a:t>
            </a:r>
            <a:r>
              <a:rPr lang="it-IT" sz="2000" spc="-10" dirty="0">
                <a:solidFill>
                  <a:schemeClr val="tx1">
                    <a:lumMod val="75000"/>
                    <a:lumOff val="25000"/>
                  </a:schemeClr>
                </a:solidFill>
                <a:latin typeface="Verdana"/>
                <a:cs typeface="Verdana"/>
              </a:rPr>
              <a:t> </a:t>
            </a:r>
            <a:r>
              <a:rPr sz="2000" spc="-10" dirty="0" err="1">
                <a:solidFill>
                  <a:schemeClr val="tx1">
                    <a:lumMod val="75000"/>
                    <a:lumOff val="25000"/>
                  </a:schemeClr>
                </a:solidFill>
                <a:latin typeface="Verdana"/>
                <a:cs typeface="Verdana"/>
              </a:rPr>
              <a:t>mirato</a:t>
            </a:r>
            <a:r>
              <a:rPr sz="2000" spc="-10" dirty="0">
                <a:solidFill>
                  <a:schemeClr val="tx1">
                    <a:lumMod val="75000"/>
                    <a:lumOff val="25000"/>
                  </a:schemeClr>
                </a:solidFill>
                <a:latin typeface="Verdana"/>
                <a:cs typeface="Verdana"/>
              </a:rPr>
              <a:t> e personalizzato in base al target profilato;</a:t>
            </a:r>
          </a:p>
          <a:p>
            <a:pPr marL="12700" marR="113030" indent="-265430" algn="just">
              <a:lnSpc>
                <a:spcPct val="100000"/>
              </a:lnSpc>
              <a:spcBef>
                <a:spcPts val="894"/>
              </a:spcBef>
              <a:buClr>
                <a:schemeClr val="accent1"/>
              </a:buClr>
              <a:buSzPct val="80000"/>
              <a:buFont typeface="Segoe UI Symbol"/>
              <a:buChar char="⚫"/>
              <a:tabLst>
                <a:tab pos="277495" algn="l"/>
                <a:tab pos="278130" algn="l"/>
              </a:tabLst>
            </a:pPr>
            <a:r>
              <a:rPr sz="2000" spc="-10" dirty="0">
                <a:solidFill>
                  <a:schemeClr val="tx1">
                    <a:lumMod val="75000"/>
                    <a:lumOff val="25000"/>
                  </a:schemeClr>
                </a:solidFill>
                <a:latin typeface="Verdana"/>
                <a:cs typeface="Verdana"/>
              </a:rPr>
              <a:t>Creatività: è ormai necessario, nella società della  comunicazione, che il messaggio risponda a requisiti di  originalità, impatto, piacevolezza. Una cartolina  graficamente ben realizzata e dal contenuto chiaro ha un  impatto notevole sui destinatari e crea tassi di  conversione stimati intorno al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7108" y="475342"/>
            <a:ext cx="7520940" cy="630301"/>
          </a:xfrm>
          <a:prstGeom prst="rect">
            <a:avLst/>
          </a:prstGeom>
        </p:spPr>
        <p:txBody>
          <a:bodyPr vert="horz" wrap="square" lIns="0" tIns="75565" rIns="0" bIns="0" rtlCol="0">
            <a:spAutoFit/>
          </a:bodyPr>
          <a:lstStyle/>
          <a:p>
            <a:pPr marL="215900">
              <a:lnSpc>
                <a:spcPct val="100000"/>
              </a:lnSpc>
              <a:spcBef>
                <a:spcPts val="595"/>
              </a:spcBef>
            </a:pPr>
            <a:r>
              <a:rPr spc="-5" dirty="0"/>
              <a:t>8.</a:t>
            </a:r>
            <a:r>
              <a:rPr spc="-25" dirty="0"/>
              <a:t> </a:t>
            </a:r>
            <a:r>
              <a:rPr spc="-5" dirty="0"/>
              <a:t>La </a:t>
            </a:r>
            <a:r>
              <a:rPr spc="-10" dirty="0" err="1"/>
              <a:t>pubblicità</a:t>
            </a:r>
            <a:endParaRPr spc="-10" dirty="0"/>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10</a:t>
            </a:fld>
            <a:endParaRPr spc="-5" dirty="0"/>
          </a:p>
        </p:txBody>
      </p:sp>
      <p:sp>
        <p:nvSpPr>
          <p:cNvPr id="3" name="object 3"/>
          <p:cNvSpPr txBox="1"/>
          <p:nvPr/>
        </p:nvSpPr>
        <p:spPr>
          <a:xfrm>
            <a:off x="457200" y="2286000"/>
            <a:ext cx="6705600" cy="3014287"/>
          </a:xfrm>
          <a:prstGeom prst="rect">
            <a:avLst/>
          </a:prstGeom>
        </p:spPr>
        <p:txBody>
          <a:bodyPr vert="horz" wrap="square" lIns="0" tIns="13335" rIns="0" bIns="0" rtlCol="0">
            <a:spAutoFit/>
          </a:bodyPr>
          <a:lstStyle/>
          <a:p>
            <a:pPr marL="12700" marR="113030" indent="-265430" algn="just">
              <a:spcBef>
                <a:spcPts val="894"/>
              </a:spcBef>
              <a:buClr>
                <a:schemeClr val="accent1"/>
              </a:buClr>
              <a:buSzPct val="80000"/>
              <a:buFont typeface="Segoe UI Symbol"/>
              <a:buChar char="⚫"/>
              <a:tabLst>
                <a:tab pos="277495" algn="l"/>
                <a:tab pos="278130" algn="l"/>
              </a:tabLst>
            </a:pPr>
            <a:r>
              <a:rPr sz="2000" spc="-10" dirty="0">
                <a:solidFill>
                  <a:schemeClr val="tx1">
                    <a:lumMod val="75000"/>
                    <a:lumOff val="25000"/>
                  </a:schemeClr>
                </a:solidFill>
                <a:latin typeface="Verdana"/>
                <a:cs typeface="Verdana"/>
              </a:rPr>
              <a:t>Call to action: è importante che il contenuto del  messaggio conduca il potenziale cliente a </a:t>
            </a:r>
            <a:r>
              <a:rPr sz="2000" spc="-10" dirty="0" err="1">
                <a:solidFill>
                  <a:schemeClr val="tx1">
                    <a:lumMod val="75000"/>
                    <a:lumOff val="25000"/>
                  </a:schemeClr>
                </a:solidFill>
                <a:latin typeface="Verdana"/>
                <a:cs typeface="Verdana"/>
              </a:rPr>
              <a:t>svolgere</a:t>
            </a:r>
            <a:r>
              <a:rPr lang="it-IT" sz="2000" spc="-10" dirty="0">
                <a:solidFill>
                  <a:schemeClr val="tx1">
                    <a:lumMod val="75000"/>
                    <a:lumOff val="25000"/>
                  </a:schemeClr>
                </a:solidFill>
                <a:latin typeface="Verdana"/>
                <a:cs typeface="Verdana"/>
              </a:rPr>
              <a:t> </a:t>
            </a:r>
            <a:r>
              <a:rPr sz="2000" spc="-10" dirty="0" err="1">
                <a:solidFill>
                  <a:schemeClr val="tx1">
                    <a:lumMod val="75000"/>
                    <a:lumOff val="25000"/>
                  </a:schemeClr>
                </a:solidFill>
                <a:latin typeface="Verdana"/>
                <a:cs typeface="Verdana"/>
              </a:rPr>
              <a:t>un’azione</a:t>
            </a:r>
            <a:r>
              <a:rPr sz="2000" spc="-10" dirty="0">
                <a:solidFill>
                  <a:schemeClr val="tx1">
                    <a:lumMod val="75000"/>
                    <a:lumOff val="25000"/>
                  </a:schemeClr>
                </a:solidFill>
                <a:latin typeface="Verdana"/>
                <a:cs typeface="Verdana"/>
              </a:rPr>
              <a:t> che lo avvicini all’acquisto del prodotto che si  sta pubblicizzando; non può mancare una call to action  chiara e dalla risposta univoca;</a:t>
            </a:r>
          </a:p>
          <a:p>
            <a:pPr marL="12700" marR="113030" indent="-265430" algn="just">
              <a:spcBef>
                <a:spcPts val="894"/>
              </a:spcBef>
              <a:buClr>
                <a:schemeClr val="accent1"/>
              </a:buClr>
              <a:buSzPct val="80000"/>
              <a:buFont typeface="Segoe UI Symbol"/>
              <a:buChar char="⚫"/>
              <a:tabLst>
                <a:tab pos="277495" algn="l"/>
                <a:tab pos="278130" algn="l"/>
              </a:tabLst>
            </a:pPr>
            <a:r>
              <a:rPr sz="2000" spc="-10" dirty="0">
                <a:solidFill>
                  <a:schemeClr val="tx1">
                    <a:lumMod val="75000"/>
                    <a:lumOff val="25000"/>
                  </a:schemeClr>
                </a:solidFill>
                <a:latin typeface="Verdana"/>
                <a:cs typeface="Verdana"/>
              </a:rPr>
              <a:t>Distribuzione efficace: la campagna pubblicitaria, che sia  più o meno geolocalizzata, deve seguire una pianificazione  della distribuzione ed un servizio di recapito puntuale e  preciso.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7108" y="475342"/>
            <a:ext cx="7520940" cy="630301"/>
          </a:xfrm>
          <a:prstGeom prst="rect">
            <a:avLst/>
          </a:prstGeom>
        </p:spPr>
        <p:txBody>
          <a:bodyPr vert="horz" wrap="square" lIns="0" tIns="75565" rIns="0" bIns="0" rtlCol="0">
            <a:spAutoFit/>
          </a:bodyPr>
          <a:lstStyle/>
          <a:p>
            <a:pPr marL="215900">
              <a:lnSpc>
                <a:spcPct val="100000"/>
              </a:lnSpc>
              <a:spcBef>
                <a:spcPts val="595"/>
              </a:spcBef>
            </a:pPr>
            <a:r>
              <a:rPr spc="-5" dirty="0"/>
              <a:t>8.</a:t>
            </a:r>
            <a:r>
              <a:rPr spc="-25" dirty="0"/>
              <a:t> </a:t>
            </a:r>
            <a:r>
              <a:rPr spc="-5" dirty="0"/>
              <a:t>La </a:t>
            </a:r>
            <a:r>
              <a:rPr spc="-10" dirty="0" err="1"/>
              <a:t>pubblicità</a:t>
            </a:r>
            <a:endParaRPr spc="-10" dirty="0"/>
          </a:p>
        </p:txBody>
      </p:sp>
      <p:sp>
        <p:nvSpPr>
          <p:cNvPr id="3" name="object 3"/>
          <p:cNvSpPr txBox="1">
            <a:spLocks noGrp="1"/>
          </p:cNvSpPr>
          <p:nvPr>
            <p:ph idx="1"/>
          </p:nvPr>
        </p:nvSpPr>
        <p:spPr>
          <a:xfrm>
            <a:off x="415910" y="1600655"/>
            <a:ext cx="6899289" cy="3637919"/>
          </a:xfrm>
          <a:prstGeom prst="rect">
            <a:avLst/>
          </a:prstGeom>
        </p:spPr>
        <p:txBody>
          <a:bodyPr vert="horz" wrap="square" lIns="0" tIns="440436" rIns="0" bIns="0" rtlCol="0">
            <a:spAutoFit/>
          </a:bodyPr>
          <a:lstStyle/>
          <a:p>
            <a:pPr marL="0" marR="113030" indent="0" algn="just">
              <a:lnSpc>
                <a:spcPct val="100000"/>
              </a:lnSpc>
              <a:spcBef>
                <a:spcPts val="894"/>
              </a:spcBef>
              <a:buNone/>
              <a:tabLst>
                <a:tab pos="277495" algn="l"/>
                <a:tab pos="278130" algn="l"/>
              </a:tabLst>
            </a:pPr>
            <a:r>
              <a:rPr sz="2000" spc="-10" dirty="0">
                <a:latin typeface="Verdana"/>
                <a:cs typeface="Verdana"/>
              </a:rPr>
              <a:t>Una buona pianificazione, come in ogni altro </a:t>
            </a:r>
            <a:r>
              <a:rPr sz="2000" spc="-10" dirty="0" err="1">
                <a:latin typeface="Verdana"/>
                <a:cs typeface="Verdana"/>
              </a:rPr>
              <a:t>ambito</a:t>
            </a:r>
            <a:r>
              <a:rPr sz="2000" spc="-10" dirty="0">
                <a:latin typeface="Verdana"/>
                <a:cs typeface="Verdana"/>
              </a:rPr>
              <a:t> del marketing, aumenta indubbiamente le probabilità di  successo della campagna. Ma attraverso quali </a:t>
            </a:r>
            <a:r>
              <a:rPr sz="2000" spc="-10" dirty="0" err="1">
                <a:latin typeface="Verdana"/>
                <a:cs typeface="Verdana"/>
              </a:rPr>
              <a:t>metodi</a:t>
            </a:r>
            <a:r>
              <a:rPr sz="2000" spc="-10" dirty="0">
                <a:latin typeface="Verdana"/>
                <a:cs typeface="Verdana"/>
              </a:rPr>
              <a:t> il Direct Mailing ha più possibilità di successo?</a:t>
            </a:r>
          </a:p>
          <a:p>
            <a:pPr marL="0" marR="113030" indent="0" algn="just">
              <a:lnSpc>
                <a:spcPct val="100000"/>
              </a:lnSpc>
              <a:spcBef>
                <a:spcPts val="894"/>
              </a:spcBef>
              <a:buNone/>
              <a:tabLst>
                <a:tab pos="277495" algn="l"/>
                <a:tab pos="278130" algn="l"/>
              </a:tabLst>
            </a:pPr>
            <a:r>
              <a:rPr sz="2000" spc="-10" dirty="0">
                <a:latin typeface="Verdana"/>
                <a:cs typeface="Verdana"/>
              </a:rPr>
              <a:t>Se da un lato la rivoluzione tecnologica ha favorito  strumenti digitali di comunicazione, che senza dubbio  garantiscono rapidità e capillarità, diversi studi hanno  dimostrato come i consumatori ripongano un </a:t>
            </a:r>
            <a:r>
              <a:rPr sz="2000" spc="-10" dirty="0" err="1">
                <a:latin typeface="Verdana"/>
                <a:cs typeface="Verdana"/>
              </a:rPr>
              <a:t>maggiore</a:t>
            </a:r>
            <a:r>
              <a:rPr sz="2000" spc="-10" dirty="0">
                <a:latin typeface="Verdana"/>
                <a:cs typeface="Verdana"/>
              </a:rPr>
              <a:t> grado di fiducia nella buona e vecchia carta.</a:t>
            </a:r>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11</a:t>
            </a:fld>
            <a:endParaRPr spc="-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7108" y="475342"/>
            <a:ext cx="5701665" cy="630301"/>
          </a:xfrm>
          <a:prstGeom prst="rect">
            <a:avLst/>
          </a:prstGeom>
        </p:spPr>
        <p:txBody>
          <a:bodyPr vert="horz" wrap="square" lIns="0" tIns="75565" rIns="0" bIns="0" rtlCol="0">
            <a:spAutoFit/>
          </a:bodyPr>
          <a:lstStyle/>
          <a:p>
            <a:pPr marL="215900">
              <a:lnSpc>
                <a:spcPct val="100000"/>
              </a:lnSpc>
              <a:spcBef>
                <a:spcPts val="595"/>
              </a:spcBef>
            </a:pPr>
            <a:r>
              <a:rPr spc="-5" dirty="0"/>
              <a:t>8.</a:t>
            </a:r>
            <a:r>
              <a:rPr spc="-25" dirty="0"/>
              <a:t> </a:t>
            </a:r>
            <a:r>
              <a:rPr spc="-5" dirty="0"/>
              <a:t>La </a:t>
            </a:r>
            <a:r>
              <a:rPr spc="-10" dirty="0" err="1"/>
              <a:t>pubblicità</a:t>
            </a:r>
            <a:endParaRPr spc="-10" dirty="0"/>
          </a:p>
        </p:txBody>
      </p:sp>
      <p:sp>
        <p:nvSpPr>
          <p:cNvPr id="3" name="object 3"/>
          <p:cNvSpPr txBox="1">
            <a:spLocks noGrp="1"/>
          </p:cNvSpPr>
          <p:nvPr>
            <p:ph idx="1"/>
          </p:nvPr>
        </p:nvSpPr>
        <p:spPr>
          <a:xfrm>
            <a:off x="609600" y="1460192"/>
            <a:ext cx="6705600" cy="3937616"/>
          </a:xfrm>
          <a:prstGeom prst="rect">
            <a:avLst/>
          </a:prstGeom>
        </p:spPr>
        <p:txBody>
          <a:bodyPr vert="horz" wrap="square" lIns="0" tIns="13335" rIns="0" bIns="0" rtlCol="0">
            <a:spAutoFit/>
          </a:bodyPr>
          <a:lstStyle/>
          <a:p>
            <a:pPr marL="0" marR="113030" indent="0" algn="just">
              <a:spcBef>
                <a:spcPts val="894"/>
              </a:spcBef>
              <a:buNone/>
              <a:tabLst>
                <a:tab pos="277495" algn="l"/>
                <a:tab pos="278130" algn="l"/>
              </a:tabLst>
            </a:pPr>
            <a:r>
              <a:rPr lang="it-IT" sz="2000" b="1" spc="-10" dirty="0">
                <a:latin typeface="Verdana"/>
                <a:cs typeface="Verdana"/>
              </a:rPr>
              <a:t>I vantaggi del Direct Mailing</a:t>
            </a:r>
          </a:p>
          <a:p>
            <a:pPr marL="0" marR="113030" indent="0" algn="just">
              <a:spcBef>
                <a:spcPts val="894"/>
              </a:spcBef>
              <a:buNone/>
              <a:tabLst>
                <a:tab pos="277495" algn="l"/>
                <a:tab pos="278130" algn="l"/>
              </a:tabLst>
            </a:pPr>
            <a:r>
              <a:rPr sz="2000" spc="-10" dirty="0">
                <a:latin typeface="Verdana"/>
                <a:cs typeface="Verdana"/>
              </a:rPr>
              <a:t>Come dimostrato dalla ricerca svolta dal Panel Consumatori  GFK Eurisko, il direct mailing è un </a:t>
            </a:r>
            <a:r>
              <a:rPr sz="2000" spc="-10" dirty="0" err="1">
                <a:latin typeface="Verdana"/>
                <a:cs typeface="Verdana"/>
              </a:rPr>
              <a:t>sistema</a:t>
            </a:r>
            <a:r>
              <a:rPr sz="2000" spc="-10" dirty="0">
                <a:latin typeface="Verdana"/>
                <a:cs typeface="Verdana"/>
              </a:rPr>
              <a:t> di</a:t>
            </a:r>
            <a:r>
              <a:rPr lang="it-IT" sz="2000" spc="-10" dirty="0">
                <a:latin typeface="Verdana"/>
                <a:cs typeface="Verdana"/>
              </a:rPr>
              <a:t> </a:t>
            </a:r>
            <a:r>
              <a:rPr sz="2000" spc="-10" dirty="0" err="1">
                <a:latin typeface="Verdana"/>
                <a:cs typeface="Verdana"/>
              </a:rPr>
              <a:t>comunicazione</a:t>
            </a:r>
            <a:r>
              <a:rPr sz="2000" spc="-10" dirty="0">
                <a:latin typeface="Verdana"/>
                <a:cs typeface="Verdana"/>
              </a:rPr>
              <a:t> commerciale particolarmente efficace e dai costi contenuti,  oltre che evidentemente diretta, in quanto totalmente priva  di intermediari.</a:t>
            </a:r>
          </a:p>
          <a:p>
            <a:pPr marL="0" marR="113030" indent="0" algn="just">
              <a:spcBef>
                <a:spcPts val="894"/>
              </a:spcBef>
              <a:buNone/>
              <a:tabLst>
                <a:tab pos="277495" algn="l"/>
                <a:tab pos="278130" algn="l"/>
              </a:tabLst>
            </a:pPr>
            <a:r>
              <a:rPr sz="2000" spc="-10" dirty="0">
                <a:latin typeface="Verdana"/>
                <a:cs typeface="Verdana"/>
              </a:rPr>
              <a:t>Inoltre, una campagna di direct mailing pianificata e  realizzata in maniera coerente si caratterizza per tassi di  conversione particolarmente importanti, conseguenza  naturale della notevole reattività dei </a:t>
            </a:r>
            <a:r>
              <a:rPr sz="2000" spc="-10" dirty="0" err="1">
                <a:latin typeface="Verdana"/>
                <a:cs typeface="Verdana"/>
              </a:rPr>
              <a:t>destinatari</a:t>
            </a:r>
            <a:r>
              <a:rPr sz="2000" spc="-10" dirty="0">
                <a:latin typeface="Verdana"/>
                <a:cs typeface="Verdana"/>
              </a:rPr>
              <a:t>.</a:t>
            </a:r>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12</a:t>
            </a:fld>
            <a:endParaRPr spc="-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7108" y="475342"/>
            <a:ext cx="5701665" cy="630301"/>
          </a:xfrm>
          <a:prstGeom prst="rect">
            <a:avLst/>
          </a:prstGeom>
        </p:spPr>
        <p:txBody>
          <a:bodyPr vert="horz" wrap="square" lIns="0" tIns="75565" rIns="0" bIns="0" rtlCol="0">
            <a:spAutoFit/>
          </a:bodyPr>
          <a:lstStyle/>
          <a:p>
            <a:pPr marL="215900">
              <a:lnSpc>
                <a:spcPct val="100000"/>
              </a:lnSpc>
              <a:spcBef>
                <a:spcPts val="595"/>
              </a:spcBef>
            </a:pPr>
            <a:r>
              <a:rPr spc="-5" dirty="0"/>
              <a:t>8.</a:t>
            </a:r>
            <a:r>
              <a:rPr spc="-25" dirty="0"/>
              <a:t> </a:t>
            </a:r>
            <a:r>
              <a:rPr spc="-5" dirty="0"/>
              <a:t>La </a:t>
            </a:r>
            <a:r>
              <a:rPr spc="-10" dirty="0" err="1"/>
              <a:t>pubblicità</a:t>
            </a:r>
            <a:endParaRPr spc="-10" dirty="0"/>
          </a:p>
        </p:txBody>
      </p:sp>
      <p:sp>
        <p:nvSpPr>
          <p:cNvPr id="3" name="object 3"/>
          <p:cNvSpPr txBox="1">
            <a:spLocks noGrp="1"/>
          </p:cNvSpPr>
          <p:nvPr>
            <p:ph idx="1"/>
          </p:nvPr>
        </p:nvSpPr>
        <p:spPr>
          <a:xfrm>
            <a:off x="609600" y="1600200"/>
            <a:ext cx="6705600" cy="1860125"/>
          </a:xfrm>
          <a:prstGeom prst="rect">
            <a:avLst/>
          </a:prstGeom>
        </p:spPr>
        <p:txBody>
          <a:bodyPr vert="horz" wrap="square" lIns="0" tIns="13335" rIns="0" bIns="0" rtlCol="0">
            <a:spAutoFit/>
          </a:bodyPr>
          <a:lstStyle/>
          <a:p>
            <a:pPr marL="0" marR="113030" indent="0" algn="just">
              <a:spcBef>
                <a:spcPts val="894"/>
              </a:spcBef>
              <a:buNone/>
              <a:tabLst>
                <a:tab pos="277495" algn="l"/>
                <a:tab pos="278130" algn="l"/>
              </a:tabLst>
            </a:pPr>
            <a:r>
              <a:rPr sz="2000" spc="-10" dirty="0" err="1">
                <a:latin typeface="Verdana"/>
                <a:cs typeface="Verdana"/>
              </a:rPr>
              <a:t>Viene</a:t>
            </a:r>
            <a:r>
              <a:rPr sz="2000" spc="-10" dirty="0">
                <a:latin typeface="Verdana"/>
                <a:cs typeface="Verdana"/>
              </a:rPr>
              <a:t> infatti stimato che il 90% di chi riceve una lettera  tende ad aprire la busta per leggerne i contenuti, e il 10%  propende immediatamente per l’acquisto, rispondendo alla  chiamata attraverso l’adesione ad un’offerta, la visita presso  un punto di vendita o la richiesta di informazioni.</a:t>
            </a:r>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13</a:t>
            </a:fld>
            <a:endParaRPr spc="-5" dirty="0"/>
          </a:p>
        </p:txBody>
      </p:sp>
    </p:spTree>
    <p:extLst>
      <p:ext uri="{BB962C8B-B14F-4D97-AF65-F5344CB8AC3E}">
        <p14:creationId xmlns:p14="http://schemas.microsoft.com/office/powerpoint/2010/main" val="1040452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7108" y="475342"/>
            <a:ext cx="5701665" cy="630301"/>
          </a:xfrm>
          <a:prstGeom prst="rect">
            <a:avLst/>
          </a:prstGeom>
        </p:spPr>
        <p:txBody>
          <a:bodyPr vert="horz" wrap="square" lIns="0" tIns="75565" rIns="0" bIns="0" rtlCol="0">
            <a:spAutoFit/>
          </a:bodyPr>
          <a:lstStyle/>
          <a:p>
            <a:pPr marL="215900">
              <a:lnSpc>
                <a:spcPct val="100000"/>
              </a:lnSpc>
              <a:spcBef>
                <a:spcPts val="595"/>
              </a:spcBef>
            </a:pPr>
            <a:r>
              <a:rPr spc="-5" dirty="0"/>
              <a:t>8.</a:t>
            </a:r>
            <a:r>
              <a:rPr spc="-25" dirty="0"/>
              <a:t> </a:t>
            </a:r>
            <a:r>
              <a:rPr spc="-5" dirty="0"/>
              <a:t>La </a:t>
            </a:r>
            <a:r>
              <a:rPr spc="-10" dirty="0" err="1"/>
              <a:t>pubblicità</a:t>
            </a:r>
            <a:endParaRPr spc="-10" dirty="0"/>
          </a:p>
        </p:txBody>
      </p:sp>
      <p:sp>
        <p:nvSpPr>
          <p:cNvPr id="3" name="object 3"/>
          <p:cNvSpPr txBox="1">
            <a:spLocks noGrp="1"/>
          </p:cNvSpPr>
          <p:nvPr>
            <p:ph idx="1"/>
          </p:nvPr>
        </p:nvSpPr>
        <p:spPr>
          <a:xfrm>
            <a:off x="609600" y="1479842"/>
            <a:ext cx="6347714" cy="4553170"/>
          </a:xfrm>
          <a:prstGeom prst="rect">
            <a:avLst/>
          </a:prstGeom>
        </p:spPr>
        <p:txBody>
          <a:bodyPr vert="horz" wrap="square" lIns="0" tIns="13335" rIns="0" bIns="0" rtlCol="0">
            <a:spAutoFit/>
          </a:bodyPr>
          <a:lstStyle/>
          <a:p>
            <a:pPr marL="0" marR="113030" indent="0" algn="just">
              <a:lnSpc>
                <a:spcPct val="100000"/>
              </a:lnSpc>
              <a:spcBef>
                <a:spcPts val="894"/>
              </a:spcBef>
              <a:buNone/>
              <a:tabLst>
                <a:tab pos="277495" algn="l"/>
                <a:tab pos="278130" algn="l"/>
              </a:tabLst>
            </a:pPr>
            <a:r>
              <a:rPr sz="2000" spc="-10" dirty="0">
                <a:latin typeface="Verdana"/>
                <a:cs typeface="Verdana"/>
              </a:rPr>
              <a:t>Inoltre, le statistiche mostrano un aumento del fatturato del  30% per le aziende che ricorrono al direct mailing, ed un  incremento dei clienti che può arrivare a toccare il 25%.</a:t>
            </a:r>
          </a:p>
          <a:p>
            <a:pPr marL="0" marR="113030" indent="0" algn="just">
              <a:lnSpc>
                <a:spcPct val="100000"/>
              </a:lnSpc>
              <a:spcBef>
                <a:spcPts val="894"/>
              </a:spcBef>
              <a:buNone/>
              <a:tabLst>
                <a:tab pos="277495" algn="l"/>
                <a:tab pos="278130" algn="l"/>
              </a:tabLst>
            </a:pPr>
            <a:r>
              <a:rPr sz="2000" spc="-10" dirty="0">
                <a:latin typeface="Verdana"/>
                <a:cs typeface="Verdana"/>
              </a:rPr>
              <a:t>Attraverso i servizi offerti da Ufficiopostale.com, è possibile  creare campagne di direct marketing specifiche per la  postalizzazione in piena autonomia e in pochi minuti.</a:t>
            </a:r>
          </a:p>
          <a:p>
            <a:pPr marL="0" marR="113030" indent="0" algn="just">
              <a:lnSpc>
                <a:spcPct val="100000"/>
              </a:lnSpc>
              <a:spcBef>
                <a:spcPts val="894"/>
              </a:spcBef>
              <a:buNone/>
              <a:tabLst>
                <a:tab pos="277495" algn="l"/>
                <a:tab pos="278130" algn="l"/>
              </a:tabLst>
            </a:pPr>
            <a:r>
              <a:rPr sz="2000" spc="-10" dirty="0">
                <a:latin typeface="Verdana"/>
                <a:cs typeface="Verdana"/>
              </a:rPr>
              <a:t>Con l’attività di direct mailing postale è possibile creare  cartoline pubblicitarie, personalizzare il mittente e spedire  con invio singolo o multiplo una raccomandata semplice,  una raccomandata con ricevuta di ritorno, una lettera in  posta prioritaria oppure un telegramma.</a:t>
            </a:r>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14</a:t>
            </a:fld>
            <a:endParaRPr spc="-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7108" y="475342"/>
            <a:ext cx="5701665" cy="630301"/>
          </a:xfrm>
          <a:prstGeom prst="rect">
            <a:avLst/>
          </a:prstGeom>
        </p:spPr>
        <p:txBody>
          <a:bodyPr vert="horz" wrap="square" lIns="0" tIns="75565" rIns="0" bIns="0" rtlCol="0">
            <a:spAutoFit/>
          </a:bodyPr>
          <a:lstStyle/>
          <a:p>
            <a:pPr marL="215900">
              <a:lnSpc>
                <a:spcPct val="100000"/>
              </a:lnSpc>
              <a:spcBef>
                <a:spcPts val="595"/>
              </a:spcBef>
            </a:pPr>
            <a:r>
              <a:rPr spc="-5" dirty="0"/>
              <a:t>8.</a:t>
            </a:r>
            <a:r>
              <a:rPr spc="-25" dirty="0"/>
              <a:t> </a:t>
            </a:r>
            <a:r>
              <a:rPr spc="-5" dirty="0"/>
              <a:t>La </a:t>
            </a:r>
            <a:r>
              <a:rPr spc="-10" dirty="0" err="1"/>
              <a:t>pubblicità</a:t>
            </a:r>
            <a:endParaRPr spc="-10" dirty="0"/>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15</a:t>
            </a:fld>
            <a:endParaRPr spc="-5" dirty="0"/>
          </a:p>
        </p:txBody>
      </p:sp>
      <p:sp>
        <p:nvSpPr>
          <p:cNvPr id="3" name="object 3"/>
          <p:cNvSpPr txBox="1"/>
          <p:nvPr/>
        </p:nvSpPr>
        <p:spPr>
          <a:xfrm>
            <a:off x="228600" y="2124068"/>
            <a:ext cx="7315200" cy="2898870"/>
          </a:xfrm>
          <a:prstGeom prst="rect">
            <a:avLst/>
          </a:prstGeom>
        </p:spPr>
        <p:txBody>
          <a:bodyPr vert="horz" wrap="square" lIns="0" tIns="13335" rIns="0" bIns="0" rtlCol="0">
            <a:spAutoFit/>
          </a:bodyPr>
          <a:lstStyle/>
          <a:p>
            <a:pPr marR="113030" algn="just">
              <a:spcBef>
                <a:spcPts val="894"/>
              </a:spcBef>
              <a:buClr>
                <a:schemeClr val="accent1"/>
              </a:buClr>
              <a:buSzPct val="80000"/>
              <a:tabLst>
                <a:tab pos="277495" algn="l"/>
                <a:tab pos="278130" algn="l"/>
              </a:tabLst>
            </a:pPr>
            <a:r>
              <a:rPr sz="2000" spc="-10" dirty="0">
                <a:solidFill>
                  <a:schemeClr val="tx1">
                    <a:lumMod val="75000"/>
                    <a:lumOff val="25000"/>
                  </a:schemeClr>
                </a:solidFill>
                <a:latin typeface="Verdana"/>
                <a:cs typeface="Verdana"/>
              </a:rPr>
              <a:t>Il servizio prevede anche	la possibilità di creare la grafica  della comunicazione, selezionare il target, inviare il  messaggio tramite raccomandata, lettera o telegramma e  scegliere la data dell’invio della campagna.</a:t>
            </a:r>
          </a:p>
          <a:p>
            <a:pPr marR="113030" algn="just">
              <a:spcBef>
                <a:spcPts val="894"/>
              </a:spcBef>
              <a:buClr>
                <a:schemeClr val="accent1"/>
              </a:buClr>
              <a:buSzPct val="80000"/>
              <a:tabLst>
                <a:tab pos="277495" algn="l"/>
                <a:tab pos="278130" algn="l"/>
              </a:tabLst>
            </a:pPr>
            <a:r>
              <a:rPr sz="2000" spc="-10" dirty="0">
                <a:solidFill>
                  <a:schemeClr val="tx1">
                    <a:lumMod val="75000"/>
                    <a:lumOff val="25000"/>
                  </a:schemeClr>
                </a:solidFill>
                <a:latin typeface="Verdana"/>
                <a:cs typeface="Verdana"/>
              </a:rPr>
              <a:t>Una volta partito l’ordine, l’Ufficio Postale provvederà a  stampare, imbustare, stampare gli indirizzi e spedire la  comunicazione di direct marketing. Su richiesta è possibile  acquistare liste di anagrafiche per invii di comunicazioni con  le avvertenze di utilizzo OPT-IN.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7108" y="475342"/>
            <a:ext cx="5701665" cy="630301"/>
          </a:xfrm>
          <a:prstGeom prst="rect">
            <a:avLst/>
          </a:prstGeom>
        </p:spPr>
        <p:txBody>
          <a:bodyPr vert="horz" wrap="square" lIns="0" tIns="75565" rIns="0" bIns="0" rtlCol="0">
            <a:spAutoFit/>
          </a:bodyPr>
          <a:lstStyle/>
          <a:p>
            <a:pPr marL="215900">
              <a:lnSpc>
                <a:spcPct val="100000"/>
              </a:lnSpc>
              <a:spcBef>
                <a:spcPts val="595"/>
              </a:spcBef>
            </a:pPr>
            <a:r>
              <a:rPr spc="-5" dirty="0"/>
              <a:t>8.</a:t>
            </a:r>
            <a:r>
              <a:rPr spc="-25" dirty="0"/>
              <a:t> </a:t>
            </a:r>
            <a:r>
              <a:rPr spc="-5" dirty="0"/>
              <a:t>La </a:t>
            </a:r>
            <a:r>
              <a:rPr spc="-10" dirty="0" err="1"/>
              <a:t>pubblicità</a:t>
            </a:r>
            <a:endParaRPr spc="-10" dirty="0"/>
          </a:p>
        </p:txBody>
      </p:sp>
      <p:sp>
        <p:nvSpPr>
          <p:cNvPr id="4" name="object 4"/>
          <p:cNvSpPr txBox="1">
            <a:spLocks noGrp="1"/>
          </p:cNvSpPr>
          <p:nvPr>
            <p:ph type="sldNum" sz="quarter" idx="12"/>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pc="-5" dirty="0"/>
              <a:t>16</a:t>
            </a:fld>
            <a:endParaRPr spc="-5" dirty="0"/>
          </a:p>
        </p:txBody>
      </p:sp>
      <p:sp>
        <p:nvSpPr>
          <p:cNvPr id="3" name="object 3"/>
          <p:cNvSpPr txBox="1"/>
          <p:nvPr/>
        </p:nvSpPr>
        <p:spPr>
          <a:xfrm>
            <a:off x="381000" y="2652826"/>
            <a:ext cx="7010400" cy="1552348"/>
          </a:xfrm>
          <a:prstGeom prst="rect">
            <a:avLst/>
          </a:prstGeom>
        </p:spPr>
        <p:txBody>
          <a:bodyPr vert="horz" wrap="square" lIns="0" tIns="13335" rIns="0" bIns="0" rtlCol="0">
            <a:spAutoFit/>
          </a:bodyPr>
          <a:lstStyle/>
          <a:p>
            <a:pPr marR="113030" algn="just">
              <a:spcBef>
                <a:spcPts val="894"/>
              </a:spcBef>
              <a:buClr>
                <a:schemeClr val="accent1"/>
              </a:buClr>
              <a:buSzPct val="80000"/>
              <a:tabLst>
                <a:tab pos="277495" algn="l"/>
                <a:tab pos="278130" algn="l"/>
              </a:tabLst>
            </a:pPr>
            <a:r>
              <a:rPr sz="2000" spc="-10" dirty="0" err="1">
                <a:solidFill>
                  <a:schemeClr val="tx1">
                    <a:lumMod val="75000"/>
                    <a:lumOff val="25000"/>
                  </a:schemeClr>
                </a:solidFill>
                <a:latin typeface="Verdana"/>
                <a:cs typeface="Verdana"/>
              </a:rPr>
              <a:t>Inoltre</a:t>
            </a:r>
            <a:r>
              <a:rPr sz="2000" spc="-10" dirty="0">
                <a:solidFill>
                  <a:schemeClr val="tx1">
                    <a:lumMod val="75000"/>
                    <a:lumOff val="25000"/>
                  </a:schemeClr>
                </a:solidFill>
                <a:latin typeface="Verdana"/>
                <a:cs typeface="Verdana"/>
              </a:rPr>
              <a:t>, il servizio di postalizzazione può essere integrato  direttamente nella piattaforma gestionale utilizzata  dall’ufficio comunicazione, in modo da poter integrare tale  funzionalità nel proprio ambiente di lavoro.</a:t>
            </a:r>
          </a:p>
        </p:txBody>
      </p:sp>
    </p:spTree>
    <p:extLst>
      <p:ext uri="{BB962C8B-B14F-4D97-AF65-F5344CB8AC3E}">
        <p14:creationId xmlns:p14="http://schemas.microsoft.com/office/powerpoint/2010/main" val="3680644503"/>
      </p:ext>
    </p:extLst>
  </p:cSld>
  <p:clrMapOvr>
    <a:masterClrMapping/>
  </p:clrMapOvr>
</p:sld>
</file>

<file path=ppt/theme/theme1.xml><?xml version="1.0" encoding="utf-8"?>
<a:theme xmlns:a="http://schemas.openxmlformats.org/drawingml/2006/main" name="Sfaccettatura">
  <a:themeElements>
    <a:clrScheme name="Sfaccettatura">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Sfaccettatur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7.Corso StartUP - 7 Farsi conoscere</Template>
  <TotalTime>11</TotalTime>
  <Words>1169</Words>
  <Application>Microsoft Macintosh PowerPoint</Application>
  <PresentationFormat>Presentazione su schermo (4:3)</PresentationFormat>
  <Paragraphs>64</Paragraphs>
  <Slides>16</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16</vt:i4>
      </vt:variant>
    </vt:vector>
  </HeadingPairs>
  <TitlesOfParts>
    <vt:vector size="22" baseType="lpstr">
      <vt:lpstr>Arial</vt:lpstr>
      <vt:lpstr>Segoe UI Symbol</vt:lpstr>
      <vt:lpstr>Trebuchet MS</vt:lpstr>
      <vt:lpstr>Verdana</vt:lpstr>
      <vt:lpstr>Wingdings 3</vt:lpstr>
      <vt:lpstr>Sfaccettatura</vt:lpstr>
      <vt:lpstr>8. La pubblicità</vt:lpstr>
      <vt:lpstr>8. La pubblicità</vt:lpstr>
      <vt:lpstr>8. La pubblicità</vt:lpstr>
      <vt:lpstr>8. La pubblicità</vt:lpstr>
      <vt:lpstr>8. La pubblicità</vt:lpstr>
      <vt:lpstr>8. La pubblicità</vt:lpstr>
      <vt:lpstr>8. La pubblicità</vt:lpstr>
      <vt:lpstr>8. La pubblicità</vt:lpstr>
      <vt:lpstr>8. La pubblicità</vt:lpstr>
      <vt:lpstr>8. La pubblicità</vt:lpstr>
      <vt:lpstr>8. La pubblicità</vt:lpstr>
      <vt:lpstr>8. La pubblicità</vt:lpstr>
      <vt:lpstr>8. La pubblicità</vt:lpstr>
      <vt:lpstr>8. La pubblicità</vt:lpstr>
      <vt:lpstr>8. La pubblicità</vt:lpstr>
      <vt:lpstr>8. La pubblicità</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Tecnico della Logistica di Magazzino</dc:title>
  <dc:creator>Gigliola</dc:creator>
  <cp:lastModifiedBy>Microsoft Office User</cp:lastModifiedBy>
  <cp:revision>3</cp:revision>
  <dcterms:created xsi:type="dcterms:W3CDTF">2023-06-20T09:56:30Z</dcterms:created>
  <dcterms:modified xsi:type="dcterms:W3CDTF">2023-06-22T05:49:31Z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2023-04-16T00:00:00Z</vt:filetime>
  </property>
  <property fmtid="{D5CDD505-2E9C-101B-9397-08002B2CF9AE}" pid="3" name="Creator">
    <vt:lpwstr>Microsoft® PowerPoint® per Microsoft 365</vt:lpwstr>
  </property>
  <property fmtid="{D5CDD505-2E9C-101B-9397-08002B2CF9AE}" pid="4" name="LastSaved">
    <vt:filetime>2023-06-20T00:00:00Z</vt:filetime>
  </property>
</Properties>
</file>