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9" r:id="rId14"/>
    <p:sldId id="266" r:id="rId15"/>
    <p:sldId id="267" r:id="rId16"/>
    <p:sldId id="270" r:id="rId1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039"/>
    <p:restoredTop sz="94586"/>
  </p:normalViewPr>
  <p:slideViewPr>
    <p:cSldViewPr>
      <p:cViewPr varScale="1">
        <p:scale>
          <a:sx n="102" d="100"/>
          <a:sy n="102" d="100"/>
        </p:scale>
        <p:origin x="44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49519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7855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600337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0771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73543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98453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824345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002161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472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27989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3404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50874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368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93742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748548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19138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9980" y="300439"/>
            <a:ext cx="7724038" cy="1354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8D3D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299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51359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28178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702" y="1234709"/>
            <a:ext cx="6172200" cy="1234727"/>
          </a:xfrm>
        </p:spPr>
        <p:txBody>
          <a:bodyPr/>
          <a:lstStyle/>
          <a:p>
            <a:pPr algn="ctr"/>
            <a:r>
              <a:rPr lang="it-IT" spc="-5" dirty="0"/>
              <a:t>8. Advertising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0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34029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1503680"/>
            <a:ext cx="7315200" cy="43595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78840" algn="just">
              <a:lnSpc>
                <a:spcPct val="100000"/>
              </a:lnSpc>
              <a:spcBef>
                <a:spcPts val="95"/>
              </a:spcBef>
            </a:pP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 Mailing: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Advantages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an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Effective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endParaRPr lang="it-IT" sz="2000" b="1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878840" algn="just">
              <a:lnSpc>
                <a:spcPct val="100000"/>
              </a:lnSpc>
              <a:spcBef>
                <a:spcPts val="95"/>
              </a:spcBef>
            </a:pPr>
            <a:endParaRPr lang="it-IT" sz="2000" b="1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878840" algn="just">
              <a:lnSpc>
                <a:spcPct val="100000"/>
              </a:lnSpc>
              <a:spcBef>
                <a:spcPts val="95"/>
              </a:spcBef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 mailing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prospects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personalized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postal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massive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paper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letters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brochures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leaflets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catalogues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advertising or commercial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delivered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single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prospect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878840" algn="just">
              <a:lnSpc>
                <a:spcPct val="100000"/>
              </a:lnSpc>
              <a:spcBef>
                <a:spcPts val="95"/>
              </a:spcBef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useful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especially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-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raise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attention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towards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brand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35553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276032"/>
            <a:ext cx="7086600" cy="4210768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R="113030" algn="just">
              <a:spcBef>
                <a:spcPts val="894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 mailing: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where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start</a:t>
            </a:r>
          </a:p>
          <a:p>
            <a:pPr marR="113030" algn="just">
              <a:spcBef>
                <a:spcPts val="894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known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order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postal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advertising,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selection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recipients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mailing list,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list,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divided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two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possibilities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12700" marR="113030" indent="-265430" algn="just">
              <a:spcBef>
                <a:spcPts val="894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-to-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marketing, in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recipients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or to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large cluster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prospects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(i.e.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group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differentiated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segmentation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);</a:t>
            </a:r>
          </a:p>
          <a:p>
            <a:pPr marL="12700" marR="113030" indent="-265430" algn="just">
              <a:spcBef>
                <a:spcPts val="894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One-to-one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personalized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widespread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manner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recipient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626999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905000"/>
            <a:ext cx="6705600" cy="35144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3030" algn="just">
              <a:lnSpc>
                <a:spcPct val="100000"/>
              </a:lnSpc>
              <a:spcBef>
                <a:spcPts val="894"/>
              </a:spcBef>
              <a:tabLst>
                <a:tab pos="282702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depends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primarily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nature and,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consequently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recipients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target .</a:t>
            </a:r>
          </a:p>
          <a:p>
            <a:pPr marL="12700" marR="113030" algn="just">
              <a:lnSpc>
                <a:spcPct val="100000"/>
              </a:lnSpc>
              <a:spcBef>
                <a:spcPts val="894"/>
              </a:spcBef>
              <a:tabLst>
                <a:tab pos="282702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tenor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reacquiring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old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lost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over time: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significantly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strategies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applied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626999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3103" y="1981200"/>
            <a:ext cx="685800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3030" algn="just">
              <a:lnSpc>
                <a:spcPct val="100000"/>
              </a:lnSpc>
              <a:spcBef>
                <a:spcPts val="894"/>
              </a:spcBef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However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always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keep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including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mailing,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objective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establishing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lasting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relationship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target: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always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center of the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344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52094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600" y="1398444"/>
            <a:ext cx="6705600" cy="4061112"/>
          </a:xfrm>
          <a:prstGeom prst="rect">
            <a:avLst/>
          </a:prstGeom>
        </p:spPr>
        <p:txBody>
          <a:bodyPr vert="horz" wrap="square" lIns="0" tIns="440436" rIns="0" bIns="0" rtlCol="0">
            <a:spAutoFit/>
          </a:bodyPr>
          <a:lstStyle/>
          <a:p>
            <a:pPr marL="12700" marR="113030" indent="0" algn="just">
              <a:spcBef>
                <a:spcPts val="894"/>
              </a:spcBef>
              <a:buNone/>
            </a:pPr>
            <a:r>
              <a:rPr lang="it-IT" sz="2000" b="1" spc="-10" dirty="0">
                <a:latin typeface="Verdana"/>
                <a:cs typeface="Verdana"/>
              </a:rPr>
              <a:t>How to </a:t>
            </a:r>
            <a:r>
              <a:rPr lang="it-IT" sz="2000" b="1" spc="-10" dirty="0" err="1">
                <a:latin typeface="Verdana"/>
                <a:cs typeface="Verdana"/>
              </a:rPr>
              <a:t>build</a:t>
            </a:r>
            <a:r>
              <a:rPr lang="it-IT" sz="2000" b="1" spc="-10" dirty="0">
                <a:latin typeface="Verdana"/>
                <a:cs typeface="Verdana"/>
              </a:rPr>
              <a:t> an </a:t>
            </a:r>
            <a:r>
              <a:rPr lang="it-IT" sz="2000" b="1" spc="-10" dirty="0" err="1">
                <a:latin typeface="Verdana"/>
                <a:cs typeface="Verdana"/>
              </a:rPr>
              <a:t>effective</a:t>
            </a:r>
            <a:r>
              <a:rPr lang="it-IT" sz="2000" b="1" spc="-10" dirty="0">
                <a:latin typeface="Verdana"/>
                <a:cs typeface="Verdana"/>
              </a:rPr>
              <a:t> </a:t>
            </a:r>
            <a:r>
              <a:rPr lang="it-IT" sz="2000" b="1" spc="-10" dirty="0" err="1">
                <a:latin typeface="Verdana"/>
                <a:cs typeface="Verdana"/>
              </a:rPr>
              <a:t>direct</a:t>
            </a:r>
            <a:r>
              <a:rPr lang="it-IT" sz="2000" b="1" spc="-10" dirty="0">
                <a:latin typeface="Verdana"/>
                <a:cs typeface="Verdana"/>
              </a:rPr>
              <a:t> mail </a:t>
            </a:r>
            <a:r>
              <a:rPr lang="it-IT" sz="2000" b="1" spc="-10" dirty="0" err="1">
                <a:latin typeface="Verdana"/>
                <a:cs typeface="Verdana"/>
              </a:rPr>
              <a:t>campaign</a:t>
            </a:r>
            <a:endParaRPr lang="it-IT" sz="2000" b="1" spc="-10" dirty="0">
              <a:latin typeface="Verdana"/>
              <a:cs typeface="Verdana"/>
            </a:endParaRPr>
          </a:p>
          <a:p>
            <a:pPr marL="12700" marR="113030" indent="0" algn="just">
              <a:spcBef>
                <a:spcPts val="894"/>
              </a:spcBef>
              <a:buNone/>
            </a:pPr>
            <a:r>
              <a:rPr lang="it-IT" sz="2000" spc="-10" dirty="0" err="1">
                <a:latin typeface="Verdana"/>
                <a:cs typeface="Verdana"/>
              </a:rPr>
              <a:t>If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you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intend</a:t>
            </a:r>
            <a:r>
              <a:rPr lang="it-IT" sz="2000" spc="-10" dirty="0">
                <a:latin typeface="Verdana"/>
                <a:cs typeface="Verdana"/>
              </a:rPr>
              <a:t> to </a:t>
            </a:r>
            <a:r>
              <a:rPr lang="it-IT" sz="2000" spc="-10" dirty="0" err="1">
                <a:latin typeface="Verdana"/>
                <a:cs typeface="Verdana"/>
              </a:rPr>
              <a:t>build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promotional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campaign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takes</a:t>
            </a:r>
            <a:r>
              <a:rPr lang="it-IT" sz="2000" spc="-10" dirty="0">
                <a:latin typeface="Verdana"/>
                <a:cs typeface="Verdana"/>
              </a:rPr>
              <a:t> full </a:t>
            </a:r>
            <a:r>
              <a:rPr lang="it-IT" sz="2000" spc="-10" dirty="0" err="1">
                <a:latin typeface="Verdana"/>
                <a:cs typeface="Verdana"/>
              </a:rPr>
              <a:t>advantage</a:t>
            </a:r>
            <a:r>
              <a:rPr lang="it-IT" sz="2000" spc="-10" dirty="0">
                <a:latin typeface="Verdana"/>
                <a:cs typeface="Verdana"/>
              </a:rPr>
              <a:t> of the </a:t>
            </a:r>
            <a:r>
              <a:rPr lang="it-IT" sz="2000" spc="-10" dirty="0" err="1">
                <a:latin typeface="Verdana"/>
                <a:cs typeface="Verdana"/>
              </a:rPr>
              <a:t>potential</a:t>
            </a:r>
            <a:r>
              <a:rPr lang="it-IT" sz="2000" spc="-10" dirty="0">
                <a:latin typeface="Verdana"/>
                <a:cs typeface="Verdana"/>
              </a:rPr>
              <a:t> of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 mailing, </a:t>
            </a: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will</a:t>
            </a:r>
            <a:r>
              <a:rPr lang="it-IT" sz="2000" spc="-10" dirty="0">
                <a:latin typeface="Verdana"/>
                <a:cs typeface="Verdana"/>
              </a:rPr>
              <a:t> be </a:t>
            </a:r>
            <a:r>
              <a:rPr lang="it-IT" sz="2000" spc="-10" dirty="0" err="1">
                <a:latin typeface="Verdana"/>
                <a:cs typeface="Verdana"/>
              </a:rPr>
              <a:t>good</a:t>
            </a:r>
            <a:r>
              <a:rPr lang="it-IT" sz="2000" spc="-10" dirty="0">
                <a:latin typeface="Verdana"/>
                <a:cs typeface="Verdana"/>
              </a:rPr>
              <a:t> to </a:t>
            </a:r>
            <a:r>
              <a:rPr lang="it-IT" sz="2000" spc="-10" dirty="0" err="1">
                <a:latin typeface="Verdana"/>
                <a:cs typeface="Verdana"/>
              </a:rPr>
              <a:t>check</a:t>
            </a:r>
            <a:r>
              <a:rPr lang="it-IT" sz="2000" spc="-10" dirty="0">
                <a:latin typeface="Verdana"/>
                <a:cs typeface="Verdana"/>
              </a:rPr>
              <a:t> the </a:t>
            </a:r>
            <a:r>
              <a:rPr lang="it-IT" sz="2000" spc="-10" dirty="0" err="1">
                <a:latin typeface="Verdana"/>
                <a:cs typeface="Verdana"/>
              </a:rPr>
              <a:t>assumptions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follow</a:t>
            </a:r>
            <a:r>
              <a:rPr lang="it-IT" sz="2000" spc="-10" dirty="0">
                <a:latin typeface="Verdana"/>
                <a:cs typeface="Verdana"/>
              </a:rPr>
              <a:t> some </a:t>
            </a:r>
            <a:r>
              <a:rPr lang="it-IT" sz="2000" spc="-10" dirty="0" err="1">
                <a:latin typeface="Verdana"/>
                <a:cs typeface="Verdana"/>
              </a:rPr>
              <a:t>suggestions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could</a:t>
            </a:r>
            <a:r>
              <a:rPr lang="it-IT" sz="2000" spc="-10" dirty="0">
                <a:latin typeface="Verdana"/>
                <a:cs typeface="Verdana"/>
              </a:rPr>
              <a:t> prove to be </a:t>
            </a:r>
            <a:r>
              <a:rPr lang="it-IT" sz="2000" spc="-10" dirty="0" err="1">
                <a:latin typeface="Verdana"/>
                <a:cs typeface="Verdana"/>
              </a:rPr>
              <a:t>very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useful</a:t>
            </a:r>
            <a:r>
              <a:rPr lang="it-IT" sz="2000" spc="-10" dirty="0">
                <a:latin typeface="Verdana"/>
                <a:cs typeface="Verdana"/>
              </a:rPr>
              <a:t>.</a:t>
            </a:r>
          </a:p>
          <a:p>
            <a:pPr marL="12700" marR="113030" indent="0" algn="just">
              <a:spcBef>
                <a:spcPts val="894"/>
              </a:spcBef>
              <a:buNone/>
            </a:pPr>
            <a:r>
              <a:rPr lang="it-IT" sz="2000" spc="-10" dirty="0">
                <a:latin typeface="Verdana"/>
                <a:cs typeface="Verdana"/>
              </a:rPr>
              <a:t>First of </a:t>
            </a:r>
            <a:r>
              <a:rPr lang="it-IT" sz="2000" spc="-10" dirty="0" err="1">
                <a:latin typeface="Verdana"/>
                <a:cs typeface="Verdana"/>
              </a:rPr>
              <a:t>all</a:t>
            </a:r>
            <a:r>
              <a:rPr lang="it-IT" sz="2000" spc="-10" dirty="0">
                <a:latin typeface="Verdana"/>
                <a:cs typeface="Verdana"/>
              </a:rPr>
              <a:t>, accurate and </a:t>
            </a:r>
            <a:r>
              <a:rPr lang="it-IT" sz="2000" spc="-10" dirty="0" err="1">
                <a:latin typeface="Verdana"/>
                <a:cs typeface="Verdana"/>
              </a:rPr>
              <a:t>verified</a:t>
            </a:r>
            <a:r>
              <a:rPr lang="it-IT" sz="2000" spc="-10" dirty="0">
                <a:latin typeface="Verdana"/>
                <a:cs typeface="Verdana"/>
              </a:rPr>
              <a:t> management of </a:t>
            </a:r>
            <a:r>
              <a:rPr lang="it-IT" sz="2000" spc="-10" dirty="0" err="1">
                <a:latin typeface="Verdana"/>
                <a:cs typeface="Verdana"/>
              </a:rPr>
              <a:t>customer</a:t>
            </a:r>
            <a:r>
              <a:rPr lang="it-IT" sz="2000" spc="-10" dirty="0">
                <a:latin typeface="Verdana"/>
                <a:cs typeface="Verdana"/>
              </a:rPr>
              <a:t> database information </a:t>
            </a:r>
            <a:r>
              <a:rPr lang="it-IT" sz="2000" spc="-10" dirty="0" err="1">
                <a:latin typeface="Verdana"/>
                <a:cs typeface="Verdana"/>
              </a:rPr>
              <a:t>systems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essential</a:t>
            </a:r>
            <a:r>
              <a:rPr lang="it-IT" sz="2000" spc="-10" dirty="0">
                <a:latin typeface="Verdana"/>
                <a:cs typeface="Verdana"/>
              </a:rPr>
              <a:t>, a </a:t>
            </a:r>
            <a:r>
              <a:rPr lang="it-IT" sz="2000" spc="-10" dirty="0" err="1">
                <a:latin typeface="Verdana"/>
                <a:cs typeface="Verdana"/>
              </a:rPr>
              <a:t>fundamental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prerequisite</a:t>
            </a:r>
            <a:r>
              <a:rPr lang="it-IT" sz="2000" spc="-10" dirty="0">
                <a:latin typeface="Verdana"/>
                <a:cs typeface="Verdana"/>
              </a:rPr>
              <a:t> for </a:t>
            </a:r>
            <a:r>
              <a:rPr lang="it-IT" sz="2000" spc="-10" dirty="0" err="1">
                <a:latin typeface="Verdana"/>
                <a:cs typeface="Verdana"/>
              </a:rPr>
              <a:t>good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shipment</a:t>
            </a:r>
            <a:r>
              <a:rPr lang="it-IT" sz="2000" spc="-10" dirty="0">
                <a:latin typeface="Verdana"/>
                <a:cs typeface="Verdana"/>
              </a:rPr>
              <a:t> management.</a:t>
            </a:r>
            <a:endParaRPr sz="2000" spc="-1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52094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676400"/>
            <a:ext cx="6654292" cy="41299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3030" algn="just">
              <a:lnSpc>
                <a:spcPct val="100000"/>
              </a:lnSpc>
              <a:spcBef>
                <a:spcPts val="894"/>
              </a:spcBef>
              <a:buClr>
                <a:schemeClr val="accent1"/>
              </a:buClr>
              <a:buSzPct val="80000"/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Neglecting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particularly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counterproductive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effects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company,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caused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duplicate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mailings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incorrect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names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missed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deliveries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Certainly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giving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impression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disorganized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confusing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help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improve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status,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whatever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progress.</a:t>
            </a:r>
          </a:p>
          <a:p>
            <a:pPr marL="12700" marR="113030" algn="just">
              <a:lnSpc>
                <a:spcPct val="100000"/>
              </a:lnSpc>
              <a:spcBef>
                <a:spcPts val="894"/>
              </a:spcBef>
              <a:buClr>
                <a:schemeClr val="accent1"/>
              </a:buClr>
              <a:buSzPct val="80000"/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superficially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planned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would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greatly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limit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possibilities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unequivocally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verifying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results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a double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sufficient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alter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results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statistical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monitoring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52094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4393" y="2773337"/>
            <a:ext cx="6787007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3030" algn="just">
              <a:spcBef>
                <a:spcPts val="894"/>
              </a:spcBef>
              <a:buClr>
                <a:schemeClr val="accent1"/>
              </a:buClr>
              <a:buSzPct val="80000"/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Furthermore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important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database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made up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duly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segmented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way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optimize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one-to-one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make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promotion and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effective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both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new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improve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relationships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52094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828800"/>
            <a:ext cx="6730492" cy="39376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13030" algn="just">
              <a:lnSpc>
                <a:spcPct val="100000"/>
              </a:lnSpc>
              <a:spcBef>
                <a:spcPts val="894"/>
              </a:spcBef>
              <a:buClr>
                <a:schemeClr val="accent1"/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summary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efficient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meet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4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fundamental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requirements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12700" marR="113030" indent="-265430" algn="just">
              <a:lnSpc>
                <a:spcPct val="100000"/>
              </a:lnSpc>
              <a:spcBef>
                <a:spcPts val="894"/>
              </a:spcBef>
              <a:buClr>
                <a:schemeClr val="accent1"/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Targeted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target: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carefully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targeted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personalized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profiled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target;</a:t>
            </a:r>
          </a:p>
          <a:p>
            <a:pPr marL="12700" marR="113030" indent="-265430" algn="just">
              <a:lnSpc>
                <a:spcPct val="100000"/>
              </a:lnSpc>
              <a:spcBef>
                <a:spcPts val="894"/>
              </a:spcBef>
              <a:buClr>
                <a:schemeClr val="accent1"/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Creativity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now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society,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responds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requirements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originality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impact,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pleasantness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graphically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well-crafted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postcard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clear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significant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impact on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recipients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rates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estimated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around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7%;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52094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2286000"/>
            <a:ext cx="6705600" cy="2898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3030" indent="-265430" algn="just">
              <a:spcBef>
                <a:spcPts val="894"/>
              </a:spcBef>
              <a:buClr>
                <a:schemeClr val="accent1"/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important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brings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him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advertised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clear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call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a single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answer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cannot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missing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</a:p>
          <a:p>
            <a:pPr marL="12700" marR="113030" indent="-265430" algn="just">
              <a:spcBef>
                <a:spcPts val="894"/>
              </a:spcBef>
              <a:buClr>
                <a:schemeClr val="accent1"/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Effective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the advertising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more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less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geolocated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must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planning and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punctual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precise delivery service.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52094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15910" y="1600655"/>
            <a:ext cx="6899289" cy="3330142"/>
          </a:xfrm>
          <a:prstGeom prst="rect">
            <a:avLst/>
          </a:prstGeom>
        </p:spPr>
        <p:txBody>
          <a:bodyPr vert="horz" wrap="square" lIns="0" tIns="440436" rIns="0" bIns="0" rtlCol="0">
            <a:spAutoFit/>
          </a:bodyPr>
          <a:lstStyle/>
          <a:p>
            <a:pPr marL="0" marR="113030" indent="0" algn="just">
              <a:lnSpc>
                <a:spcPct val="100000"/>
              </a:lnSpc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Good</a:t>
            </a:r>
            <a:r>
              <a:rPr lang="it-IT" sz="2000" spc="-10" dirty="0">
                <a:latin typeface="Verdana"/>
                <a:cs typeface="Verdana"/>
              </a:rPr>
              <a:t> planning, </a:t>
            </a:r>
            <a:r>
              <a:rPr lang="it-IT" sz="2000" spc="-10" dirty="0" err="1">
                <a:latin typeface="Verdana"/>
                <a:cs typeface="Verdana"/>
              </a:rPr>
              <a:t>as</a:t>
            </a:r>
            <a:r>
              <a:rPr lang="it-IT" sz="2000" spc="-10" dirty="0">
                <a:latin typeface="Verdana"/>
                <a:cs typeface="Verdana"/>
              </a:rPr>
              <a:t> in </a:t>
            </a:r>
            <a:r>
              <a:rPr lang="it-IT" sz="2000" spc="-10" dirty="0" err="1">
                <a:latin typeface="Verdana"/>
                <a:cs typeface="Verdana"/>
              </a:rPr>
              <a:t>any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other</a:t>
            </a:r>
            <a:r>
              <a:rPr lang="it-IT" sz="2000" spc="-10" dirty="0">
                <a:latin typeface="Verdana"/>
                <a:cs typeface="Verdana"/>
              </a:rPr>
              <a:t> area of marketing, </a:t>
            </a:r>
            <a:r>
              <a:rPr lang="it-IT" sz="2000" spc="-10" dirty="0" err="1">
                <a:latin typeface="Verdana"/>
                <a:cs typeface="Verdana"/>
              </a:rPr>
              <a:t>undoubtedly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increases</a:t>
            </a:r>
            <a:r>
              <a:rPr lang="it-IT" sz="2000" spc="-10" dirty="0">
                <a:latin typeface="Verdana"/>
                <a:cs typeface="Verdana"/>
              </a:rPr>
              <a:t> the chances of success of the </a:t>
            </a:r>
            <a:r>
              <a:rPr lang="it-IT" sz="2000" spc="-10" dirty="0" err="1">
                <a:latin typeface="Verdana"/>
                <a:cs typeface="Verdana"/>
              </a:rPr>
              <a:t>campaign</a:t>
            </a:r>
            <a:r>
              <a:rPr lang="it-IT" sz="2000" spc="-10" dirty="0">
                <a:latin typeface="Verdana"/>
                <a:cs typeface="Verdana"/>
              </a:rPr>
              <a:t>. </a:t>
            </a:r>
            <a:r>
              <a:rPr lang="it-IT" sz="2000" spc="-10" dirty="0" err="1">
                <a:latin typeface="Verdana"/>
                <a:cs typeface="Verdana"/>
              </a:rPr>
              <a:t>But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through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which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methods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does</a:t>
            </a:r>
            <a:r>
              <a:rPr lang="it-IT" sz="2000" spc="-10" dirty="0">
                <a:latin typeface="Verdana"/>
                <a:cs typeface="Verdana"/>
              </a:rPr>
              <a:t> Direct Mailing </a:t>
            </a:r>
            <a:r>
              <a:rPr lang="it-IT" sz="2000" spc="-10" dirty="0" err="1">
                <a:latin typeface="Verdana"/>
                <a:cs typeface="Verdana"/>
              </a:rPr>
              <a:t>have</a:t>
            </a:r>
            <a:r>
              <a:rPr lang="it-IT" sz="2000" spc="-10" dirty="0">
                <a:latin typeface="Verdana"/>
                <a:cs typeface="Verdana"/>
              </a:rPr>
              <a:t> the </a:t>
            </a:r>
            <a:r>
              <a:rPr lang="it-IT" sz="2000" spc="-10" dirty="0" err="1">
                <a:latin typeface="Verdana"/>
                <a:cs typeface="Verdana"/>
              </a:rPr>
              <a:t>most</a:t>
            </a:r>
            <a:r>
              <a:rPr lang="it-IT" sz="2000" spc="-10" dirty="0">
                <a:latin typeface="Verdana"/>
                <a:cs typeface="Verdana"/>
              </a:rPr>
              <a:t> chances of success?</a:t>
            </a:r>
          </a:p>
          <a:p>
            <a:pPr marL="0" marR="113030" indent="0" algn="just">
              <a:lnSpc>
                <a:spcPct val="100000"/>
              </a:lnSpc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While</a:t>
            </a:r>
            <a:r>
              <a:rPr lang="it-IT" sz="2000" spc="-10" dirty="0">
                <a:latin typeface="Verdana"/>
                <a:cs typeface="Verdana"/>
              </a:rPr>
              <a:t> on the </a:t>
            </a:r>
            <a:r>
              <a:rPr lang="it-IT" sz="2000" spc="-10" dirty="0" err="1">
                <a:latin typeface="Verdana"/>
                <a:cs typeface="Verdana"/>
              </a:rPr>
              <a:t>one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hand</a:t>
            </a:r>
            <a:r>
              <a:rPr lang="it-IT" sz="2000" spc="-10" dirty="0">
                <a:latin typeface="Verdana"/>
                <a:cs typeface="Verdana"/>
              </a:rPr>
              <a:t> the </a:t>
            </a:r>
            <a:r>
              <a:rPr lang="it-IT" sz="2000" spc="-10" dirty="0" err="1">
                <a:latin typeface="Verdana"/>
                <a:cs typeface="Verdana"/>
              </a:rPr>
              <a:t>technological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revolution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has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favored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digital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communication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tools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which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undoubtedly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guarantee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speed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capillarity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various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studies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have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shown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consumers </a:t>
            </a:r>
            <a:r>
              <a:rPr lang="it-IT" sz="2000" spc="-10" dirty="0" err="1">
                <a:latin typeface="Verdana"/>
                <a:cs typeface="Verdana"/>
              </a:rPr>
              <a:t>place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greater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degree</a:t>
            </a:r>
            <a:r>
              <a:rPr lang="it-IT" sz="2000" spc="-10" dirty="0">
                <a:latin typeface="Verdana"/>
                <a:cs typeface="Verdana"/>
              </a:rPr>
              <a:t> of trust in the </a:t>
            </a:r>
            <a:r>
              <a:rPr lang="it-IT" sz="2000" spc="-10" dirty="0" err="1">
                <a:latin typeface="Verdana"/>
                <a:cs typeface="Verdana"/>
              </a:rPr>
              <a:t>good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old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paper</a:t>
            </a:r>
            <a:r>
              <a:rPr lang="it-IT" sz="2000" spc="-10" dirty="0">
                <a:latin typeface="Verdana"/>
                <a:cs typeface="Verdana"/>
              </a:rPr>
              <a:t>.</a:t>
            </a:r>
            <a:endParaRPr sz="2000" spc="-1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5701665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600" y="1460192"/>
            <a:ext cx="6705600" cy="3629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113030" indent="0" algn="just"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b="1" spc="-10" dirty="0">
                <a:latin typeface="Verdana"/>
                <a:cs typeface="Verdana"/>
              </a:rPr>
              <a:t>The </a:t>
            </a:r>
            <a:r>
              <a:rPr lang="it-IT" sz="2000" b="1" spc="-10" dirty="0" err="1">
                <a:latin typeface="Verdana"/>
                <a:cs typeface="Verdana"/>
              </a:rPr>
              <a:t>advantages</a:t>
            </a:r>
            <a:r>
              <a:rPr lang="it-IT" sz="2000" b="1" spc="-10" dirty="0">
                <a:latin typeface="Verdana"/>
                <a:cs typeface="Verdana"/>
              </a:rPr>
              <a:t> of Direct Mailing</a:t>
            </a:r>
          </a:p>
          <a:p>
            <a:pPr marL="0" marR="113030" indent="0" algn="just"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As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demonstrated</a:t>
            </a:r>
            <a:r>
              <a:rPr lang="it-IT" sz="2000" spc="-10" dirty="0">
                <a:latin typeface="Verdana"/>
                <a:cs typeface="Verdana"/>
              </a:rPr>
              <a:t> by the </a:t>
            </a:r>
            <a:r>
              <a:rPr lang="it-IT" sz="2000" spc="-10" dirty="0" err="1">
                <a:latin typeface="Verdana"/>
                <a:cs typeface="Verdana"/>
              </a:rPr>
              <a:t>research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carried</a:t>
            </a:r>
            <a:r>
              <a:rPr lang="it-IT" sz="2000" spc="-10" dirty="0">
                <a:latin typeface="Verdana"/>
                <a:cs typeface="Verdana"/>
              </a:rPr>
              <a:t> out by the GFK </a:t>
            </a:r>
            <a:r>
              <a:rPr lang="it-IT" sz="2000" spc="-10" dirty="0" err="1">
                <a:latin typeface="Verdana"/>
                <a:cs typeface="Verdana"/>
              </a:rPr>
              <a:t>Eurisko</a:t>
            </a:r>
            <a:r>
              <a:rPr lang="it-IT" sz="2000" spc="-10" dirty="0">
                <a:latin typeface="Verdana"/>
                <a:cs typeface="Verdana"/>
              </a:rPr>
              <a:t> Consumer Panel,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 mailing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particularly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effective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low-cost</a:t>
            </a:r>
            <a:r>
              <a:rPr lang="it-IT" sz="2000" spc="-10" dirty="0">
                <a:latin typeface="Verdana"/>
                <a:cs typeface="Verdana"/>
              </a:rPr>
              <a:t> commercial </a:t>
            </a:r>
            <a:r>
              <a:rPr lang="it-IT" sz="2000" spc="-10" dirty="0" err="1">
                <a:latin typeface="Verdana"/>
                <a:cs typeface="Verdana"/>
              </a:rPr>
              <a:t>communication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system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as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well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as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obviously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as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totally</a:t>
            </a:r>
            <a:r>
              <a:rPr lang="it-IT" sz="2000" spc="-10" dirty="0">
                <a:latin typeface="Verdana"/>
                <a:cs typeface="Verdana"/>
              </a:rPr>
              <a:t> free of </a:t>
            </a:r>
            <a:r>
              <a:rPr lang="it-IT" sz="2000" spc="-10" dirty="0" err="1">
                <a:latin typeface="Verdana"/>
                <a:cs typeface="Verdana"/>
              </a:rPr>
              <a:t>intermediaries</a:t>
            </a:r>
            <a:r>
              <a:rPr lang="it-IT" sz="2000" spc="-10" dirty="0">
                <a:latin typeface="Verdana"/>
                <a:cs typeface="Verdana"/>
              </a:rPr>
              <a:t>.</a:t>
            </a:r>
          </a:p>
          <a:p>
            <a:pPr marL="0" marR="113030" indent="0" algn="just"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Furthermore</a:t>
            </a:r>
            <a:r>
              <a:rPr lang="it-IT" sz="2000" spc="-10" dirty="0">
                <a:latin typeface="Verdana"/>
                <a:cs typeface="Verdana"/>
              </a:rPr>
              <a:t>, a </a:t>
            </a:r>
            <a:r>
              <a:rPr lang="it-IT" sz="2000" spc="-10" dirty="0" err="1">
                <a:latin typeface="Verdana"/>
                <a:cs typeface="Verdana"/>
              </a:rPr>
              <a:t>consistently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planned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implemented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 mail </a:t>
            </a:r>
            <a:r>
              <a:rPr lang="it-IT" sz="2000" spc="-10" dirty="0" err="1">
                <a:latin typeface="Verdana"/>
                <a:cs typeface="Verdana"/>
              </a:rPr>
              <a:t>campaign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characterized</a:t>
            </a:r>
            <a:r>
              <a:rPr lang="it-IT" sz="2000" spc="-10" dirty="0">
                <a:latin typeface="Verdana"/>
                <a:cs typeface="Verdana"/>
              </a:rPr>
              <a:t> by </a:t>
            </a:r>
            <a:r>
              <a:rPr lang="it-IT" sz="2000" spc="-10" dirty="0" err="1">
                <a:latin typeface="Verdana"/>
                <a:cs typeface="Verdana"/>
              </a:rPr>
              <a:t>particularly</a:t>
            </a:r>
            <a:r>
              <a:rPr lang="it-IT" sz="2000" spc="-10" dirty="0">
                <a:latin typeface="Verdana"/>
                <a:cs typeface="Verdana"/>
              </a:rPr>
              <a:t> high </a:t>
            </a:r>
            <a:r>
              <a:rPr lang="it-IT" sz="2000" spc="-10" dirty="0" err="1">
                <a:latin typeface="Verdana"/>
                <a:cs typeface="Verdana"/>
              </a:rPr>
              <a:t>conversion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rates</a:t>
            </a:r>
            <a:r>
              <a:rPr lang="it-IT" sz="2000" spc="-10" dirty="0">
                <a:latin typeface="Verdana"/>
                <a:cs typeface="Verdana"/>
              </a:rPr>
              <a:t>, a </a:t>
            </a:r>
            <a:r>
              <a:rPr lang="it-IT" sz="2000" spc="-10" dirty="0" err="1">
                <a:latin typeface="Verdana"/>
                <a:cs typeface="Verdana"/>
              </a:rPr>
              <a:t>natural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consequence</a:t>
            </a:r>
            <a:r>
              <a:rPr lang="it-IT" sz="2000" spc="-10" dirty="0">
                <a:latin typeface="Verdana"/>
                <a:cs typeface="Verdana"/>
              </a:rPr>
              <a:t> of the </a:t>
            </a:r>
            <a:r>
              <a:rPr lang="it-IT" sz="2000" spc="-10" dirty="0" err="1">
                <a:latin typeface="Verdana"/>
                <a:cs typeface="Verdana"/>
              </a:rPr>
              <a:t>remarkable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responsiveness</a:t>
            </a:r>
            <a:r>
              <a:rPr lang="it-IT" sz="2000" spc="-10" dirty="0">
                <a:latin typeface="Verdana"/>
                <a:cs typeface="Verdana"/>
              </a:rPr>
              <a:t> of the </a:t>
            </a:r>
            <a:r>
              <a:rPr lang="it-IT" sz="2000" spc="-10" dirty="0" err="1">
                <a:latin typeface="Verdana"/>
                <a:cs typeface="Verdana"/>
              </a:rPr>
              <a:t>recipients</a:t>
            </a:r>
            <a:r>
              <a:rPr lang="it-IT" sz="2000" spc="-10" dirty="0">
                <a:latin typeface="Verdana"/>
                <a:cs typeface="Verdana"/>
              </a:rPr>
              <a:t>.</a:t>
            </a:r>
            <a:endParaRPr sz="2000" spc="-1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5701665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6705600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113030" indent="0" algn="just"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in </a:t>
            </a:r>
            <a:r>
              <a:rPr lang="it-IT" sz="2000" spc="-10" dirty="0" err="1">
                <a:latin typeface="Verdana"/>
                <a:cs typeface="Verdana"/>
              </a:rPr>
              <a:t>fact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estimated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90% of </a:t>
            </a:r>
            <a:r>
              <a:rPr lang="it-IT" sz="2000" spc="-10" dirty="0" err="1">
                <a:latin typeface="Verdana"/>
                <a:cs typeface="Verdana"/>
              </a:rPr>
              <a:t>those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who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receive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letter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tend</a:t>
            </a:r>
            <a:r>
              <a:rPr lang="it-IT" sz="2000" spc="-10" dirty="0">
                <a:latin typeface="Verdana"/>
                <a:cs typeface="Verdana"/>
              </a:rPr>
              <a:t> to open the </a:t>
            </a:r>
            <a:r>
              <a:rPr lang="it-IT" sz="2000" spc="-10" dirty="0" err="1">
                <a:latin typeface="Verdana"/>
                <a:cs typeface="Verdana"/>
              </a:rPr>
              <a:t>envelope</a:t>
            </a:r>
            <a:r>
              <a:rPr lang="it-IT" sz="2000" spc="-10" dirty="0">
                <a:latin typeface="Verdana"/>
                <a:cs typeface="Verdana"/>
              </a:rPr>
              <a:t> to </a:t>
            </a:r>
            <a:r>
              <a:rPr lang="it-IT" sz="2000" spc="-10" dirty="0" err="1">
                <a:latin typeface="Verdana"/>
                <a:cs typeface="Verdana"/>
              </a:rPr>
              <a:t>read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its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contents</a:t>
            </a:r>
            <a:r>
              <a:rPr lang="it-IT" sz="2000" spc="-10" dirty="0">
                <a:latin typeface="Verdana"/>
                <a:cs typeface="Verdana"/>
              </a:rPr>
              <a:t>, and 10% are </a:t>
            </a:r>
            <a:r>
              <a:rPr lang="it-IT" sz="2000" spc="-10" dirty="0" err="1">
                <a:latin typeface="Verdana"/>
                <a:cs typeface="Verdana"/>
              </a:rPr>
              <a:t>inclined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immediately</a:t>
            </a:r>
            <a:r>
              <a:rPr lang="it-IT" sz="2000" spc="-10" dirty="0">
                <a:latin typeface="Verdana"/>
                <a:cs typeface="Verdana"/>
              </a:rPr>
              <a:t> to </a:t>
            </a:r>
            <a:r>
              <a:rPr lang="it-IT" sz="2000" spc="-10" dirty="0" err="1">
                <a:latin typeface="Verdana"/>
                <a:cs typeface="Verdana"/>
              </a:rPr>
              <a:t>purchase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answering</a:t>
            </a:r>
            <a:r>
              <a:rPr lang="it-IT" sz="2000" spc="-10" dirty="0">
                <a:latin typeface="Verdana"/>
                <a:cs typeface="Verdana"/>
              </a:rPr>
              <a:t> the call by </a:t>
            </a:r>
            <a:r>
              <a:rPr lang="it-IT" sz="2000" spc="-10" dirty="0" err="1">
                <a:latin typeface="Verdana"/>
                <a:cs typeface="Verdana"/>
              </a:rPr>
              <a:t>accepting</a:t>
            </a:r>
            <a:r>
              <a:rPr lang="it-IT" sz="2000" spc="-10" dirty="0">
                <a:latin typeface="Verdana"/>
                <a:cs typeface="Verdana"/>
              </a:rPr>
              <a:t> an </a:t>
            </a:r>
            <a:r>
              <a:rPr lang="it-IT" sz="2000" spc="-10" dirty="0" err="1">
                <a:latin typeface="Verdana"/>
                <a:cs typeface="Verdana"/>
              </a:rPr>
              <a:t>offer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visiting</a:t>
            </a:r>
            <a:r>
              <a:rPr lang="it-IT" sz="2000" spc="-10" dirty="0">
                <a:latin typeface="Verdana"/>
                <a:cs typeface="Verdana"/>
              </a:rPr>
              <a:t> a of sale or the </a:t>
            </a:r>
            <a:r>
              <a:rPr lang="it-IT" sz="2000" spc="-10" dirty="0" err="1">
                <a:latin typeface="Verdana"/>
                <a:cs typeface="Verdana"/>
              </a:rPr>
              <a:t>request</a:t>
            </a:r>
            <a:r>
              <a:rPr lang="it-IT" sz="2000" spc="-10" dirty="0">
                <a:latin typeface="Verdana"/>
                <a:cs typeface="Verdana"/>
              </a:rPr>
              <a:t> for information.</a:t>
            </a:r>
            <a:endParaRPr sz="2000" spc="-1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040452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5701665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600" y="1479842"/>
            <a:ext cx="6347714" cy="42453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113030" indent="0" algn="just">
              <a:lnSpc>
                <a:spcPct val="100000"/>
              </a:lnSpc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Furthermore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statistics</a:t>
            </a:r>
            <a:r>
              <a:rPr lang="it-IT" sz="2000" spc="-10" dirty="0">
                <a:latin typeface="Verdana"/>
                <a:cs typeface="Verdana"/>
              </a:rPr>
              <a:t> show a 30% </a:t>
            </a:r>
            <a:r>
              <a:rPr lang="it-IT" sz="2000" spc="-10" dirty="0" err="1">
                <a:latin typeface="Verdana"/>
                <a:cs typeface="Verdana"/>
              </a:rPr>
              <a:t>increase</a:t>
            </a:r>
            <a:r>
              <a:rPr lang="it-IT" sz="2000" spc="-10" dirty="0">
                <a:latin typeface="Verdana"/>
                <a:cs typeface="Verdana"/>
              </a:rPr>
              <a:t> in turnover for companies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use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 mail, and an </a:t>
            </a:r>
            <a:r>
              <a:rPr lang="it-IT" sz="2000" spc="-10" dirty="0" err="1">
                <a:latin typeface="Verdana"/>
                <a:cs typeface="Verdana"/>
              </a:rPr>
              <a:t>increase</a:t>
            </a:r>
            <a:r>
              <a:rPr lang="it-IT" sz="2000" spc="-10" dirty="0">
                <a:latin typeface="Verdana"/>
                <a:cs typeface="Verdana"/>
              </a:rPr>
              <a:t> in </a:t>
            </a:r>
            <a:r>
              <a:rPr lang="it-IT" sz="2000" spc="-10" dirty="0" err="1">
                <a:latin typeface="Verdana"/>
                <a:cs typeface="Verdana"/>
              </a:rPr>
              <a:t>customers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can </a:t>
            </a:r>
            <a:r>
              <a:rPr lang="it-IT" sz="2000" spc="-10" dirty="0" err="1">
                <a:latin typeface="Verdana"/>
                <a:cs typeface="Verdana"/>
              </a:rPr>
              <a:t>reach</a:t>
            </a:r>
            <a:r>
              <a:rPr lang="it-IT" sz="2000" spc="-10" dirty="0">
                <a:latin typeface="Verdana"/>
                <a:cs typeface="Verdana"/>
              </a:rPr>
              <a:t> 25%.</a:t>
            </a:r>
          </a:p>
          <a:p>
            <a:pPr marL="0" marR="113030" indent="0" algn="just">
              <a:lnSpc>
                <a:spcPct val="100000"/>
              </a:lnSpc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 err="1">
                <a:latin typeface="Verdana"/>
                <a:cs typeface="Verdana"/>
              </a:rPr>
              <a:t>Through</a:t>
            </a:r>
            <a:r>
              <a:rPr lang="it-IT" sz="2000" spc="-10" dirty="0">
                <a:latin typeface="Verdana"/>
                <a:cs typeface="Verdana"/>
              </a:rPr>
              <a:t> the </a:t>
            </a:r>
            <a:r>
              <a:rPr lang="it-IT" sz="2000" spc="-10" dirty="0" err="1">
                <a:latin typeface="Verdana"/>
                <a:cs typeface="Verdana"/>
              </a:rPr>
              <a:t>services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offered</a:t>
            </a:r>
            <a:r>
              <a:rPr lang="it-IT" sz="2000" spc="-10" dirty="0">
                <a:latin typeface="Verdana"/>
                <a:cs typeface="Verdana"/>
              </a:rPr>
              <a:t> by </a:t>
            </a:r>
            <a:r>
              <a:rPr lang="it-IT" sz="2000" spc="-10" dirty="0" err="1">
                <a:latin typeface="Verdana"/>
                <a:cs typeface="Verdana"/>
              </a:rPr>
              <a:t>Ufficiopostale.com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possible</a:t>
            </a:r>
            <a:r>
              <a:rPr lang="it-IT" sz="2000" spc="-10" dirty="0">
                <a:latin typeface="Verdana"/>
                <a:cs typeface="Verdana"/>
              </a:rPr>
              <a:t> to create </a:t>
            </a:r>
            <a:r>
              <a:rPr lang="it-IT" sz="2000" spc="-10" dirty="0" err="1">
                <a:latin typeface="Verdana"/>
                <a:cs typeface="Verdana"/>
              </a:rPr>
              <a:t>specific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 marketing </a:t>
            </a:r>
            <a:r>
              <a:rPr lang="it-IT" sz="2000" spc="-10" dirty="0" err="1">
                <a:latin typeface="Verdana"/>
                <a:cs typeface="Verdana"/>
              </a:rPr>
              <a:t>campaigns</a:t>
            </a:r>
            <a:r>
              <a:rPr lang="it-IT" sz="2000" spc="-10" dirty="0">
                <a:latin typeface="Verdana"/>
                <a:cs typeface="Verdana"/>
              </a:rPr>
              <a:t> for mailing in full </a:t>
            </a:r>
            <a:r>
              <a:rPr lang="it-IT" sz="2000" spc="-10" dirty="0" err="1">
                <a:latin typeface="Verdana"/>
                <a:cs typeface="Verdana"/>
              </a:rPr>
              <a:t>autonomy</a:t>
            </a:r>
            <a:r>
              <a:rPr lang="it-IT" sz="2000" spc="-10" dirty="0">
                <a:latin typeface="Verdana"/>
                <a:cs typeface="Verdana"/>
              </a:rPr>
              <a:t> and in a </a:t>
            </a:r>
            <a:r>
              <a:rPr lang="it-IT" sz="2000" spc="-10" dirty="0" err="1">
                <a:latin typeface="Verdana"/>
                <a:cs typeface="Verdana"/>
              </a:rPr>
              <a:t>few</a:t>
            </a:r>
            <a:r>
              <a:rPr lang="it-IT" sz="2000" spc="-10" dirty="0">
                <a:latin typeface="Verdana"/>
                <a:cs typeface="Verdana"/>
              </a:rPr>
              <a:t> minutes.</a:t>
            </a:r>
          </a:p>
          <a:p>
            <a:pPr marL="0" marR="113030" indent="0" algn="just">
              <a:lnSpc>
                <a:spcPct val="100000"/>
              </a:lnSpc>
              <a:spcBef>
                <a:spcPts val="894"/>
              </a:spcBef>
              <a:buNone/>
              <a:tabLst>
                <a:tab pos="277495" algn="l"/>
                <a:tab pos="278130" algn="l"/>
              </a:tabLst>
            </a:pPr>
            <a:r>
              <a:rPr lang="it-IT" sz="2000" spc="-10" dirty="0">
                <a:latin typeface="Verdana"/>
                <a:cs typeface="Verdana"/>
              </a:rPr>
              <a:t>With the </a:t>
            </a:r>
            <a:r>
              <a:rPr lang="it-IT" sz="2000" spc="-10" dirty="0" err="1">
                <a:latin typeface="Verdana"/>
                <a:cs typeface="Verdana"/>
              </a:rPr>
              <a:t>postal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direct</a:t>
            </a:r>
            <a:r>
              <a:rPr lang="it-IT" sz="2000" spc="-10" dirty="0">
                <a:latin typeface="Verdana"/>
                <a:cs typeface="Verdana"/>
              </a:rPr>
              <a:t> mailing </a:t>
            </a:r>
            <a:r>
              <a:rPr lang="it-IT" sz="2000" spc="-10" dirty="0" err="1">
                <a:latin typeface="Verdana"/>
                <a:cs typeface="Verdana"/>
              </a:rPr>
              <a:t>activity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possible</a:t>
            </a:r>
            <a:r>
              <a:rPr lang="it-IT" sz="2000" spc="-10" dirty="0">
                <a:latin typeface="Verdana"/>
                <a:cs typeface="Verdana"/>
              </a:rPr>
              <a:t> to create advertising </a:t>
            </a:r>
            <a:r>
              <a:rPr lang="it-IT" sz="2000" spc="-10" dirty="0" err="1">
                <a:latin typeface="Verdana"/>
                <a:cs typeface="Verdana"/>
              </a:rPr>
              <a:t>postcards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personalize</a:t>
            </a:r>
            <a:r>
              <a:rPr lang="it-IT" sz="2000" spc="-10" dirty="0">
                <a:latin typeface="Verdana"/>
                <a:cs typeface="Verdana"/>
              </a:rPr>
              <a:t> the </a:t>
            </a:r>
            <a:r>
              <a:rPr lang="it-IT" sz="2000" spc="-10" dirty="0" err="1">
                <a:latin typeface="Verdana"/>
                <a:cs typeface="Verdana"/>
              </a:rPr>
              <a:t>sender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send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simple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registered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letter</a:t>
            </a:r>
            <a:r>
              <a:rPr lang="it-IT" sz="2000" spc="-10" dirty="0">
                <a:latin typeface="Verdana"/>
                <a:cs typeface="Verdana"/>
              </a:rPr>
              <a:t>, a </a:t>
            </a:r>
            <a:r>
              <a:rPr lang="it-IT" sz="2000" spc="-10" dirty="0" err="1">
                <a:latin typeface="Verdana"/>
                <a:cs typeface="Verdana"/>
              </a:rPr>
              <a:t>registered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letter</a:t>
            </a:r>
            <a:r>
              <a:rPr lang="it-IT" sz="2000" spc="-10" dirty="0">
                <a:latin typeface="Verdana"/>
                <a:cs typeface="Verdana"/>
              </a:rPr>
              <a:t> with </a:t>
            </a:r>
            <a:r>
              <a:rPr lang="it-IT" sz="2000" spc="-10" dirty="0" err="1">
                <a:latin typeface="Verdana"/>
                <a:cs typeface="Verdana"/>
              </a:rPr>
              <a:t>return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receipt</a:t>
            </a:r>
            <a:r>
              <a:rPr lang="it-IT" sz="2000" spc="-10" dirty="0">
                <a:latin typeface="Verdana"/>
                <a:cs typeface="Verdana"/>
              </a:rPr>
              <a:t>, a </a:t>
            </a:r>
            <a:r>
              <a:rPr lang="it-IT" sz="2000" spc="-10" dirty="0" err="1">
                <a:latin typeface="Verdana"/>
                <a:cs typeface="Verdana"/>
              </a:rPr>
              <a:t>letter</a:t>
            </a:r>
            <a:r>
              <a:rPr lang="it-IT" sz="2000" spc="-10" dirty="0">
                <a:latin typeface="Verdana"/>
                <a:cs typeface="Verdana"/>
              </a:rPr>
              <a:t> in </a:t>
            </a:r>
            <a:r>
              <a:rPr lang="it-IT" sz="2000" spc="-10" dirty="0" err="1">
                <a:latin typeface="Verdana"/>
                <a:cs typeface="Verdana"/>
              </a:rPr>
              <a:t>priority</a:t>
            </a:r>
            <a:r>
              <a:rPr lang="it-IT" sz="2000" spc="-10" dirty="0">
                <a:latin typeface="Verdana"/>
                <a:cs typeface="Verdana"/>
              </a:rPr>
              <a:t> mail or a </a:t>
            </a:r>
            <a:r>
              <a:rPr lang="it-IT" sz="2000" spc="-10" dirty="0" err="1">
                <a:latin typeface="Verdana"/>
                <a:cs typeface="Verdana"/>
              </a:rPr>
              <a:t>telegram</a:t>
            </a:r>
            <a:r>
              <a:rPr lang="it-IT" sz="2000" spc="-10" dirty="0">
                <a:latin typeface="Verdana"/>
                <a:cs typeface="Verdana"/>
              </a:rPr>
              <a:t> in a single or multiple </a:t>
            </a:r>
            <a:r>
              <a:rPr lang="it-IT" sz="2000" spc="-10" dirty="0" err="1">
                <a:latin typeface="Verdana"/>
                <a:cs typeface="Verdana"/>
              </a:rPr>
              <a:t>sending</a:t>
            </a:r>
            <a:r>
              <a:rPr lang="it-IT" sz="2000" spc="-10" dirty="0">
                <a:latin typeface="Verdana"/>
                <a:cs typeface="Verdana"/>
              </a:rPr>
              <a:t>.</a:t>
            </a:r>
            <a:endParaRPr sz="2000" spc="-1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5701665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228600" y="2124068"/>
            <a:ext cx="7315200" cy="2898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13030" algn="just">
              <a:spcBef>
                <a:spcPts val="894"/>
              </a:spcBef>
              <a:buClr>
                <a:schemeClr val="accent1"/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service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create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graphics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select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target,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message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registered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mail,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letter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telegram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choose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date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113030" algn="just">
              <a:spcBef>
                <a:spcPts val="894"/>
              </a:spcBef>
              <a:buClr>
                <a:schemeClr val="accent1"/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Once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order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been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Post Office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Upon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request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lists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personal data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warnings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use of OPT-IN.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5701665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595"/>
              </a:spcBef>
            </a:pPr>
            <a:r>
              <a:rPr lang="it-IT" spc="-5" dirty="0"/>
              <a:t>8. Advertising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2652826"/>
            <a:ext cx="701040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13030" algn="just">
              <a:spcBef>
                <a:spcPts val="894"/>
              </a:spcBef>
              <a:buClr>
                <a:schemeClr val="accent1"/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Furthermore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mailing service can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integrated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management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platform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office, so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integrate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functionality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one's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work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environment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80644503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7.Corso StartUP - 7 Farsi conoscere</Template>
  <TotalTime>17</TotalTime>
  <Words>1168</Words>
  <Application>Microsoft Macintosh PowerPoint</Application>
  <PresentationFormat>Presentazione su schermo (4:3)</PresentationFormat>
  <Paragraphs>65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Segoe UI Symbol</vt:lpstr>
      <vt:lpstr>Trebuchet MS</vt:lpstr>
      <vt:lpstr>Verdana</vt:lpstr>
      <vt:lpstr>Wingdings 3</vt:lpstr>
      <vt:lpstr>Sfaccettatura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  <vt:lpstr>8. Advertising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6</cp:revision>
  <dcterms:created xsi:type="dcterms:W3CDTF">2023-06-20T09:56:30Z</dcterms:created>
  <dcterms:modified xsi:type="dcterms:W3CDTF">2023-06-22T08:57:23Z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