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6" r:id="rId1"/>
  </p:sldMasterIdLst>
  <p:sldIdLst>
    <p:sldId id="312"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94" r:id="rId33"/>
    <p:sldId id="287" r:id="rId34"/>
    <p:sldId id="288" r:id="rId35"/>
    <p:sldId id="289" r:id="rId36"/>
    <p:sldId id="290" r:id="rId37"/>
    <p:sldId id="291" r:id="rId38"/>
    <p:sldId id="292" r:id="rId39"/>
    <p:sldId id="295" r:id="rId40"/>
  </p:sldIdLst>
  <p:sldSz cx="9144000" cy="6858000" type="screen4x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606"/>
    <p:restoredTop sz="94586"/>
  </p:normalViewPr>
  <p:slideViewPr>
    <p:cSldViewPr>
      <p:cViewPr varScale="1">
        <p:scale>
          <a:sx n="102" d="100"/>
          <a:sy n="102" d="100"/>
        </p:scale>
        <p:origin x="584" y="18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6/22/23</a:t>
            </a:fld>
            <a:endParaRPr lang="en-US"/>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2476942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6/22/23</a:t>
            </a:fld>
            <a:endParaRPr lang="en-US"/>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2476314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1D8BD707-D9CF-40AE-B4C6-C98DA3205C09}" type="datetimeFigureOut">
              <a:rPr lang="en-US" smtClean="0"/>
              <a:t>6/22/23</a:t>
            </a:fld>
            <a:endParaRPr lang="en-US"/>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17355296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t>6/22/23</a:t>
            </a:fld>
            <a:endParaRPr lang="en-US"/>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38088346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t>6/22/23</a:t>
            </a:fld>
            <a:endParaRPr lang="en-US"/>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13726061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t>6/22/23</a:t>
            </a:fld>
            <a:endParaRPr lang="en-US"/>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3192027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6/22/23</a:t>
            </a:fld>
            <a:endParaRPr lang="en-US"/>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2465153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1D8BD707-D9CF-40AE-B4C6-C98DA3205C09}" type="datetimeFigureOut">
              <a:rPr lang="en-US" smtClean="0"/>
              <a:t>6/22/23</a:t>
            </a:fld>
            <a:endParaRPr lang="en-US"/>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1959507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1D8BD707-D9CF-40AE-B4C6-C98DA3205C09}" type="datetimeFigureOut">
              <a:rPr lang="en-US" smtClean="0"/>
              <a:t>6/22/23</a:t>
            </a:fld>
            <a:endParaRPr lang="en-US"/>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12949825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1D8BD707-D9CF-40AE-B4C6-C98DA3205C09}" type="datetimeFigureOut">
              <a:rPr lang="en-US" smtClean="0"/>
              <a:t>6/22/23</a:t>
            </a:fld>
            <a:endParaRPr lang="en-US"/>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2515412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1D8BD707-D9CF-40AE-B4C6-C98DA3205C09}" type="datetimeFigureOut">
              <a:rPr lang="en-US" smtClean="0"/>
              <a:t>6/22/23</a:t>
            </a:fld>
            <a:endParaRPr lang="en-US"/>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1342695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1D8BD707-D9CF-40AE-B4C6-C98DA3205C09}" type="datetimeFigureOut">
              <a:rPr lang="en-US" smtClean="0"/>
              <a:t>6/22/23</a:t>
            </a:fld>
            <a:endParaRPr lang="en-US"/>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22289328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1D8BD707-D9CF-40AE-B4C6-C98DA3205C09}" type="datetimeFigureOut">
              <a:rPr lang="en-US" smtClean="0"/>
              <a:t>6/22/23</a:t>
            </a:fld>
            <a:endParaRPr lang="en-US"/>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230971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1D8BD707-D9CF-40AE-B4C6-C98DA3205C09}" type="datetimeFigureOut">
              <a:rPr lang="en-US" smtClean="0"/>
              <a:t>6/22/23</a:t>
            </a:fld>
            <a:endParaRPr lang="en-US"/>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14065198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6/22/23</a:t>
            </a:fld>
            <a:endParaRPr lang="en-US"/>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16442816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6/22/23</a:t>
            </a:fld>
            <a:endParaRPr lang="en-US"/>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7780172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709980" y="300439"/>
            <a:ext cx="7724038" cy="1354455"/>
          </a:xfrm>
          <a:prstGeom prst="rect">
            <a:avLst/>
          </a:prstGeom>
        </p:spPr>
        <p:txBody>
          <a:bodyPr wrap="square" lIns="0" tIns="0" rIns="0" bIns="0">
            <a:spAutoFit/>
          </a:bodyPr>
          <a:lstStyle>
            <a:lvl1pPr>
              <a:defRPr sz="2800" b="1" i="0">
                <a:solidFill>
                  <a:srgbClr val="FF8D3D"/>
                </a:solidFill>
                <a:latin typeface="Verdana"/>
                <a:cs typeface="Verdana"/>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6/22/23</a:t>
            </a:fld>
            <a:endParaRPr lang="en-US"/>
          </a:p>
        </p:txBody>
      </p:sp>
      <p:sp>
        <p:nvSpPr>
          <p:cNvPr id="6" name="Holder 6"/>
          <p:cNvSpPr>
            <a:spLocks noGrp="1"/>
          </p:cNvSpPr>
          <p:nvPr>
            <p:ph type="sldNum" sz="quarter" idx="7"/>
          </p:nvPr>
        </p:nvSpPr>
        <p:spPr/>
        <p:txBody>
          <a:bodyPr lIns="0" tIns="0" rIns="0" bIns="0"/>
          <a:lstStyle>
            <a:lvl1pPr>
              <a:defRPr sz="1000" b="0" i="0">
                <a:solidFill>
                  <a:srgbClr val="A7A299"/>
                </a:solidFill>
                <a:latin typeface="Verdana"/>
                <a:cs typeface="Verdana"/>
              </a:defRPr>
            </a:lvl1pPr>
          </a:lstStyle>
          <a:p>
            <a:pPr marL="38100">
              <a:lnSpc>
                <a:spcPct val="100000"/>
              </a:lnSpc>
              <a:spcBef>
                <a:spcPts val="100"/>
              </a:spcBef>
            </a:pPr>
            <a:fld id="{81D60167-4931-47E6-BA6A-407CBD079E47}" type="slidenum">
              <a:rPr spc="-5" dirty="0"/>
              <a:t>‹N›</a:t>
            </a:fld>
            <a:endParaRPr spc="-5" dirty="0"/>
          </a:p>
        </p:txBody>
      </p:sp>
    </p:spTree>
    <p:extLst>
      <p:ext uri="{BB962C8B-B14F-4D97-AF65-F5344CB8AC3E}">
        <p14:creationId xmlns:p14="http://schemas.microsoft.com/office/powerpoint/2010/main" val="1355307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D8BD707-D9CF-40AE-B4C6-C98DA3205C09}" type="datetimeFigureOut">
              <a:rPr lang="en-US" smtClean="0"/>
              <a:t>6/22/23</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3915359171"/>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0CC633E-8C3C-C844-8C6D-EB8ADA069EE5}"/>
              </a:ext>
            </a:extLst>
          </p:cNvPr>
          <p:cNvSpPr>
            <a:spLocks noGrp="1"/>
          </p:cNvSpPr>
          <p:nvPr>
            <p:ph type="ctrTitle"/>
          </p:nvPr>
        </p:nvSpPr>
        <p:spPr>
          <a:xfrm>
            <a:off x="1052017" y="1650220"/>
            <a:ext cx="6172200" cy="1234727"/>
          </a:xfrm>
        </p:spPr>
        <p:txBody>
          <a:bodyPr/>
          <a:lstStyle/>
          <a:p>
            <a:pPr algn="ctr"/>
            <a:r>
              <a:rPr lang="it-IT" spc="-5" dirty="0"/>
              <a:t>7.</a:t>
            </a:r>
            <a:r>
              <a:rPr lang="it-IT" dirty="0"/>
              <a:t> </a:t>
            </a:r>
            <a:r>
              <a:rPr lang="it-IT" spc="-5" dirty="0"/>
              <a:t>Farsi</a:t>
            </a:r>
            <a:r>
              <a:rPr lang="it-IT" spc="15" dirty="0"/>
              <a:t> </a:t>
            </a:r>
            <a:r>
              <a:rPr lang="it-IT" spc="-10" dirty="0"/>
              <a:t>conoscere:</a:t>
            </a:r>
            <a:r>
              <a:rPr lang="it-IT" spc="35" dirty="0"/>
              <a:t> </a:t>
            </a:r>
            <a:r>
              <a:rPr lang="it-IT" spc="-5" dirty="0" err="1"/>
              <a:t>lead</a:t>
            </a:r>
            <a:r>
              <a:rPr lang="it-IT" spc="35" dirty="0"/>
              <a:t> </a:t>
            </a:r>
            <a:r>
              <a:rPr lang="it-IT" spc="-10" dirty="0"/>
              <a:t>generation</a:t>
            </a:r>
            <a:endParaRPr lang="it-IT" dirty="0"/>
          </a:p>
        </p:txBody>
      </p:sp>
      <p:pic>
        <p:nvPicPr>
          <p:cNvPr id="7" name="Immagine 6">
            <a:extLst>
              <a:ext uri="{FF2B5EF4-FFF2-40B4-BE49-F238E27FC236}">
                <a16:creationId xmlns:a16="http://schemas.microsoft.com/office/drawing/2014/main" id="{FCEC3AD7-BEBA-8D4C-80C8-E684C18CF28E}"/>
              </a:ext>
            </a:extLst>
          </p:cNvPr>
          <p:cNvPicPr>
            <a:picLocks noChangeAspect="1"/>
          </p:cNvPicPr>
          <p:nvPr/>
        </p:nvPicPr>
        <p:blipFill>
          <a:blip r:embed="rId2"/>
          <a:stretch>
            <a:fillRect/>
          </a:stretch>
        </p:blipFill>
        <p:spPr>
          <a:xfrm>
            <a:off x="664873" y="5272772"/>
            <a:ext cx="2845143" cy="594716"/>
          </a:xfrm>
          <a:prstGeom prst="rect">
            <a:avLst/>
          </a:prstGeom>
        </p:spPr>
      </p:pic>
      <p:pic>
        <p:nvPicPr>
          <p:cNvPr id="4" name="Immagine 3">
            <a:extLst>
              <a:ext uri="{FF2B5EF4-FFF2-40B4-BE49-F238E27FC236}">
                <a16:creationId xmlns:a16="http://schemas.microsoft.com/office/drawing/2014/main" id="{66420815-7A40-304F-9636-58606FF0C203}"/>
              </a:ext>
            </a:extLst>
          </p:cNvPr>
          <p:cNvPicPr>
            <a:picLocks noChangeAspect="1"/>
          </p:cNvPicPr>
          <p:nvPr/>
        </p:nvPicPr>
        <p:blipFill>
          <a:blip r:embed="rId3"/>
          <a:stretch>
            <a:fillRect/>
          </a:stretch>
        </p:blipFill>
        <p:spPr>
          <a:xfrm>
            <a:off x="1889966" y="2460126"/>
            <a:ext cx="3883658" cy="2747654"/>
          </a:xfrm>
          <a:prstGeom prst="rect">
            <a:avLst/>
          </a:prstGeom>
        </p:spPr>
      </p:pic>
    </p:spTree>
    <p:extLst>
      <p:ext uri="{BB962C8B-B14F-4D97-AF65-F5344CB8AC3E}">
        <p14:creationId xmlns:p14="http://schemas.microsoft.com/office/powerpoint/2010/main" val="4196669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18160" y="527945"/>
            <a:ext cx="6800850" cy="1120178"/>
          </a:xfrm>
          <a:prstGeom prst="rect">
            <a:avLst/>
          </a:prstGeom>
        </p:spPr>
        <p:txBody>
          <a:bodyPr vert="horz" wrap="square" lIns="0" tIns="12065" rIns="0" bIns="0" rtlCol="0">
            <a:spAutoFit/>
          </a:bodyPr>
          <a:lstStyle/>
          <a:p>
            <a:pPr marL="12700">
              <a:lnSpc>
                <a:spcPct val="100000"/>
              </a:lnSpc>
              <a:spcBef>
                <a:spcPts val="95"/>
              </a:spcBef>
            </a:pPr>
            <a:r>
              <a:rPr spc="-5" dirty="0"/>
              <a:t>7.</a:t>
            </a:r>
            <a:r>
              <a:rPr dirty="0"/>
              <a:t> </a:t>
            </a:r>
            <a:r>
              <a:rPr spc="-5" dirty="0"/>
              <a:t>Farsi</a:t>
            </a:r>
            <a:r>
              <a:rPr spc="15" dirty="0"/>
              <a:t> </a:t>
            </a:r>
            <a:r>
              <a:rPr spc="-10" dirty="0"/>
              <a:t>conoscere:</a:t>
            </a:r>
            <a:r>
              <a:rPr spc="35" dirty="0"/>
              <a:t> </a:t>
            </a:r>
            <a:r>
              <a:rPr spc="-5" dirty="0"/>
              <a:t>lead</a:t>
            </a:r>
            <a:r>
              <a:rPr spc="35" dirty="0"/>
              <a:t> </a:t>
            </a:r>
            <a:r>
              <a:rPr spc="-10" dirty="0"/>
              <a:t>generation</a:t>
            </a:r>
          </a:p>
        </p:txBody>
      </p:sp>
      <p:sp>
        <p:nvSpPr>
          <p:cNvPr id="6" name="object 6"/>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2</a:t>
            </a:fld>
            <a:endParaRPr spc="-5" dirty="0"/>
          </a:p>
        </p:txBody>
      </p:sp>
      <p:sp>
        <p:nvSpPr>
          <p:cNvPr id="5" name="object 5"/>
          <p:cNvSpPr txBox="1"/>
          <p:nvPr/>
        </p:nvSpPr>
        <p:spPr>
          <a:xfrm>
            <a:off x="381000" y="1752600"/>
            <a:ext cx="6800850" cy="4827905"/>
          </a:xfrm>
          <a:prstGeom prst="rect">
            <a:avLst/>
          </a:prstGeom>
        </p:spPr>
        <p:txBody>
          <a:bodyPr vert="horz" wrap="square" lIns="0" tIns="13335" rIns="0" bIns="0" rtlCol="0">
            <a:spAutoFit/>
          </a:bodyPr>
          <a:lstStyle/>
          <a:p>
            <a:pPr marL="12700" algn="just">
              <a:lnSpc>
                <a:spcPct val="100000"/>
              </a:lnSpc>
              <a:spcBef>
                <a:spcPts val="105"/>
              </a:spcBef>
            </a:pPr>
            <a:r>
              <a:rPr sz="2000" dirty="0">
                <a:solidFill>
                  <a:schemeClr val="tx1">
                    <a:lumMod val="75000"/>
                    <a:lumOff val="25000"/>
                  </a:schemeClr>
                </a:solidFill>
                <a:latin typeface="Verdana"/>
                <a:cs typeface="Verdana"/>
              </a:rPr>
              <a:t>La</a:t>
            </a:r>
            <a:r>
              <a:rPr sz="2000" spc="-15"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lead</a:t>
            </a:r>
            <a:r>
              <a:rPr sz="2000" dirty="0">
                <a:solidFill>
                  <a:schemeClr val="tx1">
                    <a:lumMod val="75000"/>
                    <a:lumOff val="25000"/>
                  </a:schemeClr>
                </a:solidFill>
                <a:latin typeface="Verdana"/>
                <a:cs typeface="Verdana"/>
              </a:rPr>
              <a:t> </a:t>
            </a:r>
            <a:r>
              <a:rPr sz="2000" spc="-10" dirty="0">
                <a:solidFill>
                  <a:schemeClr val="tx1">
                    <a:lumMod val="75000"/>
                    <a:lumOff val="25000"/>
                  </a:schemeClr>
                </a:solidFill>
                <a:latin typeface="Verdana"/>
                <a:cs typeface="Verdana"/>
              </a:rPr>
              <a:t>generation </a:t>
            </a:r>
            <a:r>
              <a:rPr sz="2000" dirty="0">
                <a:solidFill>
                  <a:schemeClr val="tx1">
                    <a:lumMod val="75000"/>
                    <a:lumOff val="25000"/>
                  </a:schemeClr>
                </a:solidFill>
                <a:latin typeface="Verdana"/>
                <a:cs typeface="Verdana"/>
              </a:rPr>
              <a:t>è</a:t>
            </a:r>
            <a:r>
              <a:rPr sz="2000" spc="-10" dirty="0">
                <a:solidFill>
                  <a:schemeClr val="tx1">
                    <a:lumMod val="75000"/>
                    <a:lumOff val="25000"/>
                  </a:schemeClr>
                </a:solidFill>
                <a:latin typeface="Verdana"/>
                <a:cs typeface="Verdana"/>
              </a:rPr>
              <a:t> </a:t>
            </a:r>
            <a:r>
              <a:rPr sz="2000" dirty="0">
                <a:solidFill>
                  <a:schemeClr val="tx1">
                    <a:lumMod val="75000"/>
                    <a:lumOff val="25000"/>
                  </a:schemeClr>
                </a:solidFill>
                <a:latin typeface="Verdana"/>
                <a:cs typeface="Verdana"/>
              </a:rPr>
              <a:t>una</a:t>
            </a:r>
            <a:r>
              <a:rPr sz="2000" spc="-25"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strategia</a:t>
            </a:r>
            <a:r>
              <a:rPr sz="2000" spc="-2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di</a:t>
            </a:r>
            <a:r>
              <a:rPr sz="2000" dirty="0">
                <a:solidFill>
                  <a:schemeClr val="tx1">
                    <a:lumMod val="75000"/>
                    <a:lumOff val="25000"/>
                  </a:schemeClr>
                </a:solidFill>
                <a:latin typeface="Verdana"/>
                <a:cs typeface="Verdana"/>
              </a:rPr>
              <a:t> </a:t>
            </a:r>
            <a:r>
              <a:rPr sz="2000" spc="-10" dirty="0">
                <a:solidFill>
                  <a:schemeClr val="tx1">
                    <a:lumMod val="75000"/>
                    <a:lumOff val="25000"/>
                  </a:schemeClr>
                </a:solidFill>
                <a:latin typeface="Verdana"/>
                <a:cs typeface="Verdana"/>
              </a:rPr>
              <a:t>marketing</a:t>
            </a:r>
            <a:endParaRPr sz="2000" dirty="0">
              <a:solidFill>
                <a:schemeClr val="tx1">
                  <a:lumMod val="75000"/>
                  <a:lumOff val="25000"/>
                </a:schemeClr>
              </a:solidFill>
              <a:latin typeface="Verdana"/>
              <a:cs typeface="Verdana"/>
            </a:endParaRPr>
          </a:p>
          <a:p>
            <a:pPr marL="12700" marR="508634" algn="just">
              <a:lnSpc>
                <a:spcPct val="100000"/>
              </a:lnSpc>
            </a:pPr>
            <a:r>
              <a:rPr sz="2000" spc="-5" dirty="0">
                <a:solidFill>
                  <a:schemeClr val="tx1">
                    <a:lumMod val="75000"/>
                    <a:lumOff val="25000"/>
                  </a:schemeClr>
                </a:solidFill>
                <a:latin typeface="Verdana"/>
                <a:cs typeface="Verdana"/>
              </a:rPr>
              <a:t>finalizzata all’acquisizione di </a:t>
            </a:r>
            <a:r>
              <a:rPr sz="2000" dirty="0">
                <a:solidFill>
                  <a:schemeClr val="tx1">
                    <a:lumMod val="75000"/>
                    <a:lumOff val="25000"/>
                  </a:schemeClr>
                </a:solidFill>
                <a:latin typeface="Verdana"/>
                <a:cs typeface="Verdana"/>
              </a:rPr>
              <a:t>contatti </a:t>
            </a:r>
            <a:r>
              <a:rPr sz="2000" spc="-5" dirty="0">
                <a:solidFill>
                  <a:schemeClr val="tx1">
                    <a:lumMod val="75000"/>
                    <a:lumOff val="25000"/>
                  </a:schemeClr>
                </a:solidFill>
                <a:latin typeface="Verdana"/>
                <a:cs typeface="Verdana"/>
              </a:rPr>
              <a:t>di potenziali </a:t>
            </a:r>
            <a:r>
              <a:rPr sz="2000" spc="-69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clienti interessati </a:t>
            </a:r>
            <a:r>
              <a:rPr sz="2000" dirty="0">
                <a:solidFill>
                  <a:schemeClr val="tx1">
                    <a:lumMod val="75000"/>
                    <a:lumOff val="25000"/>
                  </a:schemeClr>
                </a:solidFill>
                <a:latin typeface="Verdana"/>
                <a:cs typeface="Verdana"/>
              </a:rPr>
              <a:t>ad un </a:t>
            </a:r>
            <a:r>
              <a:rPr sz="2000" spc="-5" dirty="0">
                <a:solidFill>
                  <a:schemeClr val="tx1">
                    <a:lumMod val="75000"/>
                    <a:lumOff val="25000"/>
                  </a:schemeClr>
                </a:solidFill>
                <a:latin typeface="Verdana"/>
                <a:cs typeface="Verdana"/>
              </a:rPr>
              <a:t>determinato prodotto </a:t>
            </a:r>
            <a:r>
              <a:rPr sz="2000" dirty="0">
                <a:solidFill>
                  <a:schemeClr val="tx1">
                    <a:lumMod val="75000"/>
                    <a:lumOff val="25000"/>
                  </a:schemeClr>
                </a:solidFill>
                <a:latin typeface="Verdana"/>
                <a:cs typeface="Verdana"/>
              </a:rPr>
              <a:t>o </a:t>
            </a:r>
            <a:r>
              <a:rPr sz="2000" spc="5"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servizio.</a:t>
            </a:r>
            <a:endParaRPr sz="2000" dirty="0">
              <a:solidFill>
                <a:schemeClr val="tx1">
                  <a:lumMod val="75000"/>
                  <a:lumOff val="25000"/>
                </a:schemeClr>
              </a:solidFill>
              <a:latin typeface="Verdana"/>
              <a:cs typeface="Verdana"/>
            </a:endParaRPr>
          </a:p>
          <a:p>
            <a:pPr marL="12700" marR="5080" algn="just">
              <a:lnSpc>
                <a:spcPct val="100000"/>
              </a:lnSpc>
              <a:spcBef>
                <a:spcPts val="900"/>
              </a:spcBef>
            </a:pPr>
            <a:r>
              <a:rPr sz="2000" spc="-50" dirty="0">
                <a:solidFill>
                  <a:schemeClr val="tx1">
                    <a:lumMod val="75000"/>
                    <a:lumOff val="25000"/>
                  </a:schemeClr>
                </a:solidFill>
                <a:latin typeface="Verdana"/>
                <a:cs typeface="Verdana"/>
              </a:rPr>
              <a:t>Fa </a:t>
            </a:r>
            <a:r>
              <a:rPr sz="2000" spc="-5" dirty="0">
                <a:solidFill>
                  <a:schemeClr val="tx1">
                    <a:lumMod val="75000"/>
                    <a:lumOff val="25000"/>
                  </a:schemeClr>
                </a:solidFill>
                <a:latin typeface="Verdana"/>
                <a:cs typeface="Verdana"/>
              </a:rPr>
              <a:t>parte del cosiddetto </a:t>
            </a:r>
            <a:r>
              <a:rPr sz="2000" dirty="0">
                <a:solidFill>
                  <a:schemeClr val="tx1">
                    <a:lumMod val="75000"/>
                    <a:lumOff val="25000"/>
                  </a:schemeClr>
                </a:solidFill>
                <a:latin typeface="Verdana"/>
                <a:cs typeface="Verdana"/>
              </a:rPr>
              <a:t>Inbound </a:t>
            </a:r>
            <a:r>
              <a:rPr sz="2000" spc="-5" dirty="0">
                <a:solidFill>
                  <a:schemeClr val="tx1">
                    <a:lumMod val="75000"/>
                    <a:lumOff val="25000"/>
                  </a:schemeClr>
                </a:solidFill>
                <a:latin typeface="Verdana"/>
                <a:cs typeface="Verdana"/>
              </a:rPr>
              <a:t>Marketing, ovvero di </a:t>
            </a:r>
            <a:r>
              <a:rPr sz="2000" spc="-69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quella</a:t>
            </a:r>
            <a:r>
              <a:rPr sz="2000" spc="-2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metodologia</a:t>
            </a:r>
            <a:r>
              <a:rPr sz="2000" spc="15"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di</a:t>
            </a:r>
            <a:r>
              <a:rPr sz="2000" dirty="0">
                <a:solidFill>
                  <a:schemeClr val="tx1">
                    <a:lumMod val="75000"/>
                    <a:lumOff val="25000"/>
                  </a:schemeClr>
                </a:solidFill>
                <a:latin typeface="Verdana"/>
                <a:cs typeface="Verdana"/>
              </a:rPr>
              <a:t> </a:t>
            </a:r>
            <a:r>
              <a:rPr sz="2000" spc="-10" dirty="0">
                <a:solidFill>
                  <a:schemeClr val="tx1">
                    <a:lumMod val="75000"/>
                    <a:lumOff val="25000"/>
                  </a:schemeClr>
                </a:solidFill>
                <a:latin typeface="Verdana"/>
                <a:cs typeface="Verdana"/>
              </a:rPr>
              <a:t>marketing</a:t>
            </a:r>
            <a:r>
              <a:rPr sz="200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digitale</a:t>
            </a:r>
            <a:r>
              <a:rPr sz="2000" spc="20" dirty="0">
                <a:solidFill>
                  <a:schemeClr val="tx1">
                    <a:lumMod val="75000"/>
                    <a:lumOff val="25000"/>
                  </a:schemeClr>
                </a:solidFill>
                <a:latin typeface="Verdana"/>
                <a:cs typeface="Verdana"/>
              </a:rPr>
              <a:t> </a:t>
            </a:r>
            <a:r>
              <a:rPr sz="2000" dirty="0">
                <a:solidFill>
                  <a:schemeClr val="tx1">
                    <a:lumMod val="75000"/>
                    <a:lumOff val="25000"/>
                  </a:schemeClr>
                </a:solidFill>
                <a:latin typeface="Verdana"/>
                <a:cs typeface="Verdana"/>
              </a:rPr>
              <a:t>che </a:t>
            </a:r>
            <a:r>
              <a:rPr sz="2000" spc="5" dirty="0">
                <a:solidFill>
                  <a:schemeClr val="tx1">
                    <a:lumMod val="75000"/>
                    <a:lumOff val="25000"/>
                  </a:schemeClr>
                </a:solidFill>
                <a:latin typeface="Verdana"/>
                <a:cs typeface="Verdana"/>
              </a:rPr>
              <a:t> </a:t>
            </a:r>
            <a:r>
              <a:rPr sz="2000" dirty="0">
                <a:solidFill>
                  <a:schemeClr val="tx1">
                    <a:lumMod val="75000"/>
                    <a:lumOff val="25000"/>
                  </a:schemeClr>
                </a:solidFill>
                <a:latin typeface="Verdana"/>
                <a:cs typeface="Verdana"/>
              </a:rPr>
              <a:t>consente, </a:t>
            </a:r>
            <a:r>
              <a:rPr sz="2000" spc="-10" dirty="0">
                <a:solidFill>
                  <a:schemeClr val="tx1">
                    <a:lumMod val="75000"/>
                    <a:lumOff val="25000"/>
                  </a:schemeClr>
                </a:solidFill>
                <a:latin typeface="Verdana"/>
                <a:cs typeface="Verdana"/>
              </a:rPr>
              <a:t>attraverso </a:t>
            </a:r>
            <a:r>
              <a:rPr sz="2000" dirty="0">
                <a:solidFill>
                  <a:schemeClr val="tx1">
                    <a:lumMod val="75000"/>
                    <a:lumOff val="25000"/>
                  </a:schemeClr>
                </a:solidFill>
                <a:latin typeface="Verdana"/>
                <a:cs typeface="Verdana"/>
              </a:rPr>
              <a:t>4 </a:t>
            </a:r>
            <a:r>
              <a:rPr sz="2000" spc="-5" dirty="0">
                <a:solidFill>
                  <a:schemeClr val="tx1">
                    <a:lumMod val="75000"/>
                    <a:lumOff val="25000"/>
                  </a:schemeClr>
                </a:solidFill>
                <a:latin typeface="Verdana"/>
                <a:cs typeface="Verdana"/>
              </a:rPr>
              <a:t>fasi, di individuare persone </a:t>
            </a:r>
            <a:r>
              <a:rPr sz="2000" dirty="0">
                <a:solidFill>
                  <a:schemeClr val="tx1">
                    <a:lumMod val="75000"/>
                    <a:lumOff val="25000"/>
                  </a:schemeClr>
                </a:solidFill>
                <a:latin typeface="Verdana"/>
                <a:cs typeface="Verdana"/>
              </a:rPr>
              <a:t> che non conoscono </a:t>
            </a:r>
            <a:r>
              <a:rPr sz="2000" spc="-5" dirty="0">
                <a:solidFill>
                  <a:schemeClr val="tx1">
                    <a:lumMod val="75000"/>
                    <a:lumOff val="25000"/>
                  </a:schemeClr>
                </a:solidFill>
                <a:latin typeface="Verdana"/>
                <a:cs typeface="Verdana"/>
              </a:rPr>
              <a:t>il </a:t>
            </a:r>
            <a:r>
              <a:rPr sz="2000" dirty="0">
                <a:solidFill>
                  <a:schemeClr val="tx1">
                    <a:lumMod val="75000"/>
                    <a:lumOff val="25000"/>
                  </a:schemeClr>
                </a:solidFill>
                <a:latin typeface="Verdana"/>
                <a:cs typeface="Verdana"/>
              </a:rPr>
              <a:t>nostro </a:t>
            </a:r>
            <a:r>
              <a:rPr sz="2000" spc="-10" dirty="0">
                <a:solidFill>
                  <a:schemeClr val="tx1">
                    <a:lumMod val="75000"/>
                    <a:lumOff val="25000"/>
                  </a:schemeClr>
                </a:solidFill>
                <a:latin typeface="Verdana"/>
                <a:cs typeface="Verdana"/>
              </a:rPr>
              <a:t>brand, </a:t>
            </a:r>
            <a:r>
              <a:rPr sz="2000" spc="-5" dirty="0">
                <a:solidFill>
                  <a:schemeClr val="tx1">
                    <a:lumMod val="75000"/>
                    <a:lumOff val="25000"/>
                  </a:schemeClr>
                </a:solidFill>
                <a:latin typeface="Verdana"/>
                <a:cs typeface="Verdana"/>
              </a:rPr>
              <a:t>trasformandole </a:t>
            </a:r>
            <a:r>
              <a:rPr sz="200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prima in clienti </a:t>
            </a:r>
            <a:r>
              <a:rPr sz="2000" dirty="0">
                <a:solidFill>
                  <a:schemeClr val="tx1">
                    <a:lumMod val="75000"/>
                    <a:lumOff val="25000"/>
                  </a:schemeClr>
                </a:solidFill>
                <a:latin typeface="Verdana"/>
                <a:cs typeface="Verdana"/>
              </a:rPr>
              <a:t>e </a:t>
            </a:r>
            <a:r>
              <a:rPr sz="2000" spc="-5" dirty="0">
                <a:solidFill>
                  <a:schemeClr val="tx1">
                    <a:lumMod val="75000"/>
                    <a:lumOff val="25000"/>
                  </a:schemeClr>
                </a:solidFill>
                <a:latin typeface="Verdana"/>
                <a:cs typeface="Verdana"/>
              </a:rPr>
              <a:t>successivamente in promotori </a:t>
            </a:r>
            <a:r>
              <a:rPr sz="2000" dirty="0">
                <a:solidFill>
                  <a:schemeClr val="tx1">
                    <a:lumMod val="75000"/>
                    <a:lumOff val="25000"/>
                  </a:schemeClr>
                </a:solidFill>
                <a:latin typeface="Verdana"/>
                <a:cs typeface="Verdana"/>
              </a:rPr>
              <a:t> spontanei</a:t>
            </a:r>
            <a:r>
              <a:rPr sz="2000" spc="-4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del</a:t>
            </a:r>
            <a:r>
              <a:rPr sz="2000" spc="-1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marchio.</a:t>
            </a:r>
            <a:endParaRPr sz="2000" dirty="0">
              <a:solidFill>
                <a:schemeClr val="tx1">
                  <a:lumMod val="75000"/>
                  <a:lumOff val="25000"/>
                </a:schemeClr>
              </a:solidFill>
              <a:latin typeface="Verdana"/>
              <a:cs typeface="Verdana"/>
            </a:endParaRPr>
          </a:p>
          <a:p>
            <a:pPr marL="12700" algn="just">
              <a:lnSpc>
                <a:spcPct val="100000"/>
              </a:lnSpc>
              <a:spcBef>
                <a:spcPts val="905"/>
              </a:spcBef>
            </a:pPr>
            <a:r>
              <a:rPr sz="2000" spc="-5" dirty="0">
                <a:solidFill>
                  <a:schemeClr val="tx1">
                    <a:lumMod val="75000"/>
                    <a:lumOff val="25000"/>
                  </a:schemeClr>
                </a:solidFill>
                <a:latin typeface="Verdana"/>
                <a:cs typeface="Verdana"/>
              </a:rPr>
              <a:t>Rispetto</a:t>
            </a:r>
            <a:r>
              <a:rPr sz="2000" spc="-20" dirty="0">
                <a:solidFill>
                  <a:schemeClr val="tx1">
                    <a:lumMod val="75000"/>
                    <a:lumOff val="25000"/>
                  </a:schemeClr>
                </a:solidFill>
                <a:latin typeface="Verdana"/>
                <a:cs typeface="Verdana"/>
              </a:rPr>
              <a:t> </a:t>
            </a:r>
            <a:r>
              <a:rPr sz="2000" dirty="0">
                <a:solidFill>
                  <a:schemeClr val="tx1">
                    <a:lumMod val="75000"/>
                    <a:lumOff val="25000"/>
                  </a:schemeClr>
                </a:solidFill>
                <a:latin typeface="Verdana"/>
                <a:cs typeface="Verdana"/>
              </a:rPr>
              <a:t>al</a:t>
            </a:r>
            <a:r>
              <a:rPr sz="2000" spc="-1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passato,</a:t>
            </a:r>
            <a:r>
              <a:rPr sz="2000" spc="-35"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sia</a:t>
            </a:r>
            <a:r>
              <a:rPr sz="200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la lead generation</a:t>
            </a:r>
            <a:r>
              <a:rPr sz="2000" spc="-30" dirty="0">
                <a:solidFill>
                  <a:schemeClr val="tx1">
                    <a:lumMod val="75000"/>
                    <a:lumOff val="25000"/>
                  </a:schemeClr>
                </a:solidFill>
                <a:latin typeface="Verdana"/>
                <a:cs typeface="Verdana"/>
              </a:rPr>
              <a:t> </a:t>
            </a:r>
            <a:r>
              <a:rPr sz="2000" dirty="0">
                <a:solidFill>
                  <a:schemeClr val="tx1">
                    <a:lumMod val="75000"/>
                    <a:lumOff val="25000"/>
                  </a:schemeClr>
                </a:solidFill>
                <a:latin typeface="Verdana"/>
                <a:cs typeface="Verdana"/>
              </a:rPr>
              <a:t>che</a:t>
            </a:r>
          </a:p>
          <a:p>
            <a:pPr marL="12700" marR="13970" algn="just">
              <a:lnSpc>
                <a:spcPct val="100000"/>
              </a:lnSpc>
            </a:pPr>
            <a:r>
              <a:rPr sz="2000" spc="-5" dirty="0">
                <a:solidFill>
                  <a:schemeClr val="tx1">
                    <a:lumMod val="75000"/>
                    <a:lumOff val="25000"/>
                  </a:schemeClr>
                </a:solidFill>
                <a:latin typeface="Verdana"/>
                <a:cs typeface="Verdana"/>
              </a:rPr>
              <a:t>l’inbound </a:t>
            </a:r>
            <a:r>
              <a:rPr sz="2000" spc="-10" dirty="0">
                <a:solidFill>
                  <a:schemeClr val="tx1">
                    <a:lumMod val="75000"/>
                    <a:lumOff val="25000"/>
                  </a:schemeClr>
                </a:solidFill>
                <a:latin typeface="Verdana"/>
                <a:cs typeface="Verdana"/>
              </a:rPr>
              <a:t>marketing </a:t>
            </a:r>
            <a:r>
              <a:rPr sz="2000" dirty="0">
                <a:solidFill>
                  <a:schemeClr val="tx1">
                    <a:lumMod val="75000"/>
                    <a:lumOff val="25000"/>
                  </a:schemeClr>
                </a:solidFill>
                <a:latin typeface="Verdana"/>
                <a:cs typeface="Verdana"/>
              </a:rPr>
              <a:t>hanno </a:t>
            </a:r>
            <a:r>
              <a:rPr sz="2000" spc="-5" dirty="0">
                <a:solidFill>
                  <a:schemeClr val="tx1">
                    <a:lumMod val="75000"/>
                    <a:lumOff val="25000"/>
                  </a:schemeClr>
                </a:solidFill>
                <a:latin typeface="Verdana"/>
                <a:cs typeface="Verdana"/>
              </a:rPr>
              <a:t>introdotto </a:t>
            </a:r>
            <a:r>
              <a:rPr sz="2000" dirty="0">
                <a:solidFill>
                  <a:schemeClr val="tx1">
                    <a:lumMod val="75000"/>
                    <a:lumOff val="25000"/>
                  </a:schemeClr>
                </a:solidFill>
                <a:latin typeface="Verdana"/>
                <a:cs typeface="Verdana"/>
              </a:rPr>
              <a:t>un </a:t>
            </a:r>
            <a:r>
              <a:rPr sz="2000" spc="-5" dirty="0">
                <a:solidFill>
                  <a:schemeClr val="tx1">
                    <a:lumMod val="75000"/>
                    <a:lumOff val="25000"/>
                  </a:schemeClr>
                </a:solidFill>
                <a:latin typeface="Verdana"/>
                <a:cs typeface="Verdana"/>
              </a:rPr>
              <a:t>elemento di </a:t>
            </a:r>
            <a:r>
              <a:rPr sz="2000" spc="-69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novità, poiché </a:t>
            </a:r>
            <a:r>
              <a:rPr sz="2000" dirty="0">
                <a:solidFill>
                  <a:schemeClr val="tx1">
                    <a:lumMod val="75000"/>
                    <a:lumOff val="25000"/>
                  </a:schemeClr>
                </a:solidFill>
                <a:latin typeface="Verdana"/>
                <a:cs typeface="Verdana"/>
              </a:rPr>
              <a:t>fanno </a:t>
            </a:r>
            <a:r>
              <a:rPr sz="2000" spc="-15" dirty="0">
                <a:solidFill>
                  <a:schemeClr val="tx1">
                    <a:lumMod val="75000"/>
                    <a:lumOff val="25000"/>
                  </a:schemeClr>
                </a:solidFill>
                <a:latin typeface="Verdana"/>
                <a:cs typeface="Verdana"/>
              </a:rPr>
              <a:t>leva </a:t>
            </a:r>
            <a:r>
              <a:rPr sz="2000" dirty="0">
                <a:solidFill>
                  <a:schemeClr val="tx1">
                    <a:lumMod val="75000"/>
                    <a:lumOff val="25000"/>
                  </a:schemeClr>
                </a:solidFill>
                <a:latin typeface="Verdana"/>
                <a:cs typeface="Verdana"/>
              </a:rPr>
              <a:t>su un </a:t>
            </a:r>
            <a:r>
              <a:rPr sz="2000" spc="-5" dirty="0">
                <a:solidFill>
                  <a:schemeClr val="tx1">
                    <a:lumMod val="75000"/>
                    <a:lumOff val="25000"/>
                  </a:schemeClr>
                </a:solidFill>
                <a:latin typeface="Verdana"/>
                <a:cs typeface="Verdana"/>
              </a:rPr>
              <a:t>tipo di </a:t>
            </a:r>
            <a:r>
              <a:rPr sz="2000" spc="-10" dirty="0">
                <a:solidFill>
                  <a:schemeClr val="tx1">
                    <a:lumMod val="75000"/>
                    <a:lumOff val="25000"/>
                  </a:schemeClr>
                </a:solidFill>
                <a:latin typeface="Verdana"/>
                <a:cs typeface="Verdana"/>
              </a:rPr>
              <a:t>marketing </a:t>
            </a:r>
            <a:r>
              <a:rPr sz="2000" spc="-5" dirty="0">
                <a:solidFill>
                  <a:schemeClr val="tx1">
                    <a:lumMod val="75000"/>
                    <a:lumOff val="25000"/>
                  </a:schemeClr>
                </a:solidFill>
                <a:latin typeface="Verdana"/>
                <a:cs typeface="Verdana"/>
              </a:rPr>
              <a:t> cosiddetto </a:t>
            </a:r>
            <a:r>
              <a:rPr sz="2000" spc="-10" dirty="0">
                <a:solidFill>
                  <a:schemeClr val="tx1">
                    <a:lumMod val="75000"/>
                    <a:lumOff val="25000"/>
                  </a:schemeClr>
                </a:solidFill>
                <a:latin typeface="Verdana"/>
                <a:cs typeface="Verdana"/>
              </a:rPr>
              <a:t>permissivo, </a:t>
            </a:r>
            <a:r>
              <a:rPr sz="2000" dirty="0">
                <a:solidFill>
                  <a:schemeClr val="tx1">
                    <a:lumMod val="75000"/>
                    <a:lumOff val="25000"/>
                  </a:schemeClr>
                </a:solidFill>
                <a:latin typeface="Verdana"/>
                <a:cs typeface="Verdana"/>
              </a:rPr>
              <a:t>che </a:t>
            </a:r>
            <a:r>
              <a:rPr sz="2000" spc="-5" dirty="0">
                <a:solidFill>
                  <a:schemeClr val="tx1">
                    <a:lumMod val="75000"/>
                    <a:lumOff val="25000"/>
                  </a:schemeClr>
                </a:solidFill>
                <a:latin typeface="Verdana"/>
                <a:cs typeface="Verdana"/>
              </a:rPr>
              <a:t>richiede cioè il </a:t>
            </a:r>
            <a:r>
              <a:rPr sz="2000" dirty="0">
                <a:solidFill>
                  <a:schemeClr val="tx1">
                    <a:lumMod val="75000"/>
                    <a:lumOff val="25000"/>
                  </a:schemeClr>
                </a:solidFill>
                <a:latin typeface="Verdana"/>
                <a:cs typeface="Verdana"/>
              </a:rPr>
              <a:t>consenso </a:t>
            </a:r>
            <a:r>
              <a:rPr sz="2000" spc="5"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degli</a:t>
            </a:r>
            <a:r>
              <a:rPr sz="2000" spc="-10" dirty="0">
                <a:solidFill>
                  <a:schemeClr val="tx1">
                    <a:lumMod val="75000"/>
                    <a:lumOff val="25000"/>
                  </a:schemeClr>
                </a:solidFill>
                <a:latin typeface="Verdana"/>
                <a:cs typeface="Verdana"/>
              </a:rPr>
              <a:t> </a:t>
            </a:r>
            <a:r>
              <a:rPr sz="2000" dirty="0">
                <a:solidFill>
                  <a:schemeClr val="tx1">
                    <a:lumMod val="75000"/>
                    <a:lumOff val="25000"/>
                  </a:schemeClr>
                </a:solidFill>
                <a:latin typeface="Verdana"/>
                <a:cs typeface="Verdana"/>
              </a:rPr>
              <a:t>utenti.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40409" y="538683"/>
            <a:ext cx="7052309" cy="452120"/>
          </a:xfrm>
          <a:prstGeom prst="rect">
            <a:avLst/>
          </a:prstGeom>
        </p:spPr>
        <p:txBody>
          <a:bodyPr vert="horz" wrap="square" lIns="0" tIns="12065" rIns="0" bIns="0" rtlCol="0">
            <a:spAutoFit/>
          </a:bodyPr>
          <a:lstStyle/>
          <a:p>
            <a:pPr marL="12700">
              <a:lnSpc>
                <a:spcPct val="100000"/>
              </a:lnSpc>
              <a:spcBef>
                <a:spcPts val="95"/>
              </a:spcBef>
            </a:pPr>
            <a:r>
              <a:rPr spc="-5" dirty="0"/>
              <a:t>7.</a:t>
            </a:r>
            <a:r>
              <a:rPr dirty="0"/>
              <a:t> </a:t>
            </a:r>
            <a:r>
              <a:rPr spc="-5" dirty="0"/>
              <a:t>Farsi</a:t>
            </a:r>
            <a:r>
              <a:rPr spc="15" dirty="0"/>
              <a:t> </a:t>
            </a:r>
            <a:r>
              <a:rPr spc="-10" dirty="0"/>
              <a:t>conoscere:</a:t>
            </a:r>
            <a:r>
              <a:rPr spc="35" dirty="0"/>
              <a:t> </a:t>
            </a:r>
            <a:r>
              <a:rPr spc="-5" dirty="0"/>
              <a:t>lead</a:t>
            </a:r>
            <a:r>
              <a:rPr spc="35" dirty="0"/>
              <a:t> </a:t>
            </a:r>
            <a:r>
              <a:rPr spc="-10" dirty="0"/>
              <a:t>generation</a:t>
            </a:r>
          </a:p>
        </p:txBody>
      </p:sp>
      <p:sp>
        <p:nvSpPr>
          <p:cNvPr id="11" name="object 11"/>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3</a:t>
            </a:fld>
            <a:endParaRPr spc="-5" dirty="0"/>
          </a:p>
        </p:txBody>
      </p:sp>
      <p:sp>
        <p:nvSpPr>
          <p:cNvPr id="10" name="object 10"/>
          <p:cNvSpPr txBox="1"/>
          <p:nvPr/>
        </p:nvSpPr>
        <p:spPr>
          <a:xfrm>
            <a:off x="304800" y="1828800"/>
            <a:ext cx="6868159" cy="4437753"/>
          </a:xfrm>
          <a:prstGeom prst="rect">
            <a:avLst/>
          </a:prstGeom>
        </p:spPr>
        <p:txBody>
          <a:bodyPr vert="horz" wrap="square" lIns="0" tIns="13335" rIns="0" bIns="0" rtlCol="0">
            <a:spAutoFit/>
          </a:bodyPr>
          <a:lstStyle/>
          <a:p>
            <a:pPr marL="12700" marR="5080" algn="just">
              <a:spcBef>
                <a:spcPts val="105"/>
              </a:spcBef>
              <a:tabLst>
                <a:tab pos="2080895" algn="l"/>
              </a:tabLst>
            </a:pPr>
            <a:r>
              <a:rPr sz="2000" dirty="0">
                <a:solidFill>
                  <a:schemeClr val="tx1">
                    <a:lumMod val="75000"/>
                    <a:lumOff val="25000"/>
                  </a:schemeClr>
                </a:solidFill>
                <a:latin typeface="Verdana"/>
                <a:cs typeface="Verdana"/>
              </a:rPr>
              <a:t>In passato il paradigma più diffuso era quello  </a:t>
            </a:r>
            <a:r>
              <a:rPr sz="2000" b="1" dirty="0">
                <a:solidFill>
                  <a:schemeClr val="tx1">
                    <a:lumMod val="75000"/>
                    <a:lumOff val="25000"/>
                  </a:schemeClr>
                </a:solidFill>
                <a:latin typeface="Verdana"/>
                <a:cs typeface="Verdana"/>
              </a:rPr>
              <a:t>dell’interruption marketing</a:t>
            </a:r>
            <a:r>
              <a:rPr sz="2000" dirty="0">
                <a:solidFill>
                  <a:schemeClr val="tx1">
                    <a:lumMod val="75000"/>
                    <a:lumOff val="25000"/>
                  </a:schemeClr>
                </a:solidFill>
                <a:latin typeface="Verdana"/>
                <a:cs typeface="Verdana"/>
              </a:rPr>
              <a:t>: un bombardamento più o  meno costante di pubblicità (cartelloni, spot  televisivi, telemarketing), non richiesto dal  consumatore e	spesso percepito in maniera negativa  in quanto andava ad interferire con le sue normali  attività, interrompendole senza il suo consenso.</a:t>
            </a:r>
          </a:p>
          <a:p>
            <a:pPr marL="12700" marR="67945" algn="just">
              <a:spcBef>
                <a:spcPts val="900"/>
              </a:spcBef>
            </a:pPr>
            <a:r>
              <a:rPr sz="2000" b="1" dirty="0">
                <a:solidFill>
                  <a:schemeClr val="tx1">
                    <a:lumMod val="75000"/>
                    <a:lumOff val="25000"/>
                  </a:schemeClr>
                </a:solidFill>
                <a:latin typeface="Verdana"/>
                <a:cs typeface="Verdana"/>
              </a:rPr>
              <a:t>Il permission marketing </a:t>
            </a:r>
            <a:r>
              <a:rPr sz="2000" dirty="0">
                <a:solidFill>
                  <a:schemeClr val="tx1">
                    <a:lumMod val="75000"/>
                    <a:lumOff val="25000"/>
                  </a:schemeClr>
                </a:solidFill>
                <a:latin typeface="Verdana"/>
                <a:cs typeface="Verdana"/>
              </a:rPr>
              <a:t>invece è una strategia che  massimizza i tassi di conversione poiché si rivolge ad  utenti realmente interessati al nostro prodotto o  servizio, che hanno espresso liberamente il loro  consenso a ricevere attività a carattere informativo</a:t>
            </a:r>
          </a:p>
          <a:p>
            <a:pPr marL="12700" algn="just">
              <a:spcBef>
                <a:spcPts val="5"/>
              </a:spcBef>
            </a:pPr>
            <a:r>
              <a:rPr sz="2000" dirty="0">
                <a:solidFill>
                  <a:schemeClr val="tx1">
                    <a:lumMod val="75000"/>
                    <a:lumOff val="25000"/>
                  </a:schemeClr>
                </a:solidFill>
                <a:latin typeface="Verdana"/>
                <a:cs typeface="Verdana"/>
              </a:rPr>
              <a:t>e promozionale.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40409" y="538683"/>
            <a:ext cx="7052309" cy="452120"/>
          </a:xfrm>
          <a:prstGeom prst="rect">
            <a:avLst/>
          </a:prstGeom>
        </p:spPr>
        <p:txBody>
          <a:bodyPr vert="horz" wrap="square" lIns="0" tIns="12065" rIns="0" bIns="0" rtlCol="0">
            <a:spAutoFit/>
          </a:bodyPr>
          <a:lstStyle/>
          <a:p>
            <a:pPr marL="12700">
              <a:lnSpc>
                <a:spcPct val="100000"/>
              </a:lnSpc>
              <a:spcBef>
                <a:spcPts val="95"/>
              </a:spcBef>
            </a:pPr>
            <a:r>
              <a:rPr spc="-5" dirty="0"/>
              <a:t>7.</a:t>
            </a:r>
            <a:r>
              <a:rPr dirty="0"/>
              <a:t> </a:t>
            </a:r>
            <a:r>
              <a:rPr spc="-5" dirty="0"/>
              <a:t>Farsi</a:t>
            </a:r>
            <a:r>
              <a:rPr spc="15" dirty="0"/>
              <a:t> </a:t>
            </a:r>
            <a:r>
              <a:rPr spc="-10" dirty="0"/>
              <a:t>conoscere:</a:t>
            </a:r>
            <a:r>
              <a:rPr spc="35" dirty="0"/>
              <a:t> </a:t>
            </a:r>
            <a:r>
              <a:rPr spc="-5" dirty="0"/>
              <a:t>lead</a:t>
            </a:r>
            <a:r>
              <a:rPr spc="35" dirty="0"/>
              <a:t> </a:t>
            </a:r>
            <a:r>
              <a:rPr spc="-10" dirty="0"/>
              <a:t>generation</a:t>
            </a:r>
          </a:p>
        </p:txBody>
      </p:sp>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4</a:t>
            </a:fld>
            <a:endParaRPr spc="-5" dirty="0"/>
          </a:p>
        </p:txBody>
      </p:sp>
      <p:sp>
        <p:nvSpPr>
          <p:cNvPr id="3" name="object 3"/>
          <p:cNvSpPr txBox="1"/>
          <p:nvPr/>
        </p:nvSpPr>
        <p:spPr>
          <a:xfrm>
            <a:off x="609600" y="1676400"/>
            <a:ext cx="6765290" cy="4013278"/>
          </a:xfrm>
          <a:prstGeom prst="rect">
            <a:avLst/>
          </a:prstGeom>
        </p:spPr>
        <p:txBody>
          <a:bodyPr vert="horz" wrap="square" lIns="0" tIns="169545" rIns="0" bIns="0" rtlCol="0">
            <a:spAutoFit/>
          </a:bodyPr>
          <a:lstStyle/>
          <a:p>
            <a:pPr marL="12700" marR="5080" algn="just">
              <a:lnSpc>
                <a:spcPct val="100000"/>
              </a:lnSpc>
              <a:spcBef>
                <a:spcPts val="105"/>
              </a:spcBef>
              <a:tabLst>
                <a:tab pos="2080895" algn="l"/>
              </a:tabLst>
            </a:pPr>
            <a:r>
              <a:rPr sz="2000" b="1" dirty="0">
                <a:solidFill>
                  <a:schemeClr val="tx1">
                    <a:lumMod val="75000"/>
                    <a:lumOff val="25000"/>
                  </a:schemeClr>
                </a:solidFill>
                <a:latin typeface="Verdana"/>
                <a:cs typeface="Verdana"/>
              </a:rPr>
              <a:t>Cos’è la lead generation</a:t>
            </a:r>
          </a:p>
          <a:p>
            <a:pPr marL="12700" marR="5080" algn="just">
              <a:lnSpc>
                <a:spcPct val="100000"/>
              </a:lnSpc>
              <a:spcBef>
                <a:spcPts val="105"/>
              </a:spcBef>
              <a:tabLst>
                <a:tab pos="2080895" algn="l"/>
              </a:tabLst>
            </a:pPr>
            <a:r>
              <a:rPr sz="2000" dirty="0">
                <a:solidFill>
                  <a:schemeClr val="tx1">
                    <a:lumMod val="75000"/>
                    <a:lumOff val="25000"/>
                  </a:schemeClr>
                </a:solidFill>
                <a:latin typeface="Verdana"/>
                <a:cs typeface="Verdana"/>
              </a:rPr>
              <a:t>Come detto, quindi, la lead generation consiste in  quell’insieme di attività che portano alla generazione  di lead, ovvero alla creazione di liste di contatti di  persone realmente interessate al nostro prodotto o  servizio.</a:t>
            </a:r>
          </a:p>
          <a:p>
            <a:pPr marL="12700" marR="5080" algn="just">
              <a:lnSpc>
                <a:spcPct val="100000"/>
              </a:lnSpc>
              <a:spcBef>
                <a:spcPts val="105"/>
              </a:spcBef>
              <a:tabLst>
                <a:tab pos="2080895" algn="l"/>
              </a:tabLst>
            </a:pPr>
            <a:r>
              <a:rPr sz="2000" dirty="0">
                <a:solidFill>
                  <a:schemeClr val="tx1">
                    <a:lumMod val="75000"/>
                    <a:lumOff val="25000"/>
                  </a:schemeClr>
                </a:solidFill>
                <a:latin typeface="Verdana"/>
                <a:cs typeface="Verdana"/>
              </a:rPr>
              <a:t>Lo schema classico della lead generation è il  seguente: si intercetta il potenziale cliente  attraverso diversi canali, lo si direziona su una  pagina di atterraggio (landing page) appositamente  creata oppure sul nostro sito internet, e si ottiene il  suo indirizzo email.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40409" y="538683"/>
            <a:ext cx="7052309" cy="452120"/>
          </a:xfrm>
          <a:prstGeom prst="rect">
            <a:avLst/>
          </a:prstGeom>
        </p:spPr>
        <p:txBody>
          <a:bodyPr vert="horz" wrap="square" lIns="0" tIns="12065" rIns="0" bIns="0" rtlCol="0">
            <a:spAutoFit/>
          </a:bodyPr>
          <a:lstStyle/>
          <a:p>
            <a:pPr marL="12700">
              <a:lnSpc>
                <a:spcPct val="100000"/>
              </a:lnSpc>
              <a:spcBef>
                <a:spcPts val="95"/>
              </a:spcBef>
            </a:pPr>
            <a:r>
              <a:rPr spc="-5" dirty="0"/>
              <a:t>7.</a:t>
            </a:r>
            <a:r>
              <a:rPr dirty="0"/>
              <a:t> </a:t>
            </a:r>
            <a:r>
              <a:rPr spc="-5" dirty="0"/>
              <a:t>Farsi</a:t>
            </a:r>
            <a:r>
              <a:rPr spc="15" dirty="0"/>
              <a:t> </a:t>
            </a:r>
            <a:r>
              <a:rPr spc="-10" dirty="0"/>
              <a:t>conoscere:</a:t>
            </a:r>
            <a:r>
              <a:rPr spc="35" dirty="0"/>
              <a:t> </a:t>
            </a:r>
            <a:r>
              <a:rPr spc="-5" dirty="0"/>
              <a:t>lead</a:t>
            </a:r>
            <a:r>
              <a:rPr spc="35" dirty="0"/>
              <a:t> </a:t>
            </a:r>
            <a:r>
              <a:rPr spc="-10" dirty="0"/>
              <a:t>generation</a:t>
            </a:r>
          </a:p>
        </p:txBody>
      </p:sp>
      <p:sp>
        <p:nvSpPr>
          <p:cNvPr id="7" name="object 7"/>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5</a:t>
            </a:fld>
            <a:endParaRPr spc="-5" dirty="0"/>
          </a:p>
        </p:txBody>
      </p:sp>
      <p:sp>
        <p:nvSpPr>
          <p:cNvPr id="6" name="object 6"/>
          <p:cNvSpPr txBox="1"/>
          <p:nvPr/>
        </p:nvSpPr>
        <p:spPr>
          <a:xfrm>
            <a:off x="762000" y="1981200"/>
            <a:ext cx="6630034" cy="1722908"/>
          </a:xfrm>
          <a:prstGeom prst="rect">
            <a:avLst/>
          </a:prstGeom>
        </p:spPr>
        <p:txBody>
          <a:bodyPr vert="horz" wrap="square" lIns="0" tIns="169545" rIns="0" bIns="0" rtlCol="0">
            <a:spAutoFit/>
          </a:bodyPr>
          <a:lstStyle/>
          <a:p>
            <a:pPr marL="12700" marR="5080" algn="just">
              <a:spcBef>
                <a:spcPts val="105"/>
              </a:spcBef>
              <a:tabLst>
                <a:tab pos="2080895" algn="l"/>
              </a:tabLst>
            </a:pPr>
            <a:r>
              <a:rPr sz="2000" dirty="0">
                <a:solidFill>
                  <a:schemeClr val="tx1">
                    <a:lumMod val="75000"/>
                    <a:lumOff val="25000"/>
                  </a:schemeClr>
                </a:solidFill>
                <a:latin typeface="Verdana"/>
                <a:cs typeface="Verdana"/>
              </a:rPr>
              <a:t>Per ottenere il contatto è fondamentale	offrire</a:t>
            </a:r>
          </a:p>
          <a:p>
            <a:pPr marL="12700" marR="5080" algn="just">
              <a:spcBef>
                <a:spcPts val="105"/>
              </a:spcBef>
              <a:tabLst>
                <a:tab pos="2080895" algn="l"/>
              </a:tabLst>
            </a:pPr>
            <a:r>
              <a:rPr sz="2000" dirty="0">
                <a:solidFill>
                  <a:schemeClr val="tx1">
                    <a:lumMod val="75000"/>
                    <a:lumOff val="25000"/>
                  </a:schemeClr>
                </a:solidFill>
                <a:latin typeface="Verdana"/>
                <a:cs typeface="Verdana"/>
              </a:rPr>
              <a:t>all’utente una contropartita in termini di contenuti  unici e di valore, contropartita che agisce come una  vera e propria calamita e pertanto in gergo viene  definita </a:t>
            </a:r>
            <a:r>
              <a:rPr sz="2000" b="1" dirty="0">
                <a:solidFill>
                  <a:schemeClr val="tx1">
                    <a:lumMod val="75000"/>
                    <a:lumOff val="25000"/>
                  </a:schemeClr>
                </a:solidFill>
                <a:latin typeface="Verdana"/>
                <a:cs typeface="Verdana"/>
              </a:rPr>
              <a:t>lead magnet</a:t>
            </a:r>
            <a:r>
              <a:rPr sz="2000" dirty="0">
                <a:solidFill>
                  <a:schemeClr val="tx1">
                    <a:lumMod val="75000"/>
                    <a:lumOff val="25000"/>
                  </a:schemeClr>
                </a:solidFill>
                <a:latin typeface="Verdana"/>
                <a:cs typeface="Verdana"/>
              </a:rPr>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6</a:t>
            </a:fld>
            <a:endParaRPr spc="-5" dirty="0"/>
          </a:p>
        </p:txBody>
      </p:sp>
      <p:sp>
        <p:nvSpPr>
          <p:cNvPr id="3" name="object 3"/>
          <p:cNvSpPr txBox="1"/>
          <p:nvPr/>
        </p:nvSpPr>
        <p:spPr>
          <a:xfrm>
            <a:off x="609600" y="2057400"/>
            <a:ext cx="6589395" cy="2501326"/>
          </a:xfrm>
          <a:prstGeom prst="rect">
            <a:avLst/>
          </a:prstGeom>
        </p:spPr>
        <p:txBody>
          <a:bodyPr vert="horz" wrap="square" lIns="0" tIns="13335" rIns="0" bIns="0" rtlCol="0">
            <a:spAutoFit/>
          </a:bodyPr>
          <a:lstStyle/>
          <a:p>
            <a:pPr marL="12700" marR="5080" algn="just">
              <a:lnSpc>
                <a:spcPct val="100000"/>
              </a:lnSpc>
              <a:spcBef>
                <a:spcPts val="105"/>
              </a:spcBef>
              <a:tabLst>
                <a:tab pos="2080895" algn="l"/>
              </a:tabLst>
            </a:pPr>
            <a:r>
              <a:rPr lang="it-IT" sz="2000" b="1" dirty="0">
                <a:solidFill>
                  <a:schemeClr val="tx1">
                    <a:lumMod val="75000"/>
                    <a:lumOff val="25000"/>
                  </a:schemeClr>
                </a:solidFill>
                <a:latin typeface="Verdana"/>
                <a:cs typeface="Verdana"/>
              </a:rPr>
              <a:t>Significato di </a:t>
            </a:r>
            <a:r>
              <a:rPr lang="it-IT" sz="2000" b="1" dirty="0" err="1">
                <a:solidFill>
                  <a:schemeClr val="tx1">
                    <a:lumMod val="75000"/>
                    <a:lumOff val="25000"/>
                  </a:schemeClr>
                </a:solidFill>
                <a:latin typeface="Verdana"/>
                <a:cs typeface="Verdana"/>
              </a:rPr>
              <a:t>lead</a:t>
            </a:r>
            <a:endParaRPr lang="it-IT" sz="2000" b="1" dirty="0">
              <a:solidFill>
                <a:schemeClr val="tx1">
                  <a:lumMod val="75000"/>
                  <a:lumOff val="25000"/>
                </a:schemeClr>
              </a:solidFill>
              <a:latin typeface="Verdana"/>
              <a:cs typeface="Verdana"/>
            </a:endParaRPr>
          </a:p>
          <a:p>
            <a:pPr marL="12700" marR="5080" algn="just">
              <a:lnSpc>
                <a:spcPct val="100000"/>
              </a:lnSpc>
              <a:spcBef>
                <a:spcPts val="105"/>
              </a:spcBef>
              <a:tabLst>
                <a:tab pos="2080895" algn="l"/>
              </a:tabLst>
            </a:pPr>
            <a:r>
              <a:rPr sz="2000" dirty="0">
                <a:solidFill>
                  <a:schemeClr val="tx1">
                    <a:lumMod val="75000"/>
                    <a:lumOff val="25000"/>
                  </a:schemeClr>
                </a:solidFill>
                <a:latin typeface="Verdana"/>
                <a:cs typeface="Verdana"/>
              </a:rPr>
              <a:t>I contatti non consistono esclusivamente</a:t>
            </a:r>
          </a:p>
          <a:p>
            <a:pPr marL="12700" marR="5080" algn="just">
              <a:lnSpc>
                <a:spcPct val="100000"/>
              </a:lnSpc>
              <a:spcBef>
                <a:spcPts val="105"/>
              </a:spcBef>
              <a:tabLst>
                <a:tab pos="2080895" algn="l"/>
              </a:tabLst>
            </a:pPr>
            <a:r>
              <a:rPr sz="2000" dirty="0">
                <a:solidFill>
                  <a:schemeClr val="tx1">
                    <a:lumMod val="75000"/>
                    <a:lumOff val="25000"/>
                  </a:schemeClr>
                </a:solidFill>
                <a:latin typeface="Verdana"/>
                <a:cs typeface="Verdana"/>
              </a:rPr>
              <a:t>nell’acquisizione di indirizzi mail. Tra le varie forme  di possibili lead vanno annoverati anche i numeri di  cellulare e i chatbot, ovvero quei software  completamente automatizzati che consentono di  gestire le conversazioni con gli utenti in ambito  customer care service.</a:t>
            </a:r>
          </a:p>
        </p:txBody>
      </p:sp>
      <p:sp>
        <p:nvSpPr>
          <p:cNvPr id="5" name="object 2">
            <a:extLst>
              <a:ext uri="{FF2B5EF4-FFF2-40B4-BE49-F238E27FC236}">
                <a16:creationId xmlns:a16="http://schemas.microsoft.com/office/drawing/2014/main" id="{AE7DFA14-9F17-144D-BF90-B85A5CCFEAEF}"/>
              </a:ext>
            </a:extLst>
          </p:cNvPr>
          <p:cNvSpPr txBox="1">
            <a:spLocks/>
          </p:cNvSpPr>
          <p:nvPr/>
        </p:nvSpPr>
        <p:spPr>
          <a:xfrm>
            <a:off x="940409" y="538683"/>
            <a:ext cx="7052309" cy="452120"/>
          </a:xfrm>
          <a:prstGeom prst="rect">
            <a:avLst/>
          </a:prstGeom>
        </p:spPr>
        <p:txBody>
          <a:bodyPr vert="horz" wrap="square" lIns="0" tIns="12065" rIns="0" bIns="0" rtlCol="0" anchor="t">
            <a:sp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spcBef>
                <a:spcPts val="95"/>
              </a:spcBef>
            </a:pPr>
            <a:r>
              <a:rPr lang="it-IT" spc="-5" dirty="0"/>
              <a:t>7.</a:t>
            </a:r>
            <a:r>
              <a:rPr lang="it-IT" dirty="0"/>
              <a:t> </a:t>
            </a:r>
            <a:r>
              <a:rPr lang="it-IT" spc="-5" dirty="0"/>
              <a:t>Farsi</a:t>
            </a:r>
            <a:r>
              <a:rPr lang="it-IT" spc="15" dirty="0"/>
              <a:t> </a:t>
            </a:r>
            <a:r>
              <a:rPr lang="it-IT" spc="-10" dirty="0"/>
              <a:t>conoscere:</a:t>
            </a:r>
            <a:r>
              <a:rPr lang="it-IT" spc="35" dirty="0"/>
              <a:t> </a:t>
            </a:r>
            <a:r>
              <a:rPr lang="it-IT" spc="-5" dirty="0" err="1"/>
              <a:t>lead</a:t>
            </a:r>
            <a:r>
              <a:rPr lang="it-IT" spc="35" dirty="0"/>
              <a:t> </a:t>
            </a:r>
            <a:r>
              <a:rPr lang="it-IT" spc="-10" dirty="0"/>
              <a:t>generation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7</a:t>
            </a:fld>
            <a:endParaRPr spc="-5" dirty="0"/>
          </a:p>
        </p:txBody>
      </p:sp>
      <p:sp>
        <p:nvSpPr>
          <p:cNvPr id="3" name="object 3"/>
          <p:cNvSpPr txBox="1"/>
          <p:nvPr/>
        </p:nvSpPr>
        <p:spPr>
          <a:xfrm>
            <a:off x="838200" y="1905000"/>
            <a:ext cx="6624955" cy="3799204"/>
          </a:xfrm>
          <a:prstGeom prst="rect">
            <a:avLst/>
          </a:prstGeom>
        </p:spPr>
        <p:txBody>
          <a:bodyPr vert="horz" wrap="square" lIns="0" tIns="13335" rIns="0" bIns="0" rtlCol="0">
            <a:spAutoFit/>
          </a:bodyPr>
          <a:lstStyle/>
          <a:p>
            <a:pPr marL="12700" marR="5080" algn="just">
              <a:spcBef>
                <a:spcPts val="105"/>
              </a:spcBef>
              <a:tabLst>
                <a:tab pos="2080895" algn="l"/>
              </a:tabLst>
            </a:pPr>
            <a:r>
              <a:rPr sz="2000" dirty="0">
                <a:solidFill>
                  <a:schemeClr val="tx1">
                    <a:lumMod val="75000"/>
                    <a:lumOff val="25000"/>
                  </a:schemeClr>
                </a:solidFill>
                <a:latin typeface="Verdana"/>
                <a:cs typeface="Verdana"/>
              </a:rPr>
              <a:t>Un’ultima forma di contatto, sebbene più debole  rispetto alle precedenti, è la notifica push realizzata  attraverso il browser, che molti siti utilizzano per  comunicare agli utenti	informazioni e  aggiornamenti.</a:t>
            </a:r>
          </a:p>
          <a:p>
            <a:pPr marL="12700" marR="5080" algn="just">
              <a:spcBef>
                <a:spcPts val="105"/>
              </a:spcBef>
              <a:tabLst>
                <a:tab pos="2080895" algn="l"/>
              </a:tabLst>
            </a:pPr>
            <a:r>
              <a:rPr sz="2000" dirty="0">
                <a:solidFill>
                  <a:schemeClr val="tx1">
                    <a:lumMod val="75000"/>
                    <a:lumOff val="25000"/>
                  </a:schemeClr>
                </a:solidFill>
                <a:latin typeface="Verdana"/>
                <a:cs typeface="Verdana"/>
              </a:rPr>
              <a:t>Il principale vantaggio della notifica push consiste  nell’aggirare tutte le problematiche di  autorizzazione alla privacy sollevate dal recente  GDPR, in quanto questo tipo di notifiche oltre a  richiedere immediatamente il consenso</a:t>
            </a:r>
          </a:p>
          <a:p>
            <a:pPr marL="12700" marR="5080" algn="just">
              <a:spcBef>
                <a:spcPts val="105"/>
              </a:spcBef>
              <a:tabLst>
                <a:tab pos="2080895" algn="l"/>
              </a:tabLst>
            </a:pPr>
            <a:r>
              <a:rPr sz="2000" dirty="0">
                <a:solidFill>
                  <a:schemeClr val="tx1">
                    <a:lumMod val="75000"/>
                    <a:lumOff val="25000"/>
                  </a:schemeClr>
                </a:solidFill>
                <a:latin typeface="Verdana"/>
                <a:cs typeface="Verdana"/>
              </a:rPr>
              <a:t>dell’interessato all’invio di notifiche, non raccoglie  l’indirizzo IP dell’utente.</a:t>
            </a:r>
          </a:p>
        </p:txBody>
      </p:sp>
      <p:sp>
        <p:nvSpPr>
          <p:cNvPr id="7" name="object 2">
            <a:extLst>
              <a:ext uri="{FF2B5EF4-FFF2-40B4-BE49-F238E27FC236}">
                <a16:creationId xmlns:a16="http://schemas.microsoft.com/office/drawing/2014/main" id="{2E54D650-838E-A14E-9C05-D87AD2FC7B52}"/>
              </a:ext>
            </a:extLst>
          </p:cNvPr>
          <p:cNvSpPr txBox="1">
            <a:spLocks/>
          </p:cNvSpPr>
          <p:nvPr/>
        </p:nvSpPr>
        <p:spPr>
          <a:xfrm>
            <a:off x="940409" y="538683"/>
            <a:ext cx="7052309" cy="452120"/>
          </a:xfrm>
          <a:prstGeom prst="rect">
            <a:avLst/>
          </a:prstGeom>
        </p:spPr>
        <p:txBody>
          <a:bodyPr vert="horz" wrap="square" lIns="0" tIns="12065" rIns="0" bIns="0" rtlCol="0" anchor="t">
            <a:sp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spcBef>
                <a:spcPts val="95"/>
              </a:spcBef>
            </a:pPr>
            <a:r>
              <a:rPr lang="it-IT" spc="-5" dirty="0"/>
              <a:t>7.</a:t>
            </a:r>
            <a:r>
              <a:rPr lang="it-IT" dirty="0"/>
              <a:t> </a:t>
            </a:r>
            <a:r>
              <a:rPr lang="it-IT" spc="-5" dirty="0"/>
              <a:t>Farsi</a:t>
            </a:r>
            <a:r>
              <a:rPr lang="it-IT" spc="15" dirty="0"/>
              <a:t> </a:t>
            </a:r>
            <a:r>
              <a:rPr lang="it-IT" spc="-10" dirty="0"/>
              <a:t>conoscere:</a:t>
            </a:r>
            <a:r>
              <a:rPr lang="it-IT" spc="35" dirty="0"/>
              <a:t> </a:t>
            </a:r>
            <a:r>
              <a:rPr lang="it-IT" spc="-5" dirty="0" err="1"/>
              <a:t>lead</a:t>
            </a:r>
            <a:r>
              <a:rPr lang="it-IT" spc="35" dirty="0"/>
              <a:t> </a:t>
            </a:r>
            <a:r>
              <a:rPr lang="it-IT" spc="-10" dirty="0"/>
              <a:t>generation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8</a:t>
            </a:fld>
            <a:endParaRPr spc="-5" dirty="0"/>
          </a:p>
        </p:txBody>
      </p:sp>
      <p:sp>
        <p:nvSpPr>
          <p:cNvPr id="3" name="object 3"/>
          <p:cNvSpPr txBox="1"/>
          <p:nvPr/>
        </p:nvSpPr>
        <p:spPr>
          <a:xfrm>
            <a:off x="838200" y="2133600"/>
            <a:ext cx="6597015" cy="1550670"/>
          </a:xfrm>
          <a:prstGeom prst="rect">
            <a:avLst/>
          </a:prstGeom>
        </p:spPr>
        <p:txBody>
          <a:bodyPr vert="horz" wrap="square" lIns="0" tIns="13335" rIns="0" bIns="0" rtlCol="0">
            <a:spAutoFit/>
          </a:bodyPr>
          <a:lstStyle/>
          <a:p>
            <a:pPr marL="12700" marR="5080" algn="just">
              <a:lnSpc>
                <a:spcPct val="100000"/>
              </a:lnSpc>
              <a:spcBef>
                <a:spcPts val="105"/>
              </a:spcBef>
              <a:tabLst>
                <a:tab pos="2080895" algn="l"/>
              </a:tabLst>
            </a:pPr>
            <a:r>
              <a:rPr sz="2000" dirty="0">
                <a:solidFill>
                  <a:schemeClr val="tx1">
                    <a:lumMod val="75000"/>
                    <a:lumOff val="25000"/>
                  </a:schemeClr>
                </a:solidFill>
                <a:latin typeface="Verdana"/>
                <a:cs typeface="Verdana"/>
              </a:rPr>
              <a:t>Occorre quindi ragionare a 360 gradi e pensare alla  relazione con l’utente in maniera più ampia,  considerandola in termini di effettiva connessione  con la persona interessata e non di mera  acquisizione del solo indirizzo mail.</a:t>
            </a:r>
          </a:p>
        </p:txBody>
      </p:sp>
      <p:sp>
        <p:nvSpPr>
          <p:cNvPr id="7" name="object 2">
            <a:extLst>
              <a:ext uri="{FF2B5EF4-FFF2-40B4-BE49-F238E27FC236}">
                <a16:creationId xmlns:a16="http://schemas.microsoft.com/office/drawing/2014/main" id="{250E1BF1-8A0D-A546-A13F-BEE160E266CF}"/>
              </a:ext>
            </a:extLst>
          </p:cNvPr>
          <p:cNvSpPr txBox="1">
            <a:spLocks/>
          </p:cNvSpPr>
          <p:nvPr/>
        </p:nvSpPr>
        <p:spPr>
          <a:xfrm>
            <a:off x="940409" y="538683"/>
            <a:ext cx="7052309" cy="452120"/>
          </a:xfrm>
          <a:prstGeom prst="rect">
            <a:avLst/>
          </a:prstGeom>
        </p:spPr>
        <p:txBody>
          <a:bodyPr vert="horz" wrap="square" lIns="0" tIns="12065" rIns="0" bIns="0" rtlCol="0" anchor="t">
            <a:sp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spcBef>
                <a:spcPts val="95"/>
              </a:spcBef>
            </a:pPr>
            <a:r>
              <a:rPr lang="it-IT" spc="-5" dirty="0"/>
              <a:t>7.</a:t>
            </a:r>
            <a:r>
              <a:rPr lang="it-IT" dirty="0"/>
              <a:t> </a:t>
            </a:r>
            <a:r>
              <a:rPr lang="it-IT" spc="-5" dirty="0"/>
              <a:t>Farsi</a:t>
            </a:r>
            <a:r>
              <a:rPr lang="it-IT" spc="15" dirty="0"/>
              <a:t> </a:t>
            </a:r>
            <a:r>
              <a:rPr lang="it-IT" spc="-10" dirty="0"/>
              <a:t>conoscere:</a:t>
            </a:r>
            <a:r>
              <a:rPr lang="it-IT" spc="35" dirty="0"/>
              <a:t> </a:t>
            </a:r>
            <a:r>
              <a:rPr lang="it-IT" spc="-5" dirty="0" err="1"/>
              <a:t>lead</a:t>
            </a:r>
            <a:r>
              <a:rPr lang="it-IT" spc="35" dirty="0"/>
              <a:t> </a:t>
            </a:r>
            <a:r>
              <a:rPr lang="it-IT" spc="-10" dirty="0"/>
              <a:t>generation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9</a:t>
            </a:fld>
            <a:endParaRPr spc="-5" dirty="0"/>
          </a:p>
        </p:txBody>
      </p:sp>
      <p:sp>
        <p:nvSpPr>
          <p:cNvPr id="3" name="object 3"/>
          <p:cNvSpPr txBox="1"/>
          <p:nvPr/>
        </p:nvSpPr>
        <p:spPr>
          <a:xfrm>
            <a:off x="685800" y="1838810"/>
            <a:ext cx="6271514" cy="4373633"/>
          </a:xfrm>
          <a:prstGeom prst="rect">
            <a:avLst/>
          </a:prstGeom>
        </p:spPr>
        <p:txBody>
          <a:bodyPr vert="horz" wrap="square" lIns="0" tIns="13335" rIns="0" bIns="0" rtlCol="0">
            <a:spAutoFit/>
          </a:bodyPr>
          <a:lstStyle/>
          <a:p>
            <a:pPr marL="12700" marR="5080" algn="just">
              <a:spcBef>
                <a:spcPts val="105"/>
              </a:spcBef>
              <a:tabLst>
                <a:tab pos="2080895" algn="l"/>
              </a:tabLst>
            </a:pPr>
            <a:r>
              <a:rPr lang="it-IT" sz="2000" b="1" dirty="0">
                <a:solidFill>
                  <a:schemeClr val="tx1">
                    <a:lumMod val="75000"/>
                    <a:lumOff val="25000"/>
                  </a:schemeClr>
                </a:solidFill>
                <a:latin typeface="Verdana"/>
                <a:cs typeface="Verdana"/>
              </a:rPr>
              <a:t>I vantaggi della </a:t>
            </a:r>
            <a:r>
              <a:rPr lang="it-IT" sz="2000" b="1" dirty="0" err="1">
                <a:solidFill>
                  <a:schemeClr val="tx1">
                    <a:lumMod val="75000"/>
                    <a:lumOff val="25000"/>
                  </a:schemeClr>
                </a:solidFill>
                <a:latin typeface="Verdana"/>
                <a:cs typeface="Verdana"/>
              </a:rPr>
              <a:t>lead</a:t>
            </a:r>
            <a:r>
              <a:rPr lang="it-IT" sz="2000" b="1" dirty="0">
                <a:solidFill>
                  <a:schemeClr val="tx1">
                    <a:lumMod val="75000"/>
                    <a:lumOff val="25000"/>
                  </a:schemeClr>
                </a:solidFill>
                <a:latin typeface="Verdana"/>
                <a:cs typeface="Verdana"/>
              </a:rPr>
              <a:t> generation</a:t>
            </a:r>
          </a:p>
          <a:p>
            <a:pPr marL="12700" marR="5080" algn="just">
              <a:spcBef>
                <a:spcPts val="105"/>
              </a:spcBef>
              <a:tabLst>
                <a:tab pos="2080895" algn="l"/>
              </a:tabLst>
            </a:pPr>
            <a:r>
              <a:rPr sz="2000" dirty="0">
                <a:solidFill>
                  <a:schemeClr val="tx1">
                    <a:lumMod val="75000"/>
                    <a:lumOff val="25000"/>
                  </a:schemeClr>
                </a:solidFill>
                <a:latin typeface="Verdana"/>
                <a:cs typeface="Verdana"/>
              </a:rPr>
              <a:t>La lead generation è una tecnica estremamente  efficace, che consente di massimizzare i tassi di  conversione e , di conseguenza, il ritorno</a:t>
            </a:r>
          </a:p>
          <a:p>
            <a:pPr marL="12700" marR="5080" algn="just">
              <a:spcBef>
                <a:spcPts val="105"/>
              </a:spcBef>
              <a:tabLst>
                <a:tab pos="2080895" algn="l"/>
              </a:tabLst>
            </a:pPr>
            <a:r>
              <a:rPr sz="2000" dirty="0">
                <a:solidFill>
                  <a:schemeClr val="tx1">
                    <a:lumMod val="75000"/>
                    <a:lumOff val="25000"/>
                  </a:schemeClr>
                </a:solidFill>
                <a:latin typeface="Verdana"/>
                <a:cs typeface="Verdana"/>
              </a:rPr>
              <a:t>sull’investimento (ROI).</a:t>
            </a:r>
          </a:p>
          <a:p>
            <a:pPr marL="12700" marR="5080" algn="just">
              <a:spcBef>
                <a:spcPts val="105"/>
              </a:spcBef>
              <a:tabLst>
                <a:tab pos="2080895" algn="l"/>
              </a:tabLst>
            </a:pPr>
            <a:r>
              <a:rPr sz="2000" dirty="0">
                <a:solidFill>
                  <a:schemeClr val="tx1">
                    <a:lumMod val="75000"/>
                    <a:lumOff val="25000"/>
                  </a:schemeClr>
                </a:solidFill>
                <a:latin typeface="Verdana"/>
                <a:cs typeface="Verdana"/>
              </a:rPr>
              <a:t>Un altro vantaggio di questa strategia di web</a:t>
            </a:r>
          </a:p>
          <a:p>
            <a:pPr marL="12700" marR="5080" algn="just">
              <a:spcBef>
                <a:spcPts val="105"/>
              </a:spcBef>
              <a:tabLst>
                <a:tab pos="2080895" algn="l"/>
              </a:tabLst>
            </a:pPr>
            <a:r>
              <a:rPr sz="2000" dirty="0">
                <a:solidFill>
                  <a:schemeClr val="tx1">
                    <a:lumMod val="75000"/>
                    <a:lumOff val="25000"/>
                  </a:schemeClr>
                </a:solidFill>
                <a:latin typeface="Verdana"/>
                <a:cs typeface="Verdana"/>
              </a:rPr>
              <a:t>marketing consiste nell’ottimizzazione dei costi di  advertising. Per identificare utenti interessati al nostro  prodotto o servizio, canalizzandone il relativo traffico  verso il nostro sito internet o verso una landing page  specifica, generalmente è necessario sostenere dei  costi pubblicitari: sia Facebook Ads che Google Ads ad  esempio sono piattaforme a pagamento.</a:t>
            </a:r>
          </a:p>
        </p:txBody>
      </p:sp>
      <p:sp>
        <p:nvSpPr>
          <p:cNvPr id="5" name="object 2">
            <a:extLst>
              <a:ext uri="{FF2B5EF4-FFF2-40B4-BE49-F238E27FC236}">
                <a16:creationId xmlns:a16="http://schemas.microsoft.com/office/drawing/2014/main" id="{2829413C-4BA8-4747-AEC6-5E977E5D0DC7}"/>
              </a:ext>
            </a:extLst>
          </p:cNvPr>
          <p:cNvSpPr txBox="1">
            <a:spLocks/>
          </p:cNvSpPr>
          <p:nvPr/>
        </p:nvSpPr>
        <p:spPr>
          <a:xfrm>
            <a:off x="940409" y="538683"/>
            <a:ext cx="7052309" cy="452120"/>
          </a:xfrm>
          <a:prstGeom prst="rect">
            <a:avLst/>
          </a:prstGeom>
        </p:spPr>
        <p:txBody>
          <a:bodyPr vert="horz" wrap="square" lIns="0" tIns="12065" rIns="0" bIns="0" rtlCol="0" anchor="t">
            <a:sp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spcBef>
                <a:spcPts val="95"/>
              </a:spcBef>
            </a:pPr>
            <a:r>
              <a:rPr lang="it-IT" spc="-5" dirty="0"/>
              <a:t>7.</a:t>
            </a:r>
            <a:r>
              <a:rPr lang="it-IT" dirty="0"/>
              <a:t> </a:t>
            </a:r>
            <a:r>
              <a:rPr lang="it-IT" spc="-5" dirty="0"/>
              <a:t>Farsi</a:t>
            </a:r>
            <a:r>
              <a:rPr lang="it-IT" spc="15" dirty="0"/>
              <a:t> </a:t>
            </a:r>
            <a:r>
              <a:rPr lang="it-IT" spc="-10" dirty="0"/>
              <a:t>conoscere:</a:t>
            </a:r>
            <a:r>
              <a:rPr lang="it-IT" spc="35" dirty="0"/>
              <a:t> </a:t>
            </a:r>
            <a:r>
              <a:rPr lang="it-IT" spc="-5" dirty="0" err="1"/>
              <a:t>lead</a:t>
            </a:r>
            <a:r>
              <a:rPr lang="it-IT" spc="35" dirty="0"/>
              <a:t> </a:t>
            </a:r>
            <a:r>
              <a:rPr lang="it-IT" spc="-10" dirty="0"/>
              <a:t>generation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10</a:t>
            </a:fld>
            <a:endParaRPr spc="-5" dirty="0"/>
          </a:p>
        </p:txBody>
      </p:sp>
      <p:sp>
        <p:nvSpPr>
          <p:cNvPr id="3" name="object 3"/>
          <p:cNvSpPr txBox="1"/>
          <p:nvPr/>
        </p:nvSpPr>
        <p:spPr>
          <a:xfrm>
            <a:off x="762001" y="1828800"/>
            <a:ext cx="6400800" cy="4642938"/>
          </a:xfrm>
          <a:prstGeom prst="rect">
            <a:avLst/>
          </a:prstGeom>
        </p:spPr>
        <p:txBody>
          <a:bodyPr vert="horz" wrap="square" lIns="0" tIns="13335" rIns="0" bIns="0" rtlCol="0">
            <a:spAutoFit/>
          </a:bodyPr>
          <a:lstStyle/>
          <a:p>
            <a:pPr marL="12700" marR="5080" algn="just">
              <a:lnSpc>
                <a:spcPct val="100000"/>
              </a:lnSpc>
              <a:spcBef>
                <a:spcPts val="105"/>
              </a:spcBef>
              <a:tabLst>
                <a:tab pos="2080895" algn="l"/>
              </a:tabLst>
            </a:pPr>
            <a:r>
              <a:rPr sz="2000" dirty="0">
                <a:solidFill>
                  <a:schemeClr val="tx1">
                    <a:lumMod val="75000"/>
                    <a:lumOff val="25000"/>
                  </a:schemeClr>
                </a:solidFill>
                <a:latin typeface="Verdana"/>
                <a:cs typeface="Verdana"/>
              </a:rPr>
              <a:t>La lead generation	invece, attraverso l’instaurazione  di una relazione diretta	con il potenziale cliente,  consente di eludere almeno in parte i costi della  pubblicità.	Se il traffico interessato viene individuato  attraverso le tecniche di posizionamento sui motori di  ricerca (SEO), i costi pubblicitari sono completamente  abbattuti.</a:t>
            </a:r>
          </a:p>
          <a:p>
            <a:pPr marL="12700" marR="5080" algn="just">
              <a:lnSpc>
                <a:spcPct val="100000"/>
              </a:lnSpc>
              <a:spcBef>
                <a:spcPts val="105"/>
              </a:spcBef>
              <a:tabLst>
                <a:tab pos="2080895" algn="l"/>
              </a:tabLst>
            </a:pPr>
            <a:r>
              <a:rPr sz="2000" dirty="0">
                <a:solidFill>
                  <a:schemeClr val="tx1">
                    <a:lumMod val="75000"/>
                    <a:lumOff val="25000"/>
                  </a:schemeClr>
                </a:solidFill>
                <a:latin typeface="Verdana"/>
                <a:cs typeface="Verdana"/>
              </a:rPr>
              <a:t>Nel caso che il lead invece venga ottenuto attraverso  un investimento in advertising (Google Ads o Facebook  Ads), i costi risultano comunque inferiori, perché una  volta ottenuto il lead, la relazione col potenziale cliente  viene internalizzata e alimentata attraverso i nostri  canali organici (email, contatti telefonici).</a:t>
            </a:r>
          </a:p>
        </p:txBody>
      </p:sp>
      <p:sp>
        <p:nvSpPr>
          <p:cNvPr id="7" name="object 2">
            <a:extLst>
              <a:ext uri="{FF2B5EF4-FFF2-40B4-BE49-F238E27FC236}">
                <a16:creationId xmlns:a16="http://schemas.microsoft.com/office/drawing/2014/main" id="{E8C7227F-6073-A941-BFB5-7C4C219870DA}"/>
              </a:ext>
            </a:extLst>
          </p:cNvPr>
          <p:cNvSpPr txBox="1">
            <a:spLocks/>
          </p:cNvSpPr>
          <p:nvPr/>
        </p:nvSpPr>
        <p:spPr>
          <a:xfrm>
            <a:off x="940409" y="538683"/>
            <a:ext cx="7052309" cy="452120"/>
          </a:xfrm>
          <a:prstGeom prst="rect">
            <a:avLst/>
          </a:prstGeom>
        </p:spPr>
        <p:txBody>
          <a:bodyPr vert="horz" wrap="square" lIns="0" tIns="12065" rIns="0" bIns="0" rtlCol="0" anchor="t">
            <a:sp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spcBef>
                <a:spcPts val="95"/>
              </a:spcBef>
            </a:pPr>
            <a:r>
              <a:rPr lang="it-IT" spc="-5" dirty="0"/>
              <a:t>7.</a:t>
            </a:r>
            <a:r>
              <a:rPr lang="it-IT" dirty="0"/>
              <a:t> </a:t>
            </a:r>
            <a:r>
              <a:rPr lang="it-IT" spc="-5" dirty="0"/>
              <a:t>Farsi</a:t>
            </a:r>
            <a:r>
              <a:rPr lang="it-IT" spc="15" dirty="0"/>
              <a:t> </a:t>
            </a:r>
            <a:r>
              <a:rPr lang="it-IT" spc="-10" dirty="0"/>
              <a:t>conoscere:</a:t>
            </a:r>
            <a:r>
              <a:rPr lang="it-IT" spc="35" dirty="0"/>
              <a:t> </a:t>
            </a:r>
            <a:r>
              <a:rPr lang="it-IT" spc="-5" dirty="0" err="1"/>
              <a:t>lead</a:t>
            </a:r>
            <a:r>
              <a:rPr lang="it-IT" spc="35" dirty="0"/>
              <a:t> </a:t>
            </a:r>
            <a:r>
              <a:rPr lang="it-IT" spc="-10" dirty="0"/>
              <a:t>generation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11</a:t>
            </a:fld>
            <a:endParaRPr spc="-5" dirty="0"/>
          </a:p>
        </p:txBody>
      </p:sp>
      <p:sp>
        <p:nvSpPr>
          <p:cNvPr id="3" name="object 3"/>
          <p:cNvSpPr txBox="1"/>
          <p:nvPr/>
        </p:nvSpPr>
        <p:spPr>
          <a:xfrm>
            <a:off x="931014" y="1963735"/>
            <a:ext cx="6307986" cy="1244571"/>
          </a:xfrm>
          <a:prstGeom prst="rect">
            <a:avLst/>
          </a:prstGeom>
        </p:spPr>
        <p:txBody>
          <a:bodyPr vert="horz" wrap="square" lIns="0" tIns="13335" rIns="0" bIns="0" rtlCol="0">
            <a:spAutoFit/>
          </a:bodyPr>
          <a:lstStyle/>
          <a:p>
            <a:pPr marL="12700" marR="5080" algn="just">
              <a:spcBef>
                <a:spcPts val="105"/>
              </a:spcBef>
              <a:tabLst>
                <a:tab pos="2080895" algn="l"/>
              </a:tabLst>
            </a:pPr>
            <a:r>
              <a:rPr sz="2000" dirty="0">
                <a:solidFill>
                  <a:schemeClr val="tx1">
                    <a:lumMod val="75000"/>
                    <a:lumOff val="25000"/>
                  </a:schemeClr>
                </a:solidFill>
                <a:latin typeface="Verdana"/>
                <a:cs typeface="Verdana"/>
              </a:rPr>
              <a:t>Infine, la lead generation</a:t>
            </a:r>
            <a:r>
              <a:rPr lang="it-IT"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consente</a:t>
            </a:r>
            <a:r>
              <a:rPr sz="2000" dirty="0">
                <a:solidFill>
                  <a:schemeClr val="tx1">
                    <a:lumMod val="75000"/>
                    <a:lumOff val="25000"/>
                  </a:schemeClr>
                </a:solidFill>
                <a:latin typeface="Verdana"/>
                <a:cs typeface="Verdana"/>
              </a:rPr>
              <a:t> di gestire in prima  persona le varie fasi della relazione con la persona </a:t>
            </a:r>
            <a:r>
              <a:rPr sz="2000" dirty="0" err="1">
                <a:solidFill>
                  <a:schemeClr val="tx1">
                    <a:lumMod val="75000"/>
                    <a:lumOff val="25000"/>
                  </a:schemeClr>
                </a:solidFill>
                <a:latin typeface="Verdana"/>
                <a:cs typeface="Verdana"/>
              </a:rPr>
              <a:t>interessata</a:t>
            </a:r>
            <a:r>
              <a:rPr sz="2000" dirty="0">
                <a:solidFill>
                  <a:schemeClr val="tx1">
                    <a:lumMod val="75000"/>
                    <a:lumOff val="25000"/>
                  </a:schemeClr>
                </a:solidFill>
                <a:latin typeface="Verdana"/>
                <a:cs typeface="Verdana"/>
              </a:rPr>
              <a:t>,</a:t>
            </a:r>
            <a:r>
              <a:rPr lang="it-IT"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rispondendo</a:t>
            </a:r>
            <a:r>
              <a:rPr sz="2000" dirty="0">
                <a:solidFill>
                  <a:schemeClr val="tx1">
                    <a:lumMod val="75000"/>
                    <a:lumOff val="25000"/>
                  </a:schemeClr>
                </a:solidFill>
                <a:latin typeface="Verdana"/>
                <a:cs typeface="Verdana"/>
              </a:rPr>
              <a:t> direttamente ad </a:t>
            </a:r>
            <a:r>
              <a:rPr sz="2000" dirty="0" err="1">
                <a:solidFill>
                  <a:schemeClr val="tx1">
                    <a:lumMod val="75000"/>
                    <a:lumOff val="25000"/>
                  </a:schemeClr>
                </a:solidFill>
                <a:latin typeface="Verdana"/>
                <a:cs typeface="Verdana"/>
              </a:rPr>
              <a:t>eventuali</a:t>
            </a:r>
            <a:r>
              <a:rPr sz="2000" dirty="0">
                <a:solidFill>
                  <a:schemeClr val="tx1">
                    <a:lumMod val="75000"/>
                    <a:lumOff val="25000"/>
                  </a:schemeClr>
                </a:solidFill>
                <a:latin typeface="Verdana"/>
                <a:cs typeface="Verdana"/>
              </a:rPr>
              <a:t> domande o specifiche esigenze.).</a:t>
            </a:r>
          </a:p>
        </p:txBody>
      </p:sp>
      <p:sp>
        <p:nvSpPr>
          <p:cNvPr id="7" name="object 2">
            <a:extLst>
              <a:ext uri="{FF2B5EF4-FFF2-40B4-BE49-F238E27FC236}">
                <a16:creationId xmlns:a16="http://schemas.microsoft.com/office/drawing/2014/main" id="{C9473549-9B82-6440-939B-F61914D29821}"/>
              </a:ext>
            </a:extLst>
          </p:cNvPr>
          <p:cNvSpPr txBox="1">
            <a:spLocks/>
          </p:cNvSpPr>
          <p:nvPr/>
        </p:nvSpPr>
        <p:spPr>
          <a:xfrm>
            <a:off x="940409" y="538683"/>
            <a:ext cx="7052309" cy="452120"/>
          </a:xfrm>
          <a:prstGeom prst="rect">
            <a:avLst/>
          </a:prstGeom>
        </p:spPr>
        <p:txBody>
          <a:bodyPr vert="horz" wrap="square" lIns="0" tIns="12065" rIns="0" bIns="0" rtlCol="0" anchor="t">
            <a:sp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spcBef>
                <a:spcPts val="95"/>
              </a:spcBef>
            </a:pPr>
            <a:r>
              <a:rPr lang="it-IT" spc="-5" dirty="0"/>
              <a:t>7.</a:t>
            </a:r>
            <a:r>
              <a:rPr lang="it-IT" dirty="0"/>
              <a:t> </a:t>
            </a:r>
            <a:r>
              <a:rPr lang="it-IT" spc="-5" dirty="0"/>
              <a:t>Farsi</a:t>
            </a:r>
            <a:r>
              <a:rPr lang="it-IT" spc="15" dirty="0"/>
              <a:t> </a:t>
            </a:r>
            <a:r>
              <a:rPr lang="it-IT" spc="-10" dirty="0"/>
              <a:t>conoscere:</a:t>
            </a:r>
            <a:r>
              <a:rPr lang="it-IT" spc="35" dirty="0"/>
              <a:t> </a:t>
            </a:r>
            <a:r>
              <a:rPr lang="it-IT" spc="-5" dirty="0" err="1"/>
              <a:t>lead</a:t>
            </a:r>
            <a:r>
              <a:rPr lang="it-IT" spc="35" dirty="0"/>
              <a:t> </a:t>
            </a:r>
            <a:r>
              <a:rPr lang="it-IT" spc="-10" dirty="0"/>
              <a:t>generation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12</a:t>
            </a:fld>
            <a:endParaRPr spc="-5" dirty="0"/>
          </a:p>
        </p:txBody>
      </p:sp>
      <p:sp>
        <p:nvSpPr>
          <p:cNvPr id="3" name="object 3"/>
          <p:cNvSpPr txBox="1"/>
          <p:nvPr/>
        </p:nvSpPr>
        <p:spPr>
          <a:xfrm>
            <a:off x="840313" y="1905000"/>
            <a:ext cx="6104475" cy="4655762"/>
          </a:xfrm>
          <a:prstGeom prst="rect">
            <a:avLst/>
          </a:prstGeom>
        </p:spPr>
        <p:txBody>
          <a:bodyPr vert="horz" wrap="square" lIns="0" tIns="13335" rIns="0" bIns="0" rtlCol="0">
            <a:spAutoFit/>
          </a:bodyPr>
          <a:lstStyle/>
          <a:p>
            <a:pPr marL="12700" marR="5080" algn="just">
              <a:lnSpc>
                <a:spcPct val="100000"/>
              </a:lnSpc>
              <a:spcBef>
                <a:spcPts val="105"/>
              </a:spcBef>
              <a:tabLst>
                <a:tab pos="2080895" algn="l"/>
              </a:tabLst>
            </a:pPr>
            <a:r>
              <a:rPr lang="it-IT" sz="2000" b="1" dirty="0">
                <a:solidFill>
                  <a:schemeClr val="tx1">
                    <a:lumMod val="75000"/>
                    <a:lumOff val="25000"/>
                  </a:schemeClr>
                </a:solidFill>
                <a:latin typeface="Verdana"/>
                <a:cs typeface="Verdana"/>
              </a:rPr>
              <a:t>La </a:t>
            </a:r>
            <a:r>
              <a:rPr lang="it-IT" sz="2000" b="1" dirty="0" err="1">
                <a:solidFill>
                  <a:schemeClr val="tx1">
                    <a:lumMod val="75000"/>
                    <a:lumOff val="25000"/>
                  </a:schemeClr>
                </a:solidFill>
                <a:latin typeface="Verdana"/>
                <a:cs typeface="Verdana"/>
              </a:rPr>
              <a:t>lead</a:t>
            </a:r>
            <a:r>
              <a:rPr lang="it-IT" sz="2000" b="1" dirty="0">
                <a:solidFill>
                  <a:schemeClr val="tx1">
                    <a:lumMod val="75000"/>
                    <a:lumOff val="25000"/>
                  </a:schemeClr>
                </a:solidFill>
                <a:latin typeface="Verdana"/>
                <a:cs typeface="Verdana"/>
              </a:rPr>
              <a:t> </a:t>
            </a:r>
            <a:r>
              <a:rPr lang="it-IT" sz="2000" b="1" dirty="0" err="1">
                <a:solidFill>
                  <a:schemeClr val="tx1">
                    <a:lumMod val="75000"/>
                    <a:lumOff val="25000"/>
                  </a:schemeClr>
                </a:solidFill>
                <a:latin typeface="Verdana"/>
                <a:cs typeface="Verdana"/>
              </a:rPr>
              <a:t>nurturing</a:t>
            </a:r>
            <a:endParaRPr lang="it-IT" sz="2000" b="1" dirty="0">
              <a:solidFill>
                <a:schemeClr val="tx1">
                  <a:lumMod val="75000"/>
                  <a:lumOff val="25000"/>
                </a:schemeClr>
              </a:solidFill>
              <a:latin typeface="Verdana"/>
              <a:cs typeface="Verdana"/>
            </a:endParaRPr>
          </a:p>
          <a:p>
            <a:pPr marL="12700" marR="5080" algn="just">
              <a:lnSpc>
                <a:spcPct val="100000"/>
              </a:lnSpc>
              <a:spcBef>
                <a:spcPts val="105"/>
              </a:spcBef>
              <a:tabLst>
                <a:tab pos="2080895" algn="l"/>
              </a:tabLst>
            </a:pPr>
            <a:r>
              <a:rPr sz="2000" dirty="0">
                <a:solidFill>
                  <a:schemeClr val="tx1">
                    <a:lumMod val="75000"/>
                    <a:lumOff val="25000"/>
                  </a:schemeClr>
                </a:solidFill>
                <a:latin typeface="Verdana"/>
                <a:cs typeface="Verdana"/>
              </a:rPr>
              <a:t>Non tutti i lead acquisiti sono uguali, nel senso che non  tutti i contatti si trovano nella stessa fase del processo  d’acquisto (il cosiddetto customer journey,  rappresentato come un imbuto e per questo  conosciuto come funnel).</a:t>
            </a:r>
          </a:p>
          <a:p>
            <a:pPr marL="12700" marR="5080" algn="just">
              <a:lnSpc>
                <a:spcPct val="100000"/>
              </a:lnSpc>
              <a:spcBef>
                <a:spcPts val="105"/>
              </a:spcBef>
              <a:tabLst>
                <a:tab pos="2080895" algn="l"/>
              </a:tabLst>
            </a:pPr>
            <a:r>
              <a:rPr sz="2000" dirty="0">
                <a:solidFill>
                  <a:schemeClr val="tx1">
                    <a:lumMod val="75000"/>
                    <a:lumOff val="25000"/>
                  </a:schemeClr>
                </a:solidFill>
                <a:latin typeface="Verdana"/>
                <a:cs typeface="Verdana"/>
              </a:rPr>
              <a:t>Come è facilmente intuibile, alcune persone possono  essere molto vicine alla fase conclusiva di acquisto,  perché ad esempio si sono già informate sul nostro  prodotto o servizio, hanno fatto le loro valutazioni e i  </a:t>
            </a:r>
            <a:r>
              <a:rPr sz="2000" dirty="0" err="1">
                <a:solidFill>
                  <a:schemeClr val="tx1">
                    <a:lumMod val="75000"/>
                    <a:lumOff val="25000"/>
                  </a:schemeClr>
                </a:solidFill>
                <a:latin typeface="Verdana"/>
                <a:cs typeface="Verdana"/>
              </a:rPr>
              <a:t>raffronti</a:t>
            </a:r>
            <a:r>
              <a:rPr sz="2000" dirty="0">
                <a:solidFill>
                  <a:schemeClr val="tx1">
                    <a:lumMod val="75000"/>
                    <a:lumOff val="25000"/>
                  </a:schemeClr>
                </a:solidFill>
                <a:latin typeface="Verdana"/>
                <a:cs typeface="Verdana"/>
              </a:rPr>
              <a:t> con</a:t>
            </a:r>
            <a:r>
              <a:rPr lang="it-IT"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analoghi</a:t>
            </a:r>
            <a:r>
              <a:rPr sz="2000" dirty="0">
                <a:solidFill>
                  <a:schemeClr val="tx1">
                    <a:lumMod val="75000"/>
                    <a:lumOff val="25000"/>
                  </a:schemeClr>
                </a:solidFill>
                <a:latin typeface="Verdana"/>
                <a:cs typeface="Verdana"/>
              </a:rPr>
              <a:t> prodotti della </a:t>
            </a:r>
            <a:r>
              <a:rPr sz="2000" dirty="0" err="1">
                <a:solidFill>
                  <a:schemeClr val="tx1">
                    <a:lumMod val="75000"/>
                    <a:lumOff val="25000"/>
                  </a:schemeClr>
                </a:solidFill>
                <a:latin typeface="Verdana"/>
                <a:cs typeface="Verdana"/>
              </a:rPr>
              <a:t>concorrenza</a:t>
            </a:r>
            <a:r>
              <a:rPr sz="2000" dirty="0">
                <a:solidFill>
                  <a:schemeClr val="tx1">
                    <a:lumMod val="75000"/>
                    <a:lumOff val="25000"/>
                  </a:schemeClr>
                </a:solidFill>
                <a:latin typeface="Verdana"/>
                <a:cs typeface="Verdana"/>
              </a:rPr>
              <a:t> e quindi sono più propense a comprare, trasformandosi  da semplici lead in customer </a:t>
            </a:r>
            <a:r>
              <a:rPr sz="2000" dirty="0" err="1">
                <a:solidFill>
                  <a:schemeClr val="tx1">
                    <a:lumMod val="75000"/>
                    <a:lumOff val="25000"/>
                  </a:schemeClr>
                </a:solidFill>
                <a:latin typeface="Verdana"/>
                <a:cs typeface="Verdana"/>
              </a:rPr>
              <a:t>veri</a:t>
            </a:r>
            <a:r>
              <a:rPr lang="it-IT" sz="2000" dirty="0">
                <a:solidFill>
                  <a:schemeClr val="tx1">
                    <a:lumMod val="75000"/>
                    <a:lumOff val="25000"/>
                  </a:schemeClr>
                </a:solidFill>
                <a:latin typeface="Verdana"/>
                <a:cs typeface="Verdana"/>
              </a:rPr>
              <a:t> </a:t>
            </a:r>
            <a:r>
              <a:rPr sz="2000" dirty="0">
                <a:solidFill>
                  <a:schemeClr val="tx1">
                    <a:lumMod val="75000"/>
                    <a:lumOff val="25000"/>
                  </a:schemeClr>
                </a:solidFill>
                <a:latin typeface="Verdana"/>
                <a:cs typeface="Verdana"/>
              </a:rPr>
              <a:t>e propri.</a:t>
            </a:r>
          </a:p>
        </p:txBody>
      </p:sp>
      <p:sp>
        <p:nvSpPr>
          <p:cNvPr id="7" name="object 2">
            <a:extLst>
              <a:ext uri="{FF2B5EF4-FFF2-40B4-BE49-F238E27FC236}">
                <a16:creationId xmlns:a16="http://schemas.microsoft.com/office/drawing/2014/main" id="{3C9C3383-AF74-0E41-ADD3-A05C703B19FB}"/>
              </a:ext>
            </a:extLst>
          </p:cNvPr>
          <p:cNvSpPr txBox="1">
            <a:spLocks/>
          </p:cNvSpPr>
          <p:nvPr/>
        </p:nvSpPr>
        <p:spPr>
          <a:xfrm>
            <a:off x="940409" y="538683"/>
            <a:ext cx="7052309" cy="452120"/>
          </a:xfrm>
          <a:prstGeom prst="rect">
            <a:avLst/>
          </a:prstGeom>
        </p:spPr>
        <p:txBody>
          <a:bodyPr vert="horz" wrap="square" lIns="0" tIns="12065" rIns="0" bIns="0" rtlCol="0" anchor="t">
            <a:sp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spcBef>
                <a:spcPts val="95"/>
              </a:spcBef>
            </a:pPr>
            <a:r>
              <a:rPr lang="it-IT" spc="-5" dirty="0"/>
              <a:t>7.</a:t>
            </a:r>
            <a:r>
              <a:rPr lang="it-IT" dirty="0"/>
              <a:t> </a:t>
            </a:r>
            <a:r>
              <a:rPr lang="it-IT" spc="-5" dirty="0"/>
              <a:t>Farsi</a:t>
            </a:r>
            <a:r>
              <a:rPr lang="it-IT" spc="15" dirty="0"/>
              <a:t> </a:t>
            </a:r>
            <a:r>
              <a:rPr lang="it-IT" spc="-10" dirty="0"/>
              <a:t>conoscere:</a:t>
            </a:r>
            <a:r>
              <a:rPr lang="it-IT" spc="35" dirty="0"/>
              <a:t> </a:t>
            </a:r>
            <a:r>
              <a:rPr lang="it-IT" spc="-5" dirty="0" err="1"/>
              <a:t>lead</a:t>
            </a:r>
            <a:r>
              <a:rPr lang="it-IT" spc="35" dirty="0"/>
              <a:t> </a:t>
            </a:r>
            <a:r>
              <a:rPr lang="it-IT" spc="-10" dirty="0"/>
              <a:t>generation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13</a:t>
            </a:fld>
            <a:endParaRPr spc="-5" dirty="0"/>
          </a:p>
        </p:txBody>
      </p:sp>
      <p:sp>
        <p:nvSpPr>
          <p:cNvPr id="3" name="object 3"/>
          <p:cNvSpPr txBox="1"/>
          <p:nvPr/>
        </p:nvSpPr>
        <p:spPr>
          <a:xfrm>
            <a:off x="926083" y="1742389"/>
            <a:ext cx="6389117" cy="3732432"/>
          </a:xfrm>
          <a:prstGeom prst="rect">
            <a:avLst/>
          </a:prstGeom>
        </p:spPr>
        <p:txBody>
          <a:bodyPr vert="horz" wrap="square" lIns="0" tIns="13335" rIns="0" bIns="0" rtlCol="0">
            <a:spAutoFit/>
          </a:bodyPr>
          <a:lstStyle/>
          <a:p>
            <a:pPr marL="12700" marR="5080" algn="just">
              <a:spcBef>
                <a:spcPts val="105"/>
              </a:spcBef>
              <a:tabLst>
                <a:tab pos="2080895" algn="l"/>
              </a:tabLst>
            </a:pPr>
            <a:r>
              <a:rPr sz="2000" dirty="0">
                <a:solidFill>
                  <a:schemeClr val="tx1">
                    <a:lumMod val="75000"/>
                    <a:lumOff val="25000"/>
                  </a:schemeClr>
                </a:solidFill>
                <a:latin typeface="Verdana"/>
                <a:cs typeface="Verdana"/>
              </a:rPr>
              <a:t>In questo caso, siamo di fronte a lead cosiddetti caldi,  cioè molto vicini alla fase conclusiva del customer  journey.</a:t>
            </a:r>
          </a:p>
          <a:p>
            <a:pPr marL="12700" marR="5080" algn="just">
              <a:spcBef>
                <a:spcPts val="105"/>
              </a:spcBef>
              <a:tabLst>
                <a:tab pos="2080895" algn="l"/>
              </a:tabLst>
            </a:pPr>
            <a:r>
              <a:rPr sz="2000" dirty="0">
                <a:solidFill>
                  <a:schemeClr val="tx1">
                    <a:lumMod val="75000"/>
                    <a:lumOff val="25000"/>
                  </a:schemeClr>
                </a:solidFill>
                <a:latin typeface="Verdana"/>
                <a:cs typeface="Verdana"/>
              </a:rPr>
              <a:t>D’altro canto esistono persone che non sono  particolarmente interessate al nostro prodotto o  servizio, nel senso che si trovano in una fase in cui  stanno raccogliendo informazioni e opinioni.</a:t>
            </a:r>
          </a:p>
          <a:p>
            <a:pPr marL="12700" marR="5080" algn="just">
              <a:spcBef>
                <a:spcPts val="105"/>
              </a:spcBef>
              <a:tabLst>
                <a:tab pos="2080895" algn="l"/>
              </a:tabLst>
            </a:pPr>
            <a:r>
              <a:rPr sz="2000" dirty="0">
                <a:solidFill>
                  <a:schemeClr val="tx1">
                    <a:lumMod val="75000"/>
                    <a:lumOff val="25000"/>
                  </a:schemeClr>
                </a:solidFill>
                <a:latin typeface="Verdana"/>
                <a:cs typeface="Verdana"/>
              </a:rPr>
              <a:t>Magari non hanno ancora maturato in maniera chiara  la loro decisione d’acquisto o addirittura stanno  semplicemente esplorando una potenziale soluzione a  un bisogno latente e non ancora pienamente  manifesto.</a:t>
            </a:r>
          </a:p>
        </p:txBody>
      </p:sp>
      <p:sp>
        <p:nvSpPr>
          <p:cNvPr id="7" name="object 2">
            <a:extLst>
              <a:ext uri="{FF2B5EF4-FFF2-40B4-BE49-F238E27FC236}">
                <a16:creationId xmlns:a16="http://schemas.microsoft.com/office/drawing/2014/main" id="{DF5CBD06-2C74-3140-AC41-DC6772F21B85}"/>
              </a:ext>
            </a:extLst>
          </p:cNvPr>
          <p:cNvSpPr txBox="1">
            <a:spLocks/>
          </p:cNvSpPr>
          <p:nvPr/>
        </p:nvSpPr>
        <p:spPr>
          <a:xfrm>
            <a:off x="940409" y="538683"/>
            <a:ext cx="7052309" cy="452120"/>
          </a:xfrm>
          <a:prstGeom prst="rect">
            <a:avLst/>
          </a:prstGeom>
        </p:spPr>
        <p:txBody>
          <a:bodyPr vert="horz" wrap="square" lIns="0" tIns="12065" rIns="0" bIns="0" rtlCol="0" anchor="t">
            <a:sp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spcBef>
                <a:spcPts val="95"/>
              </a:spcBef>
            </a:pPr>
            <a:r>
              <a:rPr lang="it-IT" spc="-5" dirty="0"/>
              <a:t>7.</a:t>
            </a:r>
            <a:r>
              <a:rPr lang="it-IT" dirty="0"/>
              <a:t> </a:t>
            </a:r>
            <a:r>
              <a:rPr lang="it-IT" spc="-5" dirty="0"/>
              <a:t>Farsi</a:t>
            </a:r>
            <a:r>
              <a:rPr lang="it-IT" spc="15" dirty="0"/>
              <a:t> </a:t>
            </a:r>
            <a:r>
              <a:rPr lang="it-IT" spc="-10" dirty="0"/>
              <a:t>conoscere:</a:t>
            </a:r>
            <a:r>
              <a:rPr lang="it-IT" spc="35" dirty="0"/>
              <a:t> </a:t>
            </a:r>
            <a:r>
              <a:rPr lang="it-IT" spc="-5" dirty="0" err="1"/>
              <a:t>lead</a:t>
            </a:r>
            <a:r>
              <a:rPr lang="it-IT" spc="35" dirty="0"/>
              <a:t> </a:t>
            </a:r>
            <a:r>
              <a:rPr lang="it-IT" spc="-10" dirty="0"/>
              <a:t>generation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14</a:t>
            </a:fld>
            <a:endParaRPr spc="-5" dirty="0"/>
          </a:p>
        </p:txBody>
      </p:sp>
      <p:sp>
        <p:nvSpPr>
          <p:cNvPr id="3" name="object 3"/>
          <p:cNvSpPr txBox="1"/>
          <p:nvPr/>
        </p:nvSpPr>
        <p:spPr>
          <a:xfrm>
            <a:off x="685800" y="1673993"/>
            <a:ext cx="6541517" cy="4655762"/>
          </a:xfrm>
          <a:prstGeom prst="rect">
            <a:avLst/>
          </a:prstGeom>
        </p:spPr>
        <p:txBody>
          <a:bodyPr vert="horz" wrap="square" lIns="0" tIns="13335" rIns="0" bIns="0" rtlCol="0">
            <a:spAutoFit/>
          </a:bodyPr>
          <a:lstStyle/>
          <a:p>
            <a:pPr marL="12700" marR="5080" algn="just">
              <a:lnSpc>
                <a:spcPct val="100000"/>
              </a:lnSpc>
              <a:spcBef>
                <a:spcPts val="105"/>
              </a:spcBef>
              <a:tabLst>
                <a:tab pos="2080895" algn="l"/>
              </a:tabLst>
            </a:pPr>
            <a:r>
              <a:rPr sz="2000" dirty="0">
                <a:solidFill>
                  <a:schemeClr val="tx1">
                    <a:lumMod val="75000"/>
                    <a:lumOff val="25000"/>
                  </a:schemeClr>
                </a:solidFill>
                <a:latin typeface="Verdana"/>
                <a:cs typeface="Verdana"/>
              </a:rPr>
              <a:t>In tutti questi casi siamo di fronte a lead freddi, che  necessitano di essere “scaldati” attraverso opportune  tecniche di web marketing chiamate lead nurturing.</a:t>
            </a:r>
          </a:p>
          <a:p>
            <a:pPr marL="12700" marR="5080" algn="just">
              <a:lnSpc>
                <a:spcPct val="100000"/>
              </a:lnSpc>
              <a:spcBef>
                <a:spcPts val="105"/>
              </a:spcBef>
              <a:tabLst>
                <a:tab pos="2080895" algn="l"/>
              </a:tabLst>
            </a:pPr>
            <a:r>
              <a:rPr sz="2000" dirty="0">
                <a:solidFill>
                  <a:schemeClr val="tx1">
                    <a:lumMod val="75000"/>
                    <a:lumOff val="25000"/>
                  </a:schemeClr>
                </a:solidFill>
                <a:latin typeface="Verdana"/>
                <a:cs typeface="Verdana"/>
              </a:rPr>
              <a:t>La lead nurturing tipicamente consiste </a:t>
            </a:r>
            <a:r>
              <a:rPr sz="2000" dirty="0" err="1">
                <a:solidFill>
                  <a:schemeClr val="tx1">
                    <a:lumMod val="75000"/>
                    <a:lumOff val="25000"/>
                  </a:schemeClr>
                </a:solidFill>
                <a:latin typeface="Verdana"/>
                <a:cs typeface="Verdana"/>
              </a:rPr>
              <a:t>nell’inserire</a:t>
            </a:r>
            <a:r>
              <a:rPr sz="2000" dirty="0">
                <a:solidFill>
                  <a:schemeClr val="tx1">
                    <a:lumMod val="75000"/>
                    <a:lumOff val="25000"/>
                  </a:schemeClr>
                </a:solidFill>
                <a:latin typeface="Verdana"/>
                <a:cs typeface="Verdana"/>
              </a:rPr>
              <a:t> il lead freddo in un processo automatizzato di email  marketing che attraverso diversi step riesce a </a:t>
            </a:r>
            <a:r>
              <a:rPr sz="2000" dirty="0" err="1">
                <a:solidFill>
                  <a:schemeClr val="tx1">
                    <a:lumMod val="75000"/>
                    <a:lumOff val="25000"/>
                  </a:schemeClr>
                </a:solidFill>
                <a:latin typeface="Verdana"/>
                <a:cs typeface="Verdana"/>
              </a:rPr>
              <a:t>scaldare</a:t>
            </a:r>
            <a:r>
              <a:rPr sz="2000" dirty="0">
                <a:solidFill>
                  <a:schemeClr val="tx1">
                    <a:lumMod val="75000"/>
                    <a:lumOff val="25000"/>
                  </a:schemeClr>
                </a:solidFill>
                <a:latin typeface="Verdana"/>
                <a:cs typeface="Verdana"/>
              </a:rPr>
              <a:t> il contatto e possibilmente a trasformarlo in cliente.</a:t>
            </a:r>
          </a:p>
          <a:p>
            <a:pPr marL="12700" marR="5080" algn="just">
              <a:lnSpc>
                <a:spcPct val="100000"/>
              </a:lnSpc>
              <a:spcBef>
                <a:spcPts val="105"/>
              </a:spcBef>
              <a:tabLst>
                <a:tab pos="2080895" algn="l"/>
              </a:tabLst>
            </a:pPr>
            <a:r>
              <a:rPr sz="2000" dirty="0">
                <a:solidFill>
                  <a:schemeClr val="tx1">
                    <a:lumMod val="75000"/>
                    <a:lumOff val="25000"/>
                  </a:schemeClr>
                </a:solidFill>
                <a:latin typeface="Verdana"/>
                <a:cs typeface="Verdana"/>
              </a:rPr>
              <a:t>Una volta acquisito il contatto mail, comincia un iter di  comunicazioni attraverso il canale di posta elettronica  che hanno il compito di “nutrire” il lead, veicolando  gradualmente contenuti di valore, approfondimenti sul  prodotto o servizio, ma anche credibilità e  autorevolezza del brand.</a:t>
            </a:r>
          </a:p>
        </p:txBody>
      </p:sp>
      <p:sp>
        <p:nvSpPr>
          <p:cNvPr id="7" name="object 2">
            <a:extLst>
              <a:ext uri="{FF2B5EF4-FFF2-40B4-BE49-F238E27FC236}">
                <a16:creationId xmlns:a16="http://schemas.microsoft.com/office/drawing/2014/main" id="{953485F9-93B9-7947-B30B-125937847D5A}"/>
              </a:ext>
            </a:extLst>
          </p:cNvPr>
          <p:cNvSpPr txBox="1">
            <a:spLocks/>
          </p:cNvSpPr>
          <p:nvPr/>
        </p:nvSpPr>
        <p:spPr>
          <a:xfrm>
            <a:off x="940409" y="538683"/>
            <a:ext cx="7052309" cy="452120"/>
          </a:xfrm>
          <a:prstGeom prst="rect">
            <a:avLst/>
          </a:prstGeom>
        </p:spPr>
        <p:txBody>
          <a:bodyPr vert="horz" wrap="square" lIns="0" tIns="12065" rIns="0" bIns="0" rtlCol="0" anchor="t">
            <a:sp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spcBef>
                <a:spcPts val="95"/>
              </a:spcBef>
            </a:pPr>
            <a:r>
              <a:rPr lang="it-IT" spc="-5" dirty="0"/>
              <a:t>7.</a:t>
            </a:r>
            <a:r>
              <a:rPr lang="it-IT" dirty="0"/>
              <a:t> </a:t>
            </a:r>
            <a:r>
              <a:rPr lang="it-IT" spc="-5" dirty="0"/>
              <a:t>Farsi</a:t>
            </a:r>
            <a:r>
              <a:rPr lang="it-IT" spc="15" dirty="0"/>
              <a:t> </a:t>
            </a:r>
            <a:r>
              <a:rPr lang="it-IT" spc="-10" dirty="0"/>
              <a:t>conoscere:</a:t>
            </a:r>
            <a:r>
              <a:rPr lang="it-IT" spc="35" dirty="0"/>
              <a:t> </a:t>
            </a:r>
            <a:r>
              <a:rPr lang="it-IT" spc="-5" dirty="0" err="1"/>
              <a:t>lead</a:t>
            </a:r>
            <a:r>
              <a:rPr lang="it-IT" spc="35" dirty="0"/>
              <a:t> </a:t>
            </a:r>
            <a:r>
              <a:rPr lang="it-IT" spc="-10" dirty="0"/>
              <a:t>generation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40409" y="538683"/>
            <a:ext cx="7052309" cy="452120"/>
          </a:xfrm>
          <a:prstGeom prst="rect">
            <a:avLst/>
          </a:prstGeom>
        </p:spPr>
        <p:txBody>
          <a:bodyPr vert="horz" wrap="square" lIns="0" tIns="12065" rIns="0" bIns="0" rtlCol="0">
            <a:spAutoFit/>
          </a:bodyPr>
          <a:lstStyle/>
          <a:p>
            <a:pPr marL="12700">
              <a:lnSpc>
                <a:spcPct val="100000"/>
              </a:lnSpc>
              <a:spcBef>
                <a:spcPts val="95"/>
              </a:spcBef>
            </a:pPr>
            <a:r>
              <a:rPr spc="-5" dirty="0"/>
              <a:t>7.</a:t>
            </a:r>
            <a:r>
              <a:rPr dirty="0"/>
              <a:t> </a:t>
            </a:r>
            <a:r>
              <a:rPr spc="-5" dirty="0"/>
              <a:t>Farsi</a:t>
            </a:r>
            <a:r>
              <a:rPr spc="15" dirty="0"/>
              <a:t> </a:t>
            </a:r>
            <a:r>
              <a:rPr spc="-10" dirty="0"/>
              <a:t>conoscere:</a:t>
            </a:r>
            <a:r>
              <a:rPr spc="35" dirty="0"/>
              <a:t> </a:t>
            </a:r>
            <a:r>
              <a:rPr spc="-5" dirty="0"/>
              <a:t>lead</a:t>
            </a:r>
            <a:r>
              <a:rPr spc="35" dirty="0"/>
              <a:t> </a:t>
            </a:r>
            <a:r>
              <a:rPr spc="-10" dirty="0"/>
              <a:t>generation</a:t>
            </a:r>
          </a:p>
        </p:txBody>
      </p:sp>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15</a:t>
            </a:fld>
            <a:endParaRPr spc="-5" dirty="0"/>
          </a:p>
        </p:txBody>
      </p:sp>
      <p:sp>
        <p:nvSpPr>
          <p:cNvPr id="3" name="object 3"/>
          <p:cNvSpPr txBox="1"/>
          <p:nvPr/>
        </p:nvSpPr>
        <p:spPr>
          <a:xfrm>
            <a:off x="457200" y="2057400"/>
            <a:ext cx="6705600" cy="4051750"/>
          </a:xfrm>
          <a:prstGeom prst="rect">
            <a:avLst/>
          </a:prstGeom>
        </p:spPr>
        <p:txBody>
          <a:bodyPr vert="horz" wrap="square" lIns="0" tIns="12065" rIns="0" bIns="0" rtlCol="0">
            <a:spAutoFit/>
          </a:bodyPr>
          <a:lstStyle/>
          <a:p>
            <a:pPr marL="12700" marR="5080" algn="just">
              <a:spcBef>
                <a:spcPts val="105"/>
              </a:spcBef>
              <a:tabLst>
                <a:tab pos="2080895" algn="l"/>
              </a:tabLst>
            </a:pPr>
            <a:r>
              <a:rPr sz="2000" b="1" dirty="0">
                <a:solidFill>
                  <a:schemeClr val="tx1">
                    <a:lumMod val="75000"/>
                    <a:lumOff val="25000"/>
                  </a:schemeClr>
                </a:solidFill>
                <a:latin typeface="Verdana"/>
                <a:cs typeface="Verdana"/>
              </a:rPr>
              <a:t>Lead caldi e lead freddi: le diverse  strategie</a:t>
            </a:r>
          </a:p>
          <a:p>
            <a:pPr marL="12700" marR="5080" algn="just">
              <a:spcBef>
                <a:spcPts val="105"/>
              </a:spcBef>
              <a:tabLst>
                <a:tab pos="2080895" algn="l"/>
              </a:tabLst>
            </a:pPr>
            <a:r>
              <a:rPr sz="2000" dirty="0">
                <a:solidFill>
                  <a:schemeClr val="tx1">
                    <a:lumMod val="75000"/>
                    <a:lumOff val="25000"/>
                  </a:schemeClr>
                </a:solidFill>
                <a:latin typeface="Verdana"/>
                <a:cs typeface="Verdana"/>
              </a:rPr>
              <a:t>I lead freddi hanno il vantaggio di poter essere  ottenuti abbastanza facilmente e con costi di  acquisizione inferiori.	Spesso è sufficiente lavorare  bene sul posizionamento del proprio blog aziendale per  ottenere dei </a:t>
            </a:r>
            <a:r>
              <a:rPr sz="2000" dirty="0" err="1">
                <a:solidFill>
                  <a:schemeClr val="tx1">
                    <a:lumMod val="75000"/>
                    <a:lumOff val="25000"/>
                  </a:schemeClr>
                </a:solidFill>
                <a:latin typeface="Verdana"/>
                <a:cs typeface="Verdana"/>
              </a:rPr>
              <a:t>contatti</a:t>
            </a:r>
            <a:r>
              <a:rPr sz="2000" dirty="0">
                <a:solidFill>
                  <a:schemeClr val="tx1">
                    <a:lumMod val="75000"/>
                    <a:lumOff val="25000"/>
                  </a:schemeClr>
                </a:solidFill>
                <a:latin typeface="Verdana"/>
                <a:cs typeface="Verdana"/>
              </a:rPr>
              <a:t>.</a:t>
            </a:r>
            <a:endParaRPr lang="it-IT" sz="2000" dirty="0">
              <a:solidFill>
                <a:schemeClr val="tx1">
                  <a:lumMod val="75000"/>
                  <a:lumOff val="25000"/>
                </a:schemeClr>
              </a:solidFill>
              <a:latin typeface="Verdana"/>
              <a:cs typeface="Verdana"/>
            </a:endParaRPr>
          </a:p>
          <a:p>
            <a:pPr marL="12700" marR="5080" algn="just">
              <a:spcBef>
                <a:spcPts val="105"/>
              </a:spcBef>
              <a:tabLst>
                <a:tab pos="2080895" algn="l"/>
              </a:tabLst>
            </a:pPr>
            <a:endParaRPr lang="it-IT" sz="2000" dirty="0">
              <a:solidFill>
                <a:schemeClr val="tx1">
                  <a:lumMod val="75000"/>
                  <a:lumOff val="25000"/>
                </a:schemeClr>
              </a:solidFill>
              <a:latin typeface="Verdana"/>
              <a:cs typeface="Verdana"/>
            </a:endParaRPr>
          </a:p>
          <a:p>
            <a:pPr marL="12700" marR="5080" algn="just">
              <a:spcBef>
                <a:spcPts val="105"/>
              </a:spcBef>
              <a:tabLst>
                <a:tab pos="2080895" algn="l"/>
              </a:tabLst>
            </a:pPr>
            <a:r>
              <a:rPr sz="2000" dirty="0">
                <a:solidFill>
                  <a:schemeClr val="tx1">
                    <a:lumMod val="75000"/>
                    <a:lumOff val="25000"/>
                  </a:schemeClr>
                </a:solidFill>
                <a:latin typeface="Verdana"/>
                <a:cs typeface="Verdana"/>
              </a:rPr>
              <a:t>Di contro, proprio perché sono lontani dalla  conversione, questi lead necessitano di attività mirate  di lead nurturing e di offerte di lead magnet, azioni che  opportunamente combinate sono in grado di indurre la  persona all’acquisto del prodotto o servizio.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40409" y="538683"/>
            <a:ext cx="7052309" cy="452120"/>
          </a:xfrm>
          <a:prstGeom prst="rect">
            <a:avLst/>
          </a:prstGeom>
        </p:spPr>
        <p:txBody>
          <a:bodyPr vert="horz" wrap="square" lIns="0" tIns="12065" rIns="0" bIns="0" rtlCol="0">
            <a:spAutoFit/>
          </a:bodyPr>
          <a:lstStyle/>
          <a:p>
            <a:pPr marL="12700">
              <a:lnSpc>
                <a:spcPct val="100000"/>
              </a:lnSpc>
              <a:spcBef>
                <a:spcPts val="95"/>
              </a:spcBef>
            </a:pPr>
            <a:r>
              <a:rPr spc="-5" dirty="0"/>
              <a:t>7.</a:t>
            </a:r>
            <a:r>
              <a:rPr dirty="0"/>
              <a:t> </a:t>
            </a:r>
            <a:r>
              <a:rPr spc="-5" dirty="0"/>
              <a:t>Farsi</a:t>
            </a:r>
            <a:r>
              <a:rPr spc="15" dirty="0"/>
              <a:t> </a:t>
            </a:r>
            <a:r>
              <a:rPr spc="-10" dirty="0"/>
              <a:t>conoscere:</a:t>
            </a:r>
            <a:r>
              <a:rPr spc="35" dirty="0"/>
              <a:t> </a:t>
            </a:r>
            <a:r>
              <a:rPr spc="-5" dirty="0"/>
              <a:t>lead</a:t>
            </a:r>
            <a:r>
              <a:rPr spc="35" dirty="0"/>
              <a:t> </a:t>
            </a:r>
            <a:r>
              <a:rPr spc="-10" dirty="0"/>
              <a:t>generation</a:t>
            </a:r>
          </a:p>
        </p:txBody>
      </p:sp>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16</a:t>
            </a:fld>
            <a:endParaRPr spc="-5" dirty="0"/>
          </a:p>
        </p:txBody>
      </p:sp>
      <p:sp>
        <p:nvSpPr>
          <p:cNvPr id="3" name="object 3"/>
          <p:cNvSpPr txBox="1"/>
          <p:nvPr/>
        </p:nvSpPr>
        <p:spPr>
          <a:xfrm>
            <a:off x="685800" y="2057400"/>
            <a:ext cx="6465317" cy="3410549"/>
          </a:xfrm>
          <a:prstGeom prst="rect">
            <a:avLst/>
          </a:prstGeom>
        </p:spPr>
        <p:txBody>
          <a:bodyPr vert="horz" wrap="square" lIns="0" tIns="12065" rIns="0" bIns="0" rtlCol="0">
            <a:spAutoFit/>
          </a:bodyPr>
          <a:lstStyle/>
          <a:p>
            <a:pPr marL="12700" marR="5080" algn="just">
              <a:lnSpc>
                <a:spcPct val="100000"/>
              </a:lnSpc>
              <a:spcBef>
                <a:spcPts val="105"/>
              </a:spcBef>
              <a:tabLst>
                <a:tab pos="2080895" algn="l"/>
              </a:tabLst>
            </a:pPr>
            <a:r>
              <a:rPr sz="2000" dirty="0">
                <a:solidFill>
                  <a:schemeClr val="tx1">
                    <a:lumMod val="75000"/>
                    <a:lumOff val="25000"/>
                  </a:schemeClr>
                </a:solidFill>
                <a:latin typeface="Verdana"/>
                <a:cs typeface="Verdana"/>
              </a:rPr>
              <a:t>Nel caso di lead caldi, invece, le metodologie da  implementare per acquisire clienti paganti sono molto  diverse, perché diversa è sia la posizione del contatto  nel processo d’acquisto che il suo intento di ricerca sul  web.</a:t>
            </a:r>
          </a:p>
          <a:p>
            <a:pPr marL="12700" marR="5080" algn="just">
              <a:lnSpc>
                <a:spcPct val="100000"/>
              </a:lnSpc>
              <a:spcBef>
                <a:spcPts val="105"/>
              </a:spcBef>
              <a:tabLst>
                <a:tab pos="2080895" algn="l"/>
              </a:tabLst>
            </a:pPr>
            <a:r>
              <a:rPr sz="2000" dirty="0">
                <a:solidFill>
                  <a:schemeClr val="tx1">
                    <a:lumMod val="75000"/>
                    <a:lumOff val="25000"/>
                  </a:schemeClr>
                </a:solidFill>
                <a:latin typeface="Verdana"/>
                <a:cs typeface="Verdana"/>
              </a:rPr>
              <a:t>L’acquisizione di questo tipo di lead è più difficile e  normalmente più costosa, poiché in genere richiede un  investimento in advertising. L’aspetto positivo, però, è  che questi contatti sono molto più vicini alla  conversione e non richiedono attività di lead nurturing  o l’invio di lead magnet.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40409" y="538683"/>
            <a:ext cx="7052309" cy="452120"/>
          </a:xfrm>
          <a:prstGeom prst="rect">
            <a:avLst/>
          </a:prstGeom>
        </p:spPr>
        <p:txBody>
          <a:bodyPr vert="horz" wrap="square" lIns="0" tIns="12065" rIns="0" bIns="0" rtlCol="0">
            <a:spAutoFit/>
          </a:bodyPr>
          <a:lstStyle/>
          <a:p>
            <a:pPr marL="12700">
              <a:lnSpc>
                <a:spcPct val="100000"/>
              </a:lnSpc>
              <a:spcBef>
                <a:spcPts val="95"/>
              </a:spcBef>
            </a:pPr>
            <a:r>
              <a:rPr spc="-5" dirty="0"/>
              <a:t>7.</a:t>
            </a:r>
            <a:r>
              <a:rPr dirty="0"/>
              <a:t> </a:t>
            </a:r>
            <a:r>
              <a:rPr spc="-5" dirty="0"/>
              <a:t>Farsi</a:t>
            </a:r>
            <a:r>
              <a:rPr spc="15" dirty="0"/>
              <a:t> </a:t>
            </a:r>
            <a:r>
              <a:rPr spc="-10" dirty="0"/>
              <a:t>conoscere:</a:t>
            </a:r>
            <a:r>
              <a:rPr spc="35" dirty="0"/>
              <a:t> </a:t>
            </a:r>
            <a:r>
              <a:rPr spc="-5" dirty="0"/>
              <a:t>lead</a:t>
            </a:r>
            <a:r>
              <a:rPr spc="35" dirty="0"/>
              <a:t> </a:t>
            </a:r>
            <a:r>
              <a:rPr spc="-10" dirty="0"/>
              <a:t>generation</a:t>
            </a:r>
          </a:p>
        </p:txBody>
      </p:sp>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17</a:t>
            </a:fld>
            <a:endParaRPr spc="-5" dirty="0"/>
          </a:p>
        </p:txBody>
      </p:sp>
      <p:sp>
        <p:nvSpPr>
          <p:cNvPr id="3" name="object 3"/>
          <p:cNvSpPr txBox="1"/>
          <p:nvPr/>
        </p:nvSpPr>
        <p:spPr>
          <a:xfrm>
            <a:off x="594342" y="1739185"/>
            <a:ext cx="6327482" cy="4333879"/>
          </a:xfrm>
          <a:prstGeom prst="rect">
            <a:avLst/>
          </a:prstGeom>
        </p:spPr>
        <p:txBody>
          <a:bodyPr vert="horz" wrap="square" lIns="0" tIns="12065" rIns="0" bIns="0" rtlCol="0">
            <a:spAutoFit/>
          </a:bodyPr>
          <a:lstStyle/>
          <a:p>
            <a:pPr marL="12700" marR="5080" algn="just">
              <a:spcBef>
                <a:spcPts val="105"/>
              </a:spcBef>
              <a:tabLst>
                <a:tab pos="2080895" algn="l"/>
              </a:tabLst>
            </a:pPr>
            <a:r>
              <a:rPr sz="2000" dirty="0">
                <a:solidFill>
                  <a:schemeClr val="tx1">
                    <a:lumMod val="75000"/>
                    <a:lumOff val="25000"/>
                  </a:schemeClr>
                </a:solidFill>
                <a:latin typeface="Verdana"/>
                <a:cs typeface="Verdana"/>
              </a:rPr>
              <a:t>Lo schema tipico di acquisizione di un lead caldo consiste  nel pubblicare un annuncio pubblicitario che </a:t>
            </a:r>
            <a:r>
              <a:rPr sz="2000" dirty="0" err="1">
                <a:solidFill>
                  <a:schemeClr val="tx1">
                    <a:lumMod val="75000"/>
                    <a:lumOff val="25000"/>
                  </a:schemeClr>
                </a:solidFill>
                <a:latin typeface="Verdana"/>
                <a:cs typeface="Verdana"/>
              </a:rPr>
              <a:t>intercetti</a:t>
            </a:r>
            <a:r>
              <a:rPr sz="2000" dirty="0">
                <a:solidFill>
                  <a:schemeClr val="tx1">
                    <a:lumMod val="75000"/>
                    <a:lumOff val="25000"/>
                  </a:schemeClr>
                </a:solidFill>
                <a:latin typeface="Verdana"/>
                <a:cs typeface="Verdana"/>
              </a:rPr>
              <a:t> un intento molto vicino all’acquisto, direzionando il  potenziale cliente su una landing page specifica.</a:t>
            </a:r>
          </a:p>
          <a:p>
            <a:pPr marL="12700" marR="5080" algn="just">
              <a:spcBef>
                <a:spcPts val="105"/>
              </a:spcBef>
              <a:tabLst>
                <a:tab pos="2080895" algn="l"/>
              </a:tabLst>
            </a:pPr>
            <a:r>
              <a:rPr sz="2000" dirty="0">
                <a:solidFill>
                  <a:schemeClr val="tx1">
                    <a:lumMod val="75000"/>
                    <a:lumOff val="25000"/>
                  </a:schemeClr>
                </a:solidFill>
                <a:latin typeface="Verdana"/>
                <a:cs typeface="Verdana"/>
              </a:rPr>
              <a:t>A questo punto, se il lead</a:t>
            </a:r>
            <a:r>
              <a:rPr lang="it-IT"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esegue</a:t>
            </a:r>
            <a:r>
              <a:rPr sz="2000" dirty="0">
                <a:solidFill>
                  <a:schemeClr val="tx1">
                    <a:lumMod val="75000"/>
                    <a:lumOff val="25000"/>
                  </a:schemeClr>
                </a:solidFill>
                <a:latin typeface="Verdana"/>
                <a:cs typeface="Verdana"/>
              </a:rPr>
              <a:t> la call to action  indicata, che può consistere in	una</a:t>
            </a:r>
            <a:r>
              <a:rPr lang="it-IT"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richiesta</a:t>
            </a:r>
            <a:r>
              <a:rPr sz="2000" dirty="0">
                <a:solidFill>
                  <a:schemeClr val="tx1">
                    <a:lumMod val="75000"/>
                    <a:lumOff val="25000"/>
                  </a:schemeClr>
                </a:solidFill>
                <a:latin typeface="Verdana"/>
                <a:cs typeface="Verdana"/>
              </a:rPr>
              <a:t> di  preventivo o di un appuntamento, </a:t>
            </a:r>
            <a:r>
              <a:rPr sz="2000" dirty="0" err="1">
                <a:solidFill>
                  <a:schemeClr val="tx1">
                    <a:lumMod val="75000"/>
                    <a:lumOff val="25000"/>
                  </a:schemeClr>
                </a:solidFill>
                <a:latin typeface="Verdana"/>
                <a:cs typeface="Verdana"/>
              </a:rPr>
              <a:t>l’azienda</a:t>
            </a:r>
            <a:r>
              <a:rPr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deve</a:t>
            </a:r>
            <a:r>
              <a:rPr lang="it-IT"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ricontattare</a:t>
            </a:r>
            <a:r>
              <a:rPr sz="2000" dirty="0">
                <a:solidFill>
                  <a:schemeClr val="tx1">
                    <a:lumMod val="75000"/>
                    <a:lumOff val="25000"/>
                  </a:schemeClr>
                </a:solidFill>
                <a:latin typeface="Verdana"/>
                <a:cs typeface="Verdana"/>
              </a:rPr>
              <a:t> la persona, e questo </a:t>
            </a:r>
            <a:r>
              <a:rPr sz="2000" dirty="0" err="1">
                <a:solidFill>
                  <a:schemeClr val="tx1">
                    <a:lumMod val="75000"/>
                    <a:lumOff val="25000"/>
                  </a:schemeClr>
                </a:solidFill>
                <a:latin typeface="Verdana"/>
                <a:cs typeface="Verdana"/>
              </a:rPr>
              <a:t>avviene</a:t>
            </a:r>
            <a:r>
              <a:rPr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normalmente</a:t>
            </a:r>
            <a:r>
              <a:rPr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attraverso</a:t>
            </a:r>
            <a:r>
              <a:rPr lang="it-IT" sz="2000" dirty="0">
                <a:solidFill>
                  <a:schemeClr val="tx1">
                    <a:lumMod val="75000"/>
                    <a:lumOff val="25000"/>
                  </a:schemeClr>
                </a:solidFill>
                <a:latin typeface="Verdana"/>
                <a:cs typeface="Verdana"/>
              </a:rPr>
              <a:t> </a:t>
            </a:r>
            <a:r>
              <a:rPr sz="2000" dirty="0">
                <a:solidFill>
                  <a:schemeClr val="tx1">
                    <a:lumMod val="75000"/>
                    <a:lumOff val="25000"/>
                  </a:schemeClr>
                </a:solidFill>
                <a:latin typeface="Verdana"/>
                <a:cs typeface="Verdana"/>
              </a:rPr>
              <a:t>una </a:t>
            </a:r>
            <a:r>
              <a:rPr sz="2000" dirty="0" err="1">
                <a:solidFill>
                  <a:schemeClr val="tx1">
                    <a:lumMod val="75000"/>
                    <a:lumOff val="25000"/>
                  </a:schemeClr>
                </a:solidFill>
                <a:latin typeface="Verdana"/>
                <a:cs typeface="Verdana"/>
              </a:rPr>
              <a:t>chiamata</a:t>
            </a:r>
            <a:r>
              <a:rPr sz="2000" dirty="0">
                <a:solidFill>
                  <a:schemeClr val="tx1">
                    <a:lumMod val="75000"/>
                    <a:lumOff val="25000"/>
                  </a:schemeClr>
                </a:solidFill>
                <a:latin typeface="Verdana"/>
                <a:cs typeface="Verdana"/>
              </a:rPr>
              <a:t> </a:t>
            </a:r>
            <a:r>
              <a:rPr lang="it-IT" sz="2000" dirty="0">
                <a:solidFill>
                  <a:schemeClr val="tx1">
                    <a:lumMod val="75000"/>
                    <a:lumOff val="25000"/>
                  </a:schemeClr>
                </a:solidFill>
                <a:latin typeface="Verdana"/>
                <a:cs typeface="Verdana"/>
              </a:rPr>
              <a:t> </a:t>
            </a:r>
            <a:r>
              <a:rPr sz="2000" dirty="0">
                <a:solidFill>
                  <a:schemeClr val="tx1">
                    <a:lumMod val="75000"/>
                    <a:lumOff val="25000"/>
                  </a:schemeClr>
                </a:solidFill>
                <a:latin typeface="Verdana"/>
                <a:cs typeface="Verdana"/>
              </a:rPr>
              <a:t>(callback). In questa </a:t>
            </a:r>
            <a:r>
              <a:rPr sz="2000" dirty="0" err="1">
                <a:solidFill>
                  <a:schemeClr val="tx1">
                    <a:lumMod val="75000"/>
                    <a:lumOff val="25000"/>
                  </a:schemeClr>
                </a:solidFill>
                <a:latin typeface="Verdana"/>
                <a:cs typeface="Verdana"/>
              </a:rPr>
              <a:t>fase</a:t>
            </a:r>
            <a:r>
              <a:rPr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è</a:t>
            </a:r>
            <a:r>
              <a:rPr lang="it-IT"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essenziale</a:t>
            </a:r>
            <a:r>
              <a:rPr sz="2000" dirty="0">
                <a:solidFill>
                  <a:schemeClr val="tx1">
                    <a:lumMod val="75000"/>
                    <a:lumOff val="25000"/>
                  </a:schemeClr>
                </a:solidFill>
                <a:latin typeface="Verdana"/>
                <a:cs typeface="Verdana"/>
              </a:rPr>
              <a:t> che la chiamata sia tempestiva. Anche un’ora  in </a:t>
            </a:r>
            <a:r>
              <a:rPr sz="2000" dirty="0" err="1">
                <a:solidFill>
                  <a:schemeClr val="tx1">
                    <a:lumMod val="75000"/>
                    <a:lumOff val="25000"/>
                  </a:schemeClr>
                </a:solidFill>
                <a:latin typeface="Verdana"/>
                <a:cs typeface="Verdana"/>
              </a:rPr>
              <a:t>più</a:t>
            </a:r>
            <a:r>
              <a:rPr lang="it-IT"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spesso</a:t>
            </a:r>
            <a:r>
              <a:rPr sz="2000" dirty="0">
                <a:solidFill>
                  <a:schemeClr val="tx1">
                    <a:lumMod val="75000"/>
                    <a:lumOff val="25000"/>
                  </a:schemeClr>
                </a:solidFill>
                <a:latin typeface="Verdana"/>
                <a:cs typeface="Verdana"/>
              </a:rPr>
              <a:t> può fare la differenza ai fini della  conversione.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40409" y="538683"/>
            <a:ext cx="7052309" cy="452120"/>
          </a:xfrm>
          <a:prstGeom prst="rect">
            <a:avLst/>
          </a:prstGeom>
        </p:spPr>
        <p:txBody>
          <a:bodyPr vert="horz" wrap="square" lIns="0" tIns="12065" rIns="0" bIns="0" rtlCol="0">
            <a:spAutoFit/>
          </a:bodyPr>
          <a:lstStyle/>
          <a:p>
            <a:pPr marL="12700">
              <a:lnSpc>
                <a:spcPct val="100000"/>
              </a:lnSpc>
              <a:spcBef>
                <a:spcPts val="95"/>
              </a:spcBef>
            </a:pPr>
            <a:r>
              <a:rPr spc="-5" dirty="0"/>
              <a:t>7.</a:t>
            </a:r>
            <a:r>
              <a:rPr dirty="0"/>
              <a:t> </a:t>
            </a:r>
            <a:r>
              <a:rPr spc="-5" dirty="0"/>
              <a:t>Farsi</a:t>
            </a:r>
            <a:r>
              <a:rPr spc="15" dirty="0"/>
              <a:t> </a:t>
            </a:r>
            <a:r>
              <a:rPr spc="-10" dirty="0"/>
              <a:t>conoscere:</a:t>
            </a:r>
            <a:r>
              <a:rPr spc="35" dirty="0"/>
              <a:t> </a:t>
            </a:r>
            <a:r>
              <a:rPr spc="-5" dirty="0"/>
              <a:t>lead</a:t>
            </a:r>
            <a:r>
              <a:rPr spc="35" dirty="0"/>
              <a:t> </a:t>
            </a:r>
            <a:r>
              <a:rPr spc="-10" dirty="0"/>
              <a:t>generation</a:t>
            </a:r>
          </a:p>
        </p:txBody>
      </p:sp>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18</a:t>
            </a:fld>
            <a:endParaRPr spc="-5" dirty="0"/>
          </a:p>
        </p:txBody>
      </p:sp>
      <p:sp>
        <p:nvSpPr>
          <p:cNvPr id="3" name="object 3"/>
          <p:cNvSpPr txBox="1"/>
          <p:nvPr/>
        </p:nvSpPr>
        <p:spPr>
          <a:xfrm>
            <a:off x="609600" y="1827509"/>
            <a:ext cx="6629400" cy="3718326"/>
          </a:xfrm>
          <a:prstGeom prst="rect">
            <a:avLst/>
          </a:prstGeom>
        </p:spPr>
        <p:txBody>
          <a:bodyPr vert="horz" wrap="square" lIns="0" tIns="12065" rIns="0" bIns="0" rtlCol="0">
            <a:spAutoFit/>
          </a:bodyPr>
          <a:lstStyle/>
          <a:p>
            <a:pPr marL="12700" marR="5080" algn="just">
              <a:lnSpc>
                <a:spcPct val="100000"/>
              </a:lnSpc>
              <a:spcBef>
                <a:spcPts val="105"/>
              </a:spcBef>
              <a:tabLst>
                <a:tab pos="2080895" algn="l"/>
              </a:tabLst>
            </a:pPr>
            <a:r>
              <a:rPr sz="2000" dirty="0">
                <a:solidFill>
                  <a:schemeClr val="tx1">
                    <a:lumMod val="75000"/>
                    <a:lumOff val="25000"/>
                  </a:schemeClr>
                </a:solidFill>
                <a:latin typeface="Verdana"/>
                <a:cs typeface="Verdana"/>
              </a:rPr>
              <a:t>Come abbiamo appena visto, le strategie da mettere in  campo</a:t>
            </a:r>
            <a:r>
              <a:rPr lang="it-IT"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differiscono</a:t>
            </a:r>
            <a:r>
              <a:rPr sz="2000" dirty="0">
                <a:solidFill>
                  <a:schemeClr val="tx1">
                    <a:lumMod val="75000"/>
                    <a:lumOff val="25000"/>
                  </a:schemeClr>
                </a:solidFill>
                <a:latin typeface="Verdana"/>
                <a:cs typeface="Verdana"/>
              </a:rPr>
              <a:t> a seconda della “temperatura” del  lead che abbiamo di fronte. Non esiste una </a:t>
            </a:r>
            <a:r>
              <a:rPr sz="2000" dirty="0" err="1">
                <a:solidFill>
                  <a:schemeClr val="tx1">
                    <a:lumMod val="75000"/>
                    <a:lumOff val="25000"/>
                  </a:schemeClr>
                </a:solidFill>
                <a:latin typeface="Verdana"/>
                <a:cs typeface="Verdana"/>
              </a:rPr>
              <a:t>procedura</a:t>
            </a:r>
            <a:r>
              <a:rPr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univoc</a:t>
            </a:r>
            <a:r>
              <a:rPr lang="it-IT" sz="2000" dirty="0">
                <a:solidFill>
                  <a:schemeClr val="tx1">
                    <a:lumMod val="75000"/>
                    <a:lumOff val="25000"/>
                  </a:schemeClr>
                </a:solidFill>
                <a:latin typeface="Verdana"/>
                <a:cs typeface="Verdana"/>
              </a:rPr>
              <a:t>a </a:t>
            </a:r>
            <a:r>
              <a:rPr sz="2000" dirty="0">
                <a:solidFill>
                  <a:schemeClr val="tx1">
                    <a:lumMod val="75000"/>
                    <a:lumOff val="25000"/>
                  </a:schemeClr>
                </a:solidFill>
                <a:latin typeface="Verdana"/>
                <a:cs typeface="Verdana"/>
              </a:rPr>
              <a:t>e universalmente valida.</a:t>
            </a:r>
          </a:p>
          <a:p>
            <a:pPr marL="12700" marR="5080" algn="just">
              <a:lnSpc>
                <a:spcPct val="100000"/>
              </a:lnSpc>
              <a:spcBef>
                <a:spcPts val="105"/>
              </a:spcBef>
              <a:tabLst>
                <a:tab pos="2080895" algn="l"/>
              </a:tabLst>
            </a:pPr>
            <a:r>
              <a:rPr sz="2000" dirty="0">
                <a:solidFill>
                  <a:schemeClr val="tx1">
                    <a:lumMod val="75000"/>
                    <a:lumOff val="25000"/>
                  </a:schemeClr>
                </a:solidFill>
                <a:latin typeface="Verdana"/>
                <a:cs typeface="Verdana"/>
              </a:rPr>
              <a:t>Ci sono i quasi clienti, per i quali magari una landing  page ben strutturata e con un copywriting persuasivo  può rivelarsi	sufficiente a determinare il </a:t>
            </a:r>
            <a:r>
              <a:rPr sz="2000" dirty="0" err="1">
                <a:solidFill>
                  <a:schemeClr val="tx1">
                    <a:lumMod val="75000"/>
                    <a:lumOff val="25000"/>
                  </a:schemeClr>
                </a:solidFill>
                <a:latin typeface="Verdana"/>
                <a:cs typeface="Verdana"/>
              </a:rPr>
              <a:t>processo</a:t>
            </a:r>
            <a:r>
              <a:rPr sz="2000" dirty="0">
                <a:solidFill>
                  <a:schemeClr val="tx1">
                    <a:lumMod val="75000"/>
                    <a:lumOff val="25000"/>
                  </a:schemeClr>
                </a:solidFill>
                <a:latin typeface="Verdana"/>
                <a:cs typeface="Verdana"/>
              </a:rPr>
              <a:t> di conversione. E poi ci sono i lead freddi, </a:t>
            </a:r>
            <a:r>
              <a:rPr sz="2000" dirty="0" err="1">
                <a:solidFill>
                  <a:schemeClr val="tx1">
                    <a:lumMod val="75000"/>
                    <a:lumOff val="25000"/>
                  </a:schemeClr>
                </a:solidFill>
                <a:latin typeface="Verdana"/>
                <a:cs typeface="Verdana"/>
              </a:rPr>
              <a:t>che</a:t>
            </a:r>
            <a:r>
              <a:rPr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richiedono</a:t>
            </a:r>
            <a:r>
              <a:rPr sz="2000" dirty="0">
                <a:solidFill>
                  <a:schemeClr val="tx1">
                    <a:lumMod val="75000"/>
                    <a:lumOff val="25000"/>
                  </a:schemeClr>
                </a:solidFill>
                <a:latin typeface="Verdana"/>
                <a:cs typeface="Verdana"/>
              </a:rPr>
              <a:t> tempo, attenzione e cura, da realizzare </a:t>
            </a:r>
            <a:r>
              <a:rPr sz="2000" dirty="0" err="1">
                <a:solidFill>
                  <a:schemeClr val="tx1">
                    <a:lumMod val="75000"/>
                    <a:lumOff val="25000"/>
                  </a:schemeClr>
                </a:solidFill>
                <a:latin typeface="Verdana"/>
                <a:cs typeface="Verdana"/>
              </a:rPr>
              <a:t>attraverso</a:t>
            </a:r>
            <a:r>
              <a:rPr sz="2000" dirty="0">
                <a:solidFill>
                  <a:schemeClr val="tx1">
                    <a:lumMod val="75000"/>
                    <a:lumOff val="25000"/>
                  </a:schemeClr>
                </a:solidFill>
                <a:latin typeface="Verdana"/>
                <a:cs typeface="Verdana"/>
              </a:rPr>
              <a:t> un processo automatizzato ma ben ponderato di lead  nurturing.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19</a:t>
            </a:fld>
            <a:endParaRPr spc="-5" dirty="0"/>
          </a:p>
        </p:txBody>
      </p:sp>
      <p:sp>
        <p:nvSpPr>
          <p:cNvPr id="3" name="object 3"/>
          <p:cNvSpPr txBox="1"/>
          <p:nvPr/>
        </p:nvSpPr>
        <p:spPr>
          <a:xfrm>
            <a:off x="533400" y="1828800"/>
            <a:ext cx="6705600" cy="3732432"/>
          </a:xfrm>
          <a:prstGeom prst="rect">
            <a:avLst/>
          </a:prstGeom>
        </p:spPr>
        <p:txBody>
          <a:bodyPr vert="horz" wrap="square" lIns="0" tIns="13335" rIns="0" bIns="0" rtlCol="0">
            <a:spAutoFit/>
          </a:bodyPr>
          <a:lstStyle/>
          <a:p>
            <a:pPr marL="12700" marR="5080" algn="just">
              <a:spcBef>
                <a:spcPts val="105"/>
              </a:spcBef>
              <a:tabLst>
                <a:tab pos="2080895" algn="l"/>
              </a:tabLst>
            </a:pPr>
            <a:r>
              <a:rPr lang="it-IT" sz="2000" b="1" dirty="0">
                <a:solidFill>
                  <a:schemeClr val="tx1">
                    <a:lumMod val="75000"/>
                    <a:lumOff val="25000"/>
                  </a:schemeClr>
                </a:solidFill>
                <a:latin typeface="Verdana"/>
                <a:cs typeface="Verdana"/>
              </a:rPr>
              <a:t>La merce di scambio: il </a:t>
            </a:r>
            <a:r>
              <a:rPr lang="it-IT" sz="2000" b="1" dirty="0" err="1">
                <a:solidFill>
                  <a:schemeClr val="tx1">
                    <a:lumMod val="75000"/>
                    <a:lumOff val="25000"/>
                  </a:schemeClr>
                </a:solidFill>
                <a:latin typeface="Verdana"/>
                <a:cs typeface="Verdana"/>
              </a:rPr>
              <a:t>lead</a:t>
            </a:r>
            <a:r>
              <a:rPr lang="it-IT" sz="2000" b="1" dirty="0">
                <a:solidFill>
                  <a:schemeClr val="tx1">
                    <a:lumMod val="75000"/>
                    <a:lumOff val="25000"/>
                  </a:schemeClr>
                </a:solidFill>
                <a:latin typeface="Verdana"/>
                <a:cs typeface="Verdana"/>
              </a:rPr>
              <a:t> </a:t>
            </a:r>
            <a:r>
              <a:rPr lang="it-IT" sz="2000" b="1" dirty="0" err="1">
                <a:solidFill>
                  <a:schemeClr val="tx1">
                    <a:lumMod val="75000"/>
                    <a:lumOff val="25000"/>
                  </a:schemeClr>
                </a:solidFill>
                <a:latin typeface="Verdana"/>
                <a:cs typeface="Verdana"/>
              </a:rPr>
              <a:t>magnet</a:t>
            </a:r>
            <a:endParaRPr lang="it-IT" sz="2000" b="1" dirty="0">
              <a:solidFill>
                <a:schemeClr val="tx1">
                  <a:lumMod val="75000"/>
                  <a:lumOff val="25000"/>
                </a:schemeClr>
              </a:solidFill>
              <a:latin typeface="Verdana"/>
              <a:cs typeface="Verdana"/>
            </a:endParaRPr>
          </a:p>
          <a:p>
            <a:pPr marL="12700" marR="5080" algn="just">
              <a:spcBef>
                <a:spcPts val="105"/>
              </a:spcBef>
              <a:tabLst>
                <a:tab pos="2080895" algn="l"/>
              </a:tabLst>
            </a:pPr>
            <a:r>
              <a:rPr sz="2000" dirty="0" err="1">
                <a:solidFill>
                  <a:schemeClr val="tx1">
                    <a:lumMod val="75000"/>
                    <a:lumOff val="25000"/>
                  </a:schemeClr>
                </a:solidFill>
                <a:latin typeface="Verdana"/>
                <a:cs typeface="Verdana"/>
              </a:rPr>
              <a:t>Molti</a:t>
            </a:r>
            <a:r>
              <a:rPr sz="2000" dirty="0">
                <a:solidFill>
                  <a:schemeClr val="tx1">
                    <a:lumMod val="75000"/>
                    <a:lumOff val="25000"/>
                  </a:schemeClr>
                </a:solidFill>
                <a:latin typeface="Verdana"/>
                <a:cs typeface="Verdana"/>
              </a:rPr>
              <a:t> pensano che la lead generation consista  sostanzialmente nel fare atterrare gli utenti su una  landing page, ottenere il loro indirizzo di posta  elettronica in cambio dell’invio di un e-book e quindi  iniziare a bombardare il contatto con l’invio di mail a  raffica, in maniera pressoché indiscriminata.</a:t>
            </a:r>
          </a:p>
          <a:p>
            <a:pPr marL="12700" marR="5080" algn="just">
              <a:spcBef>
                <a:spcPts val="105"/>
              </a:spcBef>
              <a:tabLst>
                <a:tab pos="2080895" algn="l"/>
              </a:tabLst>
            </a:pPr>
            <a:r>
              <a:rPr sz="2000" dirty="0">
                <a:solidFill>
                  <a:schemeClr val="tx1">
                    <a:lumMod val="75000"/>
                    <a:lumOff val="25000"/>
                  </a:schemeClr>
                </a:solidFill>
                <a:latin typeface="Verdana"/>
                <a:cs typeface="Verdana"/>
              </a:rPr>
              <a:t>Come abbiamo già visto, la realtà è ben diversa : le  strategie da seguire cambiano a seconda del tipo di lead  che abbiamo acquisito.	Inoltre, l’invio di mail non è mai  casuale,	ma avviene secondo una precisa logica </a:t>
            </a:r>
            <a:r>
              <a:rPr sz="2000" dirty="0" err="1">
                <a:solidFill>
                  <a:schemeClr val="tx1">
                    <a:lumMod val="75000"/>
                    <a:lumOff val="25000"/>
                  </a:schemeClr>
                </a:solidFill>
                <a:latin typeface="Verdana"/>
                <a:cs typeface="Verdana"/>
              </a:rPr>
              <a:t>che</a:t>
            </a:r>
            <a:r>
              <a:rPr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ti</a:t>
            </a:r>
            <a:r>
              <a:rPr sz="2000" dirty="0">
                <a:solidFill>
                  <a:schemeClr val="tx1">
                    <a:lumMod val="75000"/>
                    <a:lumOff val="25000"/>
                  </a:schemeClr>
                </a:solidFill>
                <a:latin typeface="Verdana"/>
                <a:cs typeface="Verdana"/>
              </a:rPr>
              <a:t> illustrerò nei prossimi paragrafi.</a:t>
            </a:r>
          </a:p>
        </p:txBody>
      </p:sp>
      <p:sp>
        <p:nvSpPr>
          <p:cNvPr id="7" name="object 2">
            <a:extLst>
              <a:ext uri="{FF2B5EF4-FFF2-40B4-BE49-F238E27FC236}">
                <a16:creationId xmlns:a16="http://schemas.microsoft.com/office/drawing/2014/main" id="{9E0F7453-DA8C-6D4A-BF69-BB61C931C93C}"/>
              </a:ext>
            </a:extLst>
          </p:cNvPr>
          <p:cNvSpPr txBox="1">
            <a:spLocks noGrp="1"/>
          </p:cNvSpPr>
          <p:nvPr>
            <p:ph type="title"/>
          </p:nvPr>
        </p:nvSpPr>
        <p:spPr>
          <a:xfrm>
            <a:off x="940409" y="538683"/>
            <a:ext cx="7052309" cy="452120"/>
          </a:xfrm>
          <a:prstGeom prst="rect">
            <a:avLst/>
          </a:prstGeom>
        </p:spPr>
        <p:txBody>
          <a:bodyPr vert="horz" wrap="square" lIns="0" tIns="12065" rIns="0" bIns="0" rtlCol="0">
            <a:spAutoFit/>
          </a:bodyPr>
          <a:lstStyle/>
          <a:p>
            <a:pPr marL="12700">
              <a:lnSpc>
                <a:spcPct val="100000"/>
              </a:lnSpc>
              <a:spcBef>
                <a:spcPts val="95"/>
              </a:spcBef>
            </a:pPr>
            <a:r>
              <a:rPr spc="-5" dirty="0"/>
              <a:t>7.</a:t>
            </a:r>
            <a:r>
              <a:rPr dirty="0"/>
              <a:t> </a:t>
            </a:r>
            <a:r>
              <a:rPr spc="-5" dirty="0"/>
              <a:t>Farsi</a:t>
            </a:r>
            <a:r>
              <a:rPr spc="15" dirty="0"/>
              <a:t> </a:t>
            </a:r>
            <a:r>
              <a:rPr spc="-10" dirty="0"/>
              <a:t>conoscere:</a:t>
            </a:r>
            <a:r>
              <a:rPr spc="35" dirty="0"/>
              <a:t> </a:t>
            </a:r>
            <a:r>
              <a:rPr spc="-5" dirty="0"/>
              <a:t>lead</a:t>
            </a:r>
            <a:r>
              <a:rPr spc="35" dirty="0"/>
              <a:t> </a:t>
            </a:r>
            <a:r>
              <a:rPr spc="-10" dirty="0"/>
              <a:t>generation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20</a:t>
            </a:fld>
            <a:endParaRPr spc="-5" dirty="0"/>
          </a:p>
        </p:txBody>
      </p:sp>
      <p:sp>
        <p:nvSpPr>
          <p:cNvPr id="3" name="object 3"/>
          <p:cNvSpPr txBox="1"/>
          <p:nvPr/>
        </p:nvSpPr>
        <p:spPr>
          <a:xfrm>
            <a:off x="685800" y="1600200"/>
            <a:ext cx="6389117" cy="4655762"/>
          </a:xfrm>
          <a:prstGeom prst="rect">
            <a:avLst/>
          </a:prstGeom>
        </p:spPr>
        <p:txBody>
          <a:bodyPr vert="horz" wrap="square" lIns="0" tIns="13335" rIns="0" bIns="0" rtlCol="0">
            <a:spAutoFit/>
          </a:bodyPr>
          <a:lstStyle/>
          <a:p>
            <a:pPr marL="12700" marR="5080" algn="just">
              <a:lnSpc>
                <a:spcPct val="100000"/>
              </a:lnSpc>
              <a:spcBef>
                <a:spcPts val="105"/>
              </a:spcBef>
              <a:tabLst>
                <a:tab pos="2080895" algn="l"/>
              </a:tabLst>
            </a:pPr>
            <a:r>
              <a:rPr sz="2000" dirty="0" err="1">
                <a:solidFill>
                  <a:schemeClr val="tx1">
                    <a:lumMod val="75000"/>
                    <a:lumOff val="25000"/>
                  </a:schemeClr>
                </a:solidFill>
                <a:latin typeface="Verdana"/>
                <a:cs typeface="Verdana"/>
              </a:rPr>
              <a:t>Infine</a:t>
            </a:r>
            <a:r>
              <a:rPr sz="2000" dirty="0">
                <a:solidFill>
                  <a:schemeClr val="tx1">
                    <a:lumMod val="75000"/>
                    <a:lumOff val="25000"/>
                  </a:schemeClr>
                </a:solidFill>
                <a:latin typeface="Verdana"/>
                <a:cs typeface="Verdana"/>
              </a:rPr>
              <a:t>,</a:t>
            </a:r>
            <a:r>
              <a:rPr lang="it-IT"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benché</a:t>
            </a:r>
            <a:r>
              <a:rPr lang="it-IT"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l’e</a:t>
            </a:r>
            <a:r>
              <a:rPr sz="2000" dirty="0">
                <a:solidFill>
                  <a:schemeClr val="tx1">
                    <a:lumMod val="75000"/>
                    <a:lumOff val="25000"/>
                  </a:schemeClr>
                </a:solidFill>
                <a:latin typeface="Verdana"/>
                <a:cs typeface="Verdana"/>
              </a:rPr>
              <a:t>-book costituisca indubbiamente la  forma di lead magnet più diffusa, non si tratta di una  regola standard, e a volte </a:t>
            </a:r>
            <a:r>
              <a:rPr sz="2000" dirty="0" err="1">
                <a:solidFill>
                  <a:schemeClr val="tx1">
                    <a:lumMod val="75000"/>
                    <a:lumOff val="25000"/>
                  </a:schemeClr>
                </a:solidFill>
                <a:latin typeface="Verdana"/>
                <a:cs typeface="Verdana"/>
              </a:rPr>
              <a:t>addirittura</a:t>
            </a:r>
            <a:r>
              <a:rPr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questa</a:t>
            </a:r>
            <a:r>
              <a:rPr sz="2000" dirty="0">
                <a:solidFill>
                  <a:schemeClr val="tx1">
                    <a:lumMod val="75000"/>
                    <a:lumOff val="25000"/>
                  </a:schemeClr>
                </a:solidFill>
                <a:latin typeface="Verdana"/>
                <a:cs typeface="Verdana"/>
              </a:rPr>
              <a:t> contropartita potrebbe non essere particolarmente  congeniale al nostro prodotto o servizio.</a:t>
            </a:r>
          </a:p>
          <a:p>
            <a:pPr marL="12700" marR="5080" algn="just">
              <a:lnSpc>
                <a:spcPct val="100000"/>
              </a:lnSpc>
              <a:spcBef>
                <a:spcPts val="105"/>
              </a:spcBef>
              <a:tabLst>
                <a:tab pos="2080895" algn="l"/>
              </a:tabLst>
            </a:pPr>
            <a:r>
              <a:rPr sz="2000" dirty="0">
                <a:solidFill>
                  <a:schemeClr val="tx1">
                    <a:lumMod val="75000"/>
                    <a:lumOff val="25000"/>
                  </a:schemeClr>
                </a:solidFill>
                <a:latin typeface="Verdana"/>
                <a:cs typeface="Verdana"/>
              </a:rPr>
              <a:t>Nella lead generation non esistono formule magiche  sempre valide per tutti.</a:t>
            </a:r>
          </a:p>
          <a:p>
            <a:pPr marL="12700" marR="5080" algn="just">
              <a:lnSpc>
                <a:spcPct val="100000"/>
              </a:lnSpc>
              <a:spcBef>
                <a:spcPts val="105"/>
              </a:spcBef>
              <a:tabLst>
                <a:tab pos="2080895" algn="l"/>
              </a:tabLst>
            </a:pPr>
            <a:r>
              <a:rPr sz="2000" dirty="0">
                <a:solidFill>
                  <a:schemeClr val="tx1">
                    <a:lumMod val="75000"/>
                    <a:lumOff val="25000"/>
                  </a:schemeClr>
                </a:solidFill>
                <a:latin typeface="Verdana"/>
                <a:cs typeface="Verdana"/>
              </a:rPr>
              <a:t>La strategia, la metodologia e le tecniche devono essere  il frutto di un’analisi ragionata del nostro settore di  riferimento, del tipo di prodotto o </a:t>
            </a:r>
            <a:r>
              <a:rPr sz="2000" dirty="0" err="1">
                <a:solidFill>
                  <a:schemeClr val="tx1">
                    <a:lumMod val="75000"/>
                    <a:lumOff val="25000"/>
                  </a:schemeClr>
                </a:solidFill>
                <a:latin typeface="Verdana"/>
                <a:cs typeface="Verdana"/>
              </a:rPr>
              <a:t>servizio</a:t>
            </a:r>
            <a:r>
              <a:rPr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che</a:t>
            </a:r>
            <a:r>
              <a:rPr lang="it-IT"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proponiamo</a:t>
            </a:r>
            <a:r>
              <a:rPr sz="2000" dirty="0">
                <a:solidFill>
                  <a:schemeClr val="tx1">
                    <a:lumMod val="75000"/>
                    <a:lumOff val="25000"/>
                  </a:schemeClr>
                </a:solidFill>
                <a:latin typeface="Verdana"/>
                <a:cs typeface="Verdana"/>
              </a:rPr>
              <a:t> al pubblico e anche dell’intento di ricerca  degli utenti, che è direttamente collegato alla loro  posizione nel processo decisionale d’acquisto.</a:t>
            </a:r>
          </a:p>
        </p:txBody>
      </p:sp>
      <p:sp>
        <p:nvSpPr>
          <p:cNvPr id="7" name="object 2">
            <a:extLst>
              <a:ext uri="{FF2B5EF4-FFF2-40B4-BE49-F238E27FC236}">
                <a16:creationId xmlns:a16="http://schemas.microsoft.com/office/drawing/2014/main" id="{FEFF79E0-E6C1-D443-922F-BB9C8CBFC45A}"/>
              </a:ext>
            </a:extLst>
          </p:cNvPr>
          <p:cNvSpPr txBox="1">
            <a:spLocks noGrp="1"/>
          </p:cNvSpPr>
          <p:nvPr>
            <p:ph type="title"/>
          </p:nvPr>
        </p:nvSpPr>
        <p:spPr>
          <a:xfrm>
            <a:off x="685800" y="451512"/>
            <a:ext cx="7052309" cy="452120"/>
          </a:xfrm>
          <a:prstGeom prst="rect">
            <a:avLst/>
          </a:prstGeom>
        </p:spPr>
        <p:txBody>
          <a:bodyPr vert="horz" wrap="square" lIns="0" tIns="12065" rIns="0" bIns="0" rtlCol="0">
            <a:spAutoFit/>
          </a:bodyPr>
          <a:lstStyle/>
          <a:p>
            <a:pPr marL="12700">
              <a:lnSpc>
                <a:spcPct val="100000"/>
              </a:lnSpc>
              <a:spcBef>
                <a:spcPts val="95"/>
              </a:spcBef>
            </a:pPr>
            <a:r>
              <a:rPr spc="-5" dirty="0"/>
              <a:t>7.</a:t>
            </a:r>
            <a:r>
              <a:rPr dirty="0"/>
              <a:t> </a:t>
            </a:r>
            <a:r>
              <a:rPr spc="-5" dirty="0"/>
              <a:t>Farsi</a:t>
            </a:r>
            <a:r>
              <a:rPr spc="15" dirty="0"/>
              <a:t> </a:t>
            </a:r>
            <a:r>
              <a:rPr spc="-10" dirty="0"/>
              <a:t>conoscere:</a:t>
            </a:r>
            <a:r>
              <a:rPr spc="35" dirty="0"/>
              <a:t> </a:t>
            </a:r>
            <a:r>
              <a:rPr spc="-5" dirty="0"/>
              <a:t>lead</a:t>
            </a:r>
            <a:r>
              <a:rPr spc="35" dirty="0"/>
              <a:t> </a:t>
            </a:r>
            <a:r>
              <a:rPr spc="-10" dirty="0"/>
              <a:t>generation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685801" y="1746946"/>
            <a:ext cx="6629400" cy="4424929"/>
          </a:xfrm>
          <a:prstGeom prst="rect">
            <a:avLst/>
          </a:prstGeom>
        </p:spPr>
        <p:txBody>
          <a:bodyPr vert="horz" wrap="square" lIns="0" tIns="13335" rIns="0" bIns="0" rtlCol="0">
            <a:spAutoFit/>
          </a:bodyPr>
          <a:lstStyle/>
          <a:p>
            <a:pPr marL="12700" marR="5080" algn="just">
              <a:spcBef>
                <a:spcPts val="105"/>
              </a:spcBef>
              <a:tabLst>
                <a:tab pos="2080895" algn="l"/>
              </a:tabLst>
            </a:pPr>
            <a:r>
              <a:rPr lang="it-IT" sz="2000" b="1" dirty="0">
                <a:solidFill>
                  <a:schemeClr val="tx1">
                    <a:lumMod val="75000"/>
                    <a:lumOff val="25000"/>
                  </a:schemeClr>
                </a:solidFill>
                <a:latin typeface="Verdana"/>
                <a:cs typeface="Verdana"/>
              </a:rPr>
              <a:t>Tipologie di </a:t>
            </a:r>
            <a:r>
              <a:rPr lang="it-IT" sz="2000" b="1" dirty="0" err="1">
                <a:solidFill>
                  <a:schemeClr val="tx1">
                    <a:lumMod val="75000"/>
                    <a:lumOff val="25000"/>
                  </a:schemeClr>
                </a:solidFill>
                <a:latin typeface="Verdana"/>
                <a:cs typeface="Verdana"/>
              </a:rPr>
              <a:t>lead</a:t>
            </a:r>
            <a:r>
              <a:rPr lang="it-IT" sz="2000" b="1" dirty="0">
                <a:solidFill>
                  <a:schemeClr val="tx1">
                    <a:lumMod val="75000"/>
                    <a:lumOff val="25000"/>
                  </a:schemeClr>
                </a:solidFill>
                <a:latin typeface="Verdana"/>
                <a:cs typeface="Verdana"/>
              </a:rPr>
              <a:t> </a:t>
            </a:r>
            <a:r>
              <a:rPr lang="it-IT" sz="2000" b="1" dirty="0" err="1">
                <a:solidFill>
                  <a:schemeClr val="tx1">
                    <a:lumMod val="75000"/>
                    <a:lumOff val="25000"/>
                  </a:schemeClr>
                </a:solidFill>
                <a:latin typeface="Verdana"/>
                <a:cs typeface="Verdana"/>
              </a:rPr>
              <a:t>magnet</a:t>
            </a:r>
            <a:endParaRPr lang="it-IT" sz="2000" b="1" dirty="0">
              <a:solidFill>
                <a:schemeClr val="tx1">
                  <a:lumMod val="75000"/>
                  <a:lumOff val="25000"/>
                </a:schemeClr>
              </a:solidFill>
              <a:latin typeface="Verdana"/>
              <a:cs typeface="Verdana"/>
            </a:endParaRPr>
          </a:p>
          <a:p>
            <a:pPr marL="12700" marR="5080" algn="just">
              <a:spcBef>
                <a:spcPts val="105"/>
              </a:spcBef>
              <a:tabLst>
                <a:tab pos="2080895" algn="l"/>
              </a:tabLst>
            </a:pPr>
            <a:r>
              <a:rPr sz="2000" dirty="0">
                <a:solidFill>
                  <a:schemeClr val="tx1">
                    <a:lumMod val="75000"/>
                    <a:lumOff val="25000"/>
                  </a:schemeClr>
                </a:solidFill>
                <a:latin typeface="Verdana"/>
                <a:cs typeface="Verdana"/>
              </a:rPr>
              <a:t>Per queste ragioni, l’e-book può rappresentare una </a:t>
            </a:r>
            <a:r>
              <a:rPr sz="2000" dirty="0" err="1">
                <a:solidFill>
                  <a:schemeClr val="tx1">
                    <a:lumMod val="75000"/>
                    <a:lumOff val="25000"/>
                  </a:schemeClr>
                </a:solidFill>
                <a:latin typeface="Verdana"/>
                <a:cs typeface="Verdana"/>
              </a:rPr>
              <a:t>buona</a:t>
            </a:r>
            <a:r>
              <a:rPr lang="it-IT"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merce</a:t>
            </a:r>
            <a:r>
              <a:rPr sz="2000" dirty="0">
                <a:solidFill>
                  <a:schemeClr val="tx1">
                    <a:lumMod val="75000"/>
                    <a:lumOff val="25000"/>
                  </a:schemeClr>
                </a:solidFill>
                <a:latin typeface="Verdana"/>
                <a:cs typeface="Verdana"/>
              </a:rPr>
              <a:t> di scambio per ottenere un lead, poiché fornisce  all’utente contenuti di qualità e di valore, ma possiamo  eventualmente	valutare anche altre tipologie di lead  magnet.</a:t>
            </a:r>
          </a:p>
          <a:p>
            <a:pPr marL="12700" marR="5080" algn="just">
              <a:spcBef>
                <a:spcPts val="105"/>
              </a:spcBef>
              <a:tabLst>
                <a:tab pos="2080895" algn="l"/>
              </a:tabLst>
            </a:pPr>
            <a:r>
              <a:rPr sz="2000" dirty="0">
                <a:solidFill>
                  <a:schemeClr val="tx1">
                    <a:lumMod val="75000"/>
                    <a:lumOff val="25000"/>
                  </a:schemeClr>
                </a:solidFill>
                <a:latin typeface="Verdana"/>
                <a:cs typeface="Verdana"/>
              </a:rPr>
              <a:t>Oltre all’e-book, altre contropartite interessanti da offrire ai  nostri lead possono essere:</a:t>
            </a:r>
          </a:p>
          <a:p>
            <a:pPr marL="12700" marR="5080" indent="-265430" algn="just">
              <a:spcBef>
                <a:spcPts val="105"/>
              </a:spcBef>
              <a:buClr>
                <a:schemeClr val="accent1">
                  <a:lumMod val="75000"/>
                </a:schemeClr>
              </a:buClr>
              <a:buSzPct val="80000"/>
              <a:buFont typeface="Segoe UI Symbol"/>
              <a:buChar char="⚫"/>
              <a:tabLst>
                <a:tab pos="2080895" algn="l"/>
              </a:tabLst>
            </a:pPr>
            <a:r>
              <a:rPr sz="2000" dirty="0">
                <a:solidFill>
                  <a:schemeClr val="tx1">
                    <a:lumMod val="75000"/>
                    <a:lumOff val="25000"/>
                  </a:schemeClr>
                </a:solidFill>
                <a:latin typeface="Verdana"/>
                <a:cs typeface="Verdana"/>
              </a:rPr>
              <a:t>White paper</a:t>
            </a:r>
          </a:p>
          <a:p>
            <a:pPr marL="12700" marR="5080" indent="-265430" algn="just">
              <a:spcBef>
                <a:spcPts val="105"/>
              </a:spcBef>
              <a:buClr>
                <a:schemeClr val="accent1">
                  <a:lumMod val="75000"/>
                </a:schemeClr>
              </a:buClr>
              <a:buSzPct val="80000"/>
              <a:buFont typeface="Segoe UI Symbol"/>
              <a:buChar char="⚫"/>
              <a:tabLst>
                <a:tab pos="2080895" algn="l"/>
              </a:tabLst>
            </a:pPr>
            <a:r>
              <a:rPr sz="2000" dirty="0">
                <a:solidFill>
                  <a:schemeClr val="tx1">
                    <a:lumMod val="75000"/>
                    <a:lumOff val="25000"/>
                  </a:schemeClr>
                </a:solidFill>
                <a:latin typeface="Verdana"/>
                <a:cs typeface="Verdana"/>
              </a:rPr>
              <a:t>Webinar</a:t>
            </a:r>
          </a:p>
          <a:p>
            <a:pPr marL="12700" marR="5080" indent="-265430" algn="just">
              <a:spcBef>
                <a:spcPts val="105"/>
              </a:spcBef>
              <a:buClr>
                <a:schemeClr val="accent1">
                  <a:lumMod val="75000"/>
                </a:schemeClr>
              </a:buClr>
              <a:buSzPct val="80000"/>
              <a:buFont typeface="Segoe UI Symbol"/>
              <a:buChar char="⚫"/>
              <a:tabLst>
                <a:tab pos="2080895" algn="l"/>
              </a:tabLst>
            </a:pPr>
            <a:r>
              <a:rPr sz="2000" dirty="0">
                <a:solidFill>
                  <a:schemeClr val="tx1">
                    <a:lumMod val="75000"/>
                    <a:lumOff val="25000"/>
                  </a:schemeClr>
                </a:solidFill>
                <a:latin typeface="Verdana"/>
                <a:cs typeface="Verdana"/>
              </a:rPr>
              <a:t>Versione trial di un servizio</a:t>
            </a:r>
          </a:p>
          <a:p>
            <a:pPr marL="12700" marR="5080" indent="-265430" algn="just">
              <a:spcBef>
                <a:spcPts val="105"/>
              </a:spcBef>
              <a:buClr>
                <a:schemeClr val="accent1">
                  <a:lumMod val="75000"/>
                </a:schemeClr>
              </a:buClr>
              <a:buSzPct val="80000"/>
              <a:buFont typeface="Segoe UI Symbol"/>
              <a:buChar char="⚫"/>
              <a:tabLst>
                <a:tab pos="2080895" algn="l"/>
              </a:tabLst>
            </a:pPr>
            <a:r>
              <a:rPr sz="2000" dirty="0">
                <a:solidFill>
                  <a:schemeClr val="tx1">
                    <a:lumMod val="75000"/>
                    <a:lumOff val="25000"/>
                  </a:schemeClr>
                </a:solidFill>
                <a:latin typeface="Verdana"/>
                <a:cs typeface="Verdana"/>
              </a:rPr>
              <a:t>Podcast</a:t>
            </a:r>
          </a:p>
          <a:p>
            <a:pPr marL="12700" marR="5080" indent="-265430" algn="just">
              <a:spcBef>
                <a:spcPts val="105"/>
              </a:spcBef>
              <a:buClr>
                <a:schemeClr val="accent1">
                  <a:lumMod val="75000"/>
                </a:schemeClr>
              </a:buClr>
              <a:buSzPct val="80000"/>
              <a:buFont typeface="Segoe UI Symbol"/>
              <a:buChar char="⚫"/>
              <a:tabLst>
                <a:tab pos="2080895" algn="l"/>
              </a:tabLst>
            </a:pPr>
            <a:r>
              <a:rPr sz="2000" dirty="0">
                <a:solidFill>
                  <a:schemeClr val="tx1">
                    <a:lumMod val="75000"/>
                    <a:lumOff val="25000"/>
                  </a:schemeClr>
                </a:solidFill>
                <a:latin typeface="Verdana"/>
                <a:cs typeface="Verdana"/>
              </a:rPr>
              <a:t>Interviste registrate</a:t>
            </a:r>
          </a:p>
          <a:p>
            <a:pPr marL="12700" marR="5080" indent="-265430" algn="just">
              <a:spcBef>
                <a:spcPts val="105"/>
              </a:spcBef>
              <a:buClr>
                <a:schemeClr val="accent1">
                  <a:lumMod val="75000"/>
                </a:schemeClr>
              </a:buClr>
              <a:buSzPct val="80000"/>
              <a:buFont typeface="Segoe UI Symbol"/>
              <a:buChar char="⚫"/>
              <a:tabLst>
                <a:tab pos="2080895" algn="l"/>
              </a:tabLst>
            </a:pPr>
            <a:r>
              <a:rPr sz="2000" dirty="0">
                <a:solidFill>
                  <a:schemeClr val="tx1">
                    <a:lumMod val="75000"/>
                    <a:lumOff val="25000"/>
                  </a:schemeClr>
                </a:solidFill>
                <a:latin typeface="Verdana"/>
                <a:cs typeface="Verdana"/>
              </a:rPr>
              <a:t>Infografiche</a:t>
            </a:r>
          </a:p>
        </p:txBody>
      </p:sp>
      <p:sp>
        <p:nvSpPr>
          <p:cNvPr id="4" name="object 4"/>
          <p:cNvSpPr txBox="1"/>
          <p:nvPr/>
        </p:nvSpPr>
        <p:spPr>
          <a:xfrm>
            <a:off x="8539988" y="6267703"/>
            <a:ext cx="187325" cy="177800"/>
          </a:xfrm>
          <a:prstGeom prst="rect">
            <a:avLst/>
          </a:prstGeom>
        </p:spPr>
        <p:txBody>
          <a:bodyPr vert="horz" wrap="square" lIns="0" tIns="12065" rIns="0" bIns="0" rtlCol="0">
            <a:spAutoFit/>
          </a:bodyPr>
          <a:lstStyle/>
          <a:p>
            <a:pPr marL="12700">
              <a:lnSpc>
                <a:spcPct val="100000"/>
              </a:lnSpc>
              <a:spcBef>
                <a:spcPts val="95"/>
              </a:spcBef>
            </a:pPr>
            <a:r>
              <a:rPr sz="1000" spc="-5" dirty="0">
                <a:solidFill>
                  <a:srgbClr val="A7A299"/>
                </a:solidFill>
                <a:latin typeface="Verdana"/>
                <a:cs typeface="Verdana"/>
              </a:rPr>
              <a:t>20</a:t>
            </a:r>
            <a:endParaRPr sz="1000">
              <a:latin typeface="Verdana"/>
              <a:cs typeface="Verdana"/>
            </a:endParaRPr>
          </a:p>
        </p:txBody>
      </p:sp>
      <p:sp>
        <p:nvSpPr>
          <p:cNvPr id="7" name="object 2">
            <a:extLst>
              <a:ext uri="{FF2B5EF4-FFF2-40B4-BE49-F238E27FC236}">
                <a16:creationId xmlns:a16="http://schemas.microsoft.com/office/drawing/2014/main" id="{9DCEE51C-FBE0-A04D-8560-7190FE19D0D2}"/>
              </a:ext>
            </a:extLst>
          </p:cNvPr>
          <p:cNvSpPr txBox="1">
            <a:spLocks noGrp="1"/>
          </p:cNvSpPr>
          <p:nvPr>
            <p:ph type="title"/>
          </p:nvPr>
        </p:nvSpPr>
        <p:spPr>
          <a:xfrm>
            <a:off x="685800" y="451512"/>
            <a:ext cx="7052309" cy="452120"/>
          </a:xfrm>
          <a:prstGeom prst="rect">
            <a:avLst/>
          </a:prstGeom>
        </p:spPr>
        <p:txBody>
          <a:bodyPr vert="horz" wrap="square" lIns="0" tIns="12065" rIns="0" bIns="0" rtlCol="0">
            <a:spAutoFit/>
          </a:bodyPr>
          <a:lstStyle/>
          <a:p>
            <a:pPr marL="12700">
              <a:lnSpc>
                <a:spcPct val="100000"/>
              </a:lnSpc>
              <a:spcBef>
                <a:spcPts val="95"/>
              </a:spcBef>
            </a:pPr>
            <a:r>
              <a:rPr spc="-5" dirty="0"/>
              <a:t>7.</a:t>
            </a:r>
            <a:r>
              <a:rPr dirty="0"/>
              <a:t> </a:t>
            </a:r>
            <a:r>
              <a:rPr spc="-5" dirty="0"/>
              <a:t>Farsi</a:t>
            </a:r>
            <a:r>
              <a:rPr spc="15" dirty="0"/>
              <a:t> </a:t>
            </a:r>
            <a:r>
              <a:rPr spc="-10" dirty="0"/>
              <a:t>conoscere:</a:t>
            </a:r>
            <a:r>
              <a:rPr spc="35" dirty="0"/>
              <a:t> </a:t>
            </a:r>
            <a:r>
              <a:rPr spc="-5" dirty="0"/>
              <a:t>lead</a:t>
            </a:r>
            <a:r>
              <a:rPr spc="35" dirty="0"/>
              <a:t> </a:t>
            </a:r>
            <a:r>
              <a:rPr spc="-10" dirty="0"/>
              <a:t>generation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22</a:t>
            </a:fld>
            <a:endParaRPr spc="-5" dirty="0"/>
          </a:p>
        </p:txBody>
      </p:sp>
      <p:sp>
        <p:nvSpPr>
          <p:cNvPr id="4" name="object 4"/>
          <p:cNvSpPr txBox="1"/>
          <p:nvPr/>
        </p:nvSpPr>
        <p:spPr>
          <a:xfrm>
            <a:off x="379412" y="1693378"/>
            <a:ext cx="6577902" cy="4347985"/>
          </a:xfrm>
          <a:prstGeom prst="rect">
            <a:avLst/>
          </a:prstGeom>
        </p:spPr>
        <p:txBody>
          <a:bodyPr vert="horz" wrap="square" lIns="0" tIns="13335" rIns="0" bIns="0" rtlCol="0">
            <a:spAutoFit/>
          </a:bodyPr>
          <a:lstStyle/>
          <a:p>
            <a:pPr marL="12700" marR="5080" algn="just">
              <a:lnSpc>
                <a:spcPct val="100000"/>
              </a:lnSpc>
              <a:spcBef>
                <a:spcPts val="105"/>
              </a:spcBef>
              <a:tabLst>
                <a:tab pos="2080895" algn="l"/>
              </a:tabLst>
            </a:pPr>
            <a:r>
              <a:rPr lang="it-IT" sz="2000" b="1" dirty="0">
                <a:solidFill>
                  <a:schemeClr val="tx1">
                    <a:lumMod val="75000"/>
                    <a:lumOff val="25000"/>
                  </a:schemeClr>
                </a:solidFill>
                <a:latin typeface="Verdana"/>
                <a:cs typeface="Verdana"/>
              </a:rPr>
              <a:t>Lead </a:t>
            </a:r>
            <a:r>
              <a:rPr lang="it-IT" sz="2000" b="1" dirty="0" err="1">
                <a:solidFill>
                  <a:schemeClr val="tx1">
                    <a:lumMod val="75000"/>
                    <a:lumOff val="25000"/>
                  </a:schemeClr>
                </a:solidFill>
                <a:latin typeface="Verdana"/>
                <a:cs typeface="Verdana"/>
              </a:rPr>
              <a:t>nurturing</a:t>
            </a:r>
            <a:r>
              <a:rPr lang="it-IT" sz="2000" b="1" dirty="0">
                <a:solidFill>
                  <a:schemeClr val="tx1">
                    <a:lumMod val="75000"/>
                    <a:lumOff val="25000"/>
                  </a:schemeClr>
                </a:solidFill>
                <a:latin typeface="Verdana"/>
                <a:cs typeface="Verdana"/>
              </a:rPr>
              <a:t> attraverso l’email marketing</a:t>
            </a:r>
          </a:p>
          <a:p>
            <a:pPr marL="12700" marR="5080" algn="just">
              <a:lnSpc>
                <a:spcPct val="100000"/>
              </a:lnSpc>
              <a:spcBef>
                <a:spcPts val="105"/>
              </a:spcBef>
              <a:tabLst>
                <a:tab pos="2080895" algn="l"/>
              </a:tabLst>
            </a:pPr>
            <a:r>
              <a:rPr sz="2000" dirty="0">
                <a:solidFill>
                  <a:schemeClr val="tx1">
                    <a:lumMod val="75000"/>
                    <a:lumOff val="25000"/>
                  </a:schemeClr>
                </a:solidFill>
                <a:latin typeface="Verdana"/>
                <a:cs typeface="Verdana"/>
              </a:rPr>
              <a:t>Come detto, la strategia principale della lead generation dei  cosiddetti lead freddi consiste nell’effettuare azioni di lead  nurturing attraverso un percorso ben strutturato e  completamente automatizzato di email marketing.</a:t>
            </a:r>
          </a:p>
          <a:p>
            <a:pPr marL="12700" marR="5080" algn="just">
              <a:lnSpc>
                <a:spcPct val="100000"/>
              </a:lnSpc>
              <a:spcBef>
                <a:spcPts val="105"/>
              </a:spcBef>
              <a:tabLst>
                <a:tab pos="2080895" algn="l"/>
              </a:tabLst>
            </a:pPr>
            <a:r>
              <a:rPr sz="2000" dirty="0">
                <a:solidFill>
                  <a:schemeClr val="tx1">
                    <a:lumMod val="75000"/>
                    <a:lumOff val="25000"/>
                  </a:schemeClr>
                </a:solidFill>
                <a:latin typeface="Verdana"/>
                <a:cs typeface="Verdana"/>
              </a:rPr>
              <a:t>Questi lead infatti necessitano di azioni di marketing  specifiche e mirate che li conducano alla conversione. Per </a:t>
            </a:r>
            <a:r>
              <a:rPr sz="2000" dirty="0" err="1">
                <a:solidFill>
                  <a:schemeClr val="tx1">
                    <a:lumMod val="75000"/>
                    <a:lumOff val="25000"/>
                  </a:schemeClr>
                </a:solidFill>
                <a:latin typeface="Verdana"/>
                <a:cs typeface="Verdana"/>
              </a:rPr>
              <a:t>i</a:t>
            </a:r>
            <a:r>
              <a:rPr sz="2000" dirty="0">
                <a:solidFill>
                  <a:schemeClr val="tx1">
                    <a:lumMod val="75000"/>
                    <a:lumOff val="25000"/>
                  </a:schemeClr>
                </a:solidFill>
                <a:latin typeface="Verdana"/>
                <a:cs typeface="Verdana"/>
              </a:rPr>
              <a:t> lead caldi, invece, generalmente è sufficiente creare una  landing page ad hoc, che tenga conto della </a:t>
            </a:r>
            <a:r>
              <a:rPr sz="2000" dirty="0" err="1">
                <a:solidFill>
                  <a:schemeClr val="tx1">
                    <a:lumMod val="75000"/>
                    <a:lumOff val="25000"/>
                  </a:schemeClr>
                </a:solidFill>
                <a:latin typeface="Verdana"/>
                <a:cs typeface="Verdana"/>
              </a:rPr>
              <a:t>fase</a:t>
            </a:r>
            <a:r>
              <a:rPr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decisionale</a:t>
            </a:r>
            <a:r>
              <a:rPr sz="2000" dirty="0">
                <a:solidFill>
                  <a:schemeClr val="tx1">
                    <a:lumMod val="75000"/>
                    <a:lumOff val="25000"/>
                  </a:schemeClr>
                </a:solidFill>
                <a:latin typeface="Verdana"/>
                <a:cs typeface="Verdana"/>
              </a:rPr>
              <a:t> in cui si trovano questi utenti e </a:t>
            </a:r>
            <a:r>
              <a:rPr sz="2000" dirty="0" err="1">
                <a:solidFill>
                  <a:schemeClr val="tx1">
                    <a:lumMod val="75000"/>
                    <a:lumOff val="25000"/>
                  </a:schemeClr>
                </a:solidFill>
                <a:latin typeface="Verdana"/>
                <a:cs typeface="Verdana"/>
              </a:rPr>
              <a:t>soprattutto</a:t>
            </a:r>
            <a:r>
              <a:rPr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occorre</a:t>
            </a:r>
            <a:r>
              <a:rPr sz="2000" dirty="0">
                <a:solidFill>
                  <a:schemeClr val="tx1">
                    <a:lumMod val="75000"/>
                    <a:lumOff val="25000"/>
                  </a:schemeClr>
                </a:solidFill>
                <a:latin typeface="Verdana"/>
                <a:cs typeface="Verdana"/>
              </a:rPr>
              <a:t> interagire con i lead in maniera tempestiva.</a:t>
            </a:r>
          </a:p>
        </p:txBody>
      </p:sp>
      <p:sp>
        <p:nvSpPr>
          <p:cNvPr id="8" name="object 2">
            <a:extLst>
              <a:ext uri="{FF2B5EF4-FFF2-40B4-BE49-F238E27FC236}">
                <a16:creationId xmlns:a16="http://schemas.microsoft.com/office/drawing/2014/main" id="{3C6B6B0C-2D06-EE4A-BD53-F4D12AA6B5C1}"/>
              </a:ext>
            </a:extLst>
          </p:cNvPr>
          <p:cNvSpPr txBox="1">
            <a:spLocks noGrp="1"/>
          </p:cNvSpPr>
          <p:nvPr>
            <p:ph type="title"/>
          </p:nvPr>
        </p:nvSpPr>
        <p:spPr>
          <a:xfrm>
            <a:off x="685800" y="451512"/>
            <a:ext cx="7052309" cy="452120"/>
          </a:xfrm>
          <a:prstGeom prst="rect">
            <a:avLst/>
          </a:prstGeom>
        </p:spPr>
        <p:txBody>
          <a:bodyPr vert="horz" wrap="square" lIns="0" tIns="12065" rIns="0" bIns="0" rtlCol="0">
            <a:spAutoFit/>
          </a:bodyPr>
          <a:lstStyle/>
          <a:p>
            <a:pPr marL="12700">
              <a:lnSpc>
                <a:spcPct val="100000"/>
              </a:lnSpc>
              <a:spcBef>
                <a:spcPts val="95"/>
              </a:spcBef>
            </a:pPr>
            <a:r>
              <a:rPr spc="-5" dirty="0"/>
              <a:t>7.</a:t>
            </a:r>
            <a:r>
              <a:rPr dirty="0"/>
              <a:t> </a:t>
            </a:r>
            <a:r>
              <a:rPr spc="-5" dirty="0"/>
              <a:t>Farsi</a:t>
            </a:r>
            <a:r>
              <a:rPr spc="15" dirty="0"/>
              <a:t> </a:t>
            </a:r>
            <a:r>
              <a:rPr spc="-10" dirty="0"/>
              <a:t>conoscere:</a:t>
            </a:r>
            <a:r>
              <a:rPr spc="35" dirty="0"/>
              <a:t> </a:t>
            </a:r>
            <a:r>
              <a:rPr spc="-5" dirty="0"/>
              <a:t>lead</a:t>
            </a:r>
            <a:r>
              <a:rPr spc="35" dirty="0"/>
              <a:t> </a:t>
            </a:r>
            <a:r>
              <a:rPr spc="-10" dirty="0"/>
              <a:t>generation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40409" y="538683"/>
            <a:ext cx="7052309" cy="452120"/>
          </a:xfrm>
          <a:prstGeom prst="rect">
            <a:avLst/>
          </a:prstGeom>
        </p:spPr>
        <p:txBody>
          <a:bodyPr vert="horz" wrap="square" lIns="0" tIns="12065" rIns="0" bIns="0" rtlCol="0">
            <a:spAutoFit/>
          </a:bodyPr>
          <a:lstStyle/>
          <a:p>
            <a:pPr marL="12700">
              <a:lnSpc>
                <a:spcPct val="100000"/>
              </a:lnSpc>
              <a:spcBef>
                <a:spcPts val="95"/>
              </a:spcBef>
            </a:pPr>
            <a:r>
              <a:rPr spc="-5" dirty="0"/>
              <a:t>7.</a:t>
            </a:r>
            <a:r>
              <a:rPr dirty="0"/>
              <a:t> </a:t>
            </a:r>
            <a:r>
              <a:rPr spc="-5" dirty="0"/>
              <a:t>Farsi</a:t>
            </a:r>
            <a:r>
              <a:rPr spc="15" dirty="0"/>
              <a:t> </a:t>
            </a:r>
            <a:r>
              <a:rPr spc="-10" dirty="0"/>
              <a:t>conoscere:</a:t>
            </a:r>
            <a:r>
              <a:rPr spc="35" dirty="0"/>
              <a:t> </a:t>
            </a:r>
            <a:r>
              <a:rPr spc="-5" dirty="0"/>
              <a:t>lead</a:t>
            </a:r>
            <a:r>
              <a:rPr spc="35" dirty="0"/>
              <a:t> </a:t>
            </a:r>
            <a:r>
              <a:rPr spc="-10" dirty="0"/>
              <a:t>generation</a:t>
            </a:r>
          </a:p>
        </p:txBody>
      </p:sp>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23</a:t>
            </a:fld>
            <a:endParaRPr spc="-5" dirty="0"/>
          </a:p>
        </p:txBody>
      </p:sp>
      <p:sp>
        <p:nvSpPr>
          <p:cNvPr id="3" name="object 3"/>
          <p:cNvSpPr txBox="1"/>
          <p:nvPr/>
        </p:nvSpPr>
        <p:spPr>
          <a:xfrm>
            <a:off x="533400" y="1807676"/>
            <a:ext cx="6598312" cy="3410549"/>
          </a:xfrm>
          <a:prstGeom prst="rect">
            <a:avLst/>
          </a:prstGeom>
        </p:spPr>
        <p:txBody>
          <a:bodyPr vert="horz" wrap="square" lIns="0" tIns="12065" rIns="0" bIns="0" rtlCol="0">
            <a:spAutoFit/>
          </a:bodyPr>
          <a:lstStyle/>
          <a:p>
            <a:pPr marL="12700" marR="5080" algn="just">
              <a:spcBef>
                <a:spcPts val="105"/>
              </a:spcBef>
              <a:tabLst>
                <a:tab pos="2080895" algn="l"/>
              </a:tabLst>
            </a:pPr>
            <a:r>
              <a:rPr sz="2000" dirty="0">
                <a:solidFill>
                  <a:schemeClr val="tx1">
                    <a:lumMod val="75000"/>
                    <a:lumOff val="25000"/>
                  </a:schemeClr>
                </a:solidFill>
                <a:latin typeface="Verdana"/>
                <a:cs typeface="Verdana"/>
              </a:rPr>
              <a:t>La prima cosa di cui abbiamo bisogno per mettere in piedi  un processo di mail automation per i nostri lead freddi è  chiaramente un email service provider. In commercio ne  esistono moltissimi, </a:t>
            </a:r>
            <a:r>
              <a:rPr sz="2000" dirty="0" err="1">
                <a:solidFill>
                  <a:schemeClr val="tx1">
                    <a:lumMod val="75000"/>
                    <a:lumOff val="25000"/>
                  </a:schemeClr>
                </a:solidFill>
                <a:latin typeface="Verdana"/>
                <a:cs typeface="Verdana"/>
              </a:rPr>
              <a:t>più</a:t>
            </a:r>
            <a:r>
              <a:rPr sz="2000" dirty="0">
                <a:solidFill>
                  <a:schemeClr val="tx1">
                    <a:lumMod val="75000"/>
                    <a:lumOff val="25000"/>
                  </a:schemeClr>
                </a:solidFill>
                <a:latin typeface="Verdana"/>
                <a:cs typeface="Verdana"/>
              </a:rPr>
              <a:t> o</a:t>
            </a:r>
            <a:r>
              <a:rPr lang="it-IT"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meno</a:t>
            </a:r>
            <a:r>
              <a:rPr sz="2000" dirty="0">
                <a:solidFill>
                  <a:schemeClr val="tx1">
                    <a:lumMod val="75000"/>
                    <a:lumOff val="25000"/>
                  </a:schemeClr>
                </a:solidFill>
                <a:latin typeface="Verdana"/>
                <a:cs typeface="Verdana"/>
              </a:rPr>
              <a:t> validi, ma nella scelta di  quello da usare per la nostra azienda dobbiamo prendere in  considerazione uno specifico fattore.</a:t>
            </a:r>
          </a:p>
          <a:p>
            <a:pPr marL="12700" marR="5080" algn="just">
              <a:spcBef>
                <a:spcPts val="105"/>
              </a:spcBef>
              <a:tabLst>
                <a:tab pos="2080895" algn="l"/>
              </a:tabLst>
            </a:pPr>
            <a:r>
              <a:rPr sz="2000" dirty="0">
                <a:solidFill>
                  <a:schemeClr val="tx1">
                    <a:lumMod val="75000"/>
                    <a:lumOff val="25000"/>
                  </a:schemeClr>
                </a:solidFill>
                <a:latin typeface="Verdana"/>
                <a:cs typeface="Verdana"/>
              </a:rPr>
              <a:t>È necessario che la piattaforma offra la possibilità di creare  sequenze (cosiddetti workflow) innescate in </a:t>
            </a:r>
            <a:r>
              <a:rPr sz="2000" dirty="0" err="1">
                <a:solidFill>
                  <a:schemeClr val="tx1">
                    <a:lumMod val="75000"/>
                    <a:lumOff val="25000"/>
                  </a:schemeClr>
                </a:solidFill>
                <a:latin typeface="Verdana"/>
                <a:cs typeface="Verdana"/>
              </a:rPr>
              <a:t>seguito</a:t>
            </a:r>
            <a:r>
              <a:rPr sz="2000" dirty="0">
                <a:solidFill>
                  <a:schemeClr val="tx1">
                    <a:lumMod val="75000"/>
                    <a:lumOff val="25000"/>
                  </a:schemeClr>
                </a:solidFill>
                <a:latin typeface="Verdana"/>
                <a:cs typeface="Verdana"/>
              </a:rPr>
              <a:t> al</a:t>
            </a:r>
            <a:r>
              <a:rPr lang="it-IT"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compimento</a:t>
            </a:r>
            <a:r>
              <a:rPr sz="2000" dirty="0">
                <a:solidFill>
                  <a:schemeClr val="tx1">
                    <a:lumMod val="75000"/>
                    <a:lumOff val="25000"/>
                  </a:schemeClr>
                </a:solidFill>
                <a:latin typeface="Verdana"/>
                <a:cs typeface="Verdana"/>
              </a:rPr>
              <a:t> di una determinata azione da </a:t>
            </a:r>
            <a:r>
              <a:rPr sz="2000" dirty="0" err="1">
                <a:solidFill>
                  <a:schemeClr val="tx1">
                    <a:lumMod val="75000"/>
                    <a:lumOff val="25000"/>
                  </a:schemeClr>
                </a:solidFill>
                <a:latin typeface="Verdana"/>
                <a:cs typeface="Verdana"/>
              </a:rPr>
              <a:t>parte</a:t>
            </a:r>
            <a:r>
              <a:rPr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dell’utente</a:t>
            </a:r>
            <a:r>
              <a:rPr lang="it-IT" sz="2000" dirty="0">
                <a:solidFill>
                  <a:schemeClr val="tx1">
                    <a:lumMod val="75000"/>
                    <a:lumOff val="25000"/>
                  </a:schemeClr>
                </a:solidFill>
                <a:latin typeface="Verdana"/>
                <a:cs typeface="Verdana"/>
              </a:rPr>
              <a:t> </a:t>
            </a:r>
            <a:r>
              <a:rPr sz="2000" dirty="0">
                <a:solidFill>
                  <a:schemeClr val="tx1">
                    <a:lumMod val="75000"/>
                    <a:lumOff val="25000"/>
                  </a:schemeClr>
                </a:solidFill>
                <a:latin typeface="Verdana"/>
                <a:cs typeface="Verdana"/>
              </a:rPr>
              <a:t>(trigger).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40409" y="538683"/>
            <a:ext cx="7052309" cy="452120"/>
          </a:xfrm>
          <a:prstGeom prst="rect">
            <a:avLst/>
          </a:prstGeom>
        </p:spPr>
        <p:txBody>
          <a:bodyPr vert="horz" wrap="square" lIns="0" tIns="12065" rIns="0" bIns="0" rtlCol="0">
            <a:spAutoFit/>
          </a:bodyPr>
          <a:lstStyle/>
          <a:p>
            <a:pPr marL="12700">
              <a:lnSpc>
                <a:spcPct val="100000"/>
              </a:lnSpc>
              <a:spcBef>
                <a:spcPts val="95"/>
              </a:spcBef>
            </a:pPr>
            <a:r>
              <a:rPr spc="-5" dirty="0"/>
              <a:t>7.</a:t>
            </a:r>
            <a:r>
              <a:rPr dirty="0"/>
              <a:t> </a:t>
            </a:r>
            <a:r>
              <a:rPr spc="-5" dirty="0"/>
              <a:t>Farsi</a:t>
            </a:r>
            <a:r>
              <a:rPr spc="15" dirty="0"/>
              <a:t> </a:t>
            </a:r>
            <a:r>
              <a:rPr spc="-10" dirty="0"/>
              <a:t>conoscere:</a:t>
            </a:r>
            <a:r>
              <a:rPr spc="35" dirty="0"/>
              <a:t> </a:t>
            </a:r>
            <a:r>
              <a:rPr spc="-5" dirty="0"/>
              <a:t>lead</a:t>
            </a:r>
            <a:r>
              <a:rPr spc="35" dirty="0"/>
              <a:t> </a:t>
            </a:r>
            <a:r>
              <a:rPr spc="-10" dirty="0"/>
              <a:t>generation</a:t>
            </a:r>
          </a:p>
        </p:txBody>
      </p:sp>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24</a:t>
            </a:fld>
            <a:endParaRPr spc="-5" dirty="0"/>
          </a:p>
        </p:txBody>
      </p:sp>
      <p:sp>
        <p:nvSpPr>
          <p:cNvPr id="3" name="object 3"/>
          <p:cNvSpPr txBox="1"/>
          <p:nvPr/>
        </p:nvSpPr>
        <p:spPr>
          <a:xfrm>
            <a:off x="457200" y="2002437"/>
            <a:ext cx="6648795" cy="4038926"/>
          </a:xfrm>
          <a:prstGeom prst="rect">
            <a:avLst/>
          </a:prstGeom>
        </p:spPr>
        <p:txBody>
          <a:bodyPr vert="horz" wrap="square" lIns="0" tIns="12065" rIns="0" bIns="0" rtlCol="0">
            <a:spAutoFit/>
          </a:bodyPr>
          <a:lstStyle/>
          <a:p>
            <a:pPr marL="12700" marR="5080" algn="just">
              <a:lnSpc>
                <a:spcPct val="100000"/>
              </a:lnSpc>
              <a:spcBef>
                <a:spcPts val="105"/>
              </a:spcBef>
              <a:tabLst>
                <a:tab pos="2080895" algn="l"/>
              </a:tabLst>
            </a:pPr>
            <a:r>
              <a:rPr sz="2000" dirty="0">
                <a:solidFill>
                  <a:schemeClr val="tx1">
                    <a:lumMod val="75000"/>
                    <a:lumOff val="25000"/>
                  </a:schemeClr>
                </a:solidFill>
                <a:latin typeface="Verdana"/>
                <a:cs typeface="Verdana"/>
              </a:rPr>
              <a:t>Per comprendere meglio la modalità ottimale per strutturare  un processo di automazione attraverso l’email marketing, è  utile ricorrere ad un esempio pratico. </a:t>
            </a:r>
            <a:r>
              <a:rPr sz="2000" dirty="0" err="1">
                <a:solidFill>
                  <a:schemeClr val="tx1">
                    <a:lumMod val="75000"/>
                    <a:lumOff val="25000"/>
                  </a:schemeClr>
                </a:solidFill>
                <a:latin typeface="Verdana"/>
                <a:cs typeface="Verdana"/>
              </a:rPr>
              <a:t>Concretamente</a:t>
            </a:r>
            <a:r>
              <a:rPr sz="2000" dirty="0">
                <a:solidFill>
                  <a:schemeClr val="tx1">
                    <a:lumMod val="75000"/>
                    <a:lumOff val="25000"/>
                  </a:schemeClr>
                </a:solidFill>
                <a:latin typeface="Verdana"/>
                <a:cs typeface="Verdana"/>
              </a:rPr>
              <a:t>,</a:t>
            </a:r>
            <a:r>
              <a:rPr lang="it-IT"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conviene</a:t>
            </a:r>
            <a:r>
              <a:rPr sz="2000" dirty="0">
                <a:solidFill>
                  <a:schemeClr val="tx1">
                    <a:lumMod val="75000"/>
                    <a:lumOff val="25000"/>
                  </a:schemeClr>
                </a:solidFill>
                <a:latin typeface="Verdana"/>
                <a:cs typeface="Verdana"/>
              </a:rPr>
              <a:t> suddividere il percorso dell’utente in 2 step</a:t>
            </a:r>
            <a:r>
              <a:rPr lang="it-IT"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propedeutici</a:t>
            </a:r>
            <a:r>
              <a:rPr sz="2000" dirty="0">
                <a:solidFill>
                  <a:schemeClr val="tx1">
                    <a:lumMod val="75000"/>
                    <a:lumOff val="25000"/>
                  </a:schemeClr>
                </a:solidFill>
                <a:latin typeface="Verdana"/>
                <a:cs typeface="Verdana"/>
              </a:rPr>
              <a:t> e 3 livelli di </a:t>
            </a:r>
            <a:r>
              <a:rPr sz="2000" dirty="0" err="1">
                <a:solidFill>
                  <a:schemeClr val="tx1">
                    <a:lumMod val="75000"/>
                    <a:lumOff val="25000"/>
                  </a:schemeClr>
                </a:solidFill>
                <a:latin typeface="Verdana"/>
                <a:cs typeface="Verdana"/>
              </a:rPr>
              <a:t>approfondimento</a:t>
            </a:r>
            <a:r>
              <a:rPr sz="2000" dirty="0">
                <a:solidFill>
                  <a:schemeClr val="tx1">
                    <a:lumMod val="75000"/>
                    <a:lumOff val="25000"/>
                  </a:schemeClr>
                </a:solidFill>
                <a:latin typeface="Verdana"/>
                <a:cs typeface="Verdana"/>
              </a:rPr>
              <a:t>.</a:t>
            </a:r>
            <a:endParaRPr lang="it-IT" sz="2000" dirty="0">
              <a:solidFill>
                <a:schemeClr val="tx1">
                  <a:lumMod val="75000"/>
                  <a:lumOff val="25000"/>
                </a:schemeClr>
              </a:solidFill>
              <a:latin typeface="Verdana"/>
              <a:cs typeface="Verdana"/>
            </a:endParaRPr>
          </a:p>
          <a:p>
            <a:pPr marL="12700" marR="5080" algn="just">
              <a:lnSpc>
                <a:spcPct val="100000"/>
              </a:lnSpc>
              <a:spcBef>
                <a:spcPts val="105"/>
              </a:spcBef>
              <a:tabLst>
                <a:tab pos="2080895" algn="l"/>
              </a:tabLst>
            </a:pPr>
            <a:endParaRPr sz="2000" dirty="0">
              <a:solidFill>
                <a:schemeClr val="tx1">
                  <a:lumMod val="75000"/>
                  <a:lumOff val="25000"/>
                </a:schemeClr>
              </a:solidFill>
              <a:latin typeface="Verdana"/>
              <a:cs typeface="Verdana"/>
            </a:endParaRPr>
          </a:p>
          <a:p>
            <a:pPr marL="12700" marR="5080" algn="just">
              <a:lnSpc>
                <a:spcPct val="100000"/>
              </a:lnSpc>
              <a:spcBef>
                <a:spcPts val="105"/>
              </a:spcBef>
              <a:tabLst>
                <a:tab pos="2080895" algn="l"/>
              </a:tabLst>
            </a:pPr>
            <a:r>
              <a:rPr sz="2000" dirty="0">
                <a:solidFill>
                  <a:schemeClr val="tx1">
                    <a:lumMod val="75000"/>
                    <a:lumOff val="25000"/>
                  </a:schemeClr>
                </a:solidFill>
                <a:latin typeface="Verdana"/>
                <a:cs typeface="Verdana"/>
              </a:rPr>
              <a:t>I primi 2 step sono quelli necessari per avviare il processo e  si compongono rispettivamente	di un’azione dell’utente,  tipicamente l’iscrizione alla newsletter, cui segue l’ invio di  una welcome mail da parte dell’azienda, accompagnata  dall’offerta del lead magnet.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40409" y="538683"/>
            <a:ext cx="7052309" cy="452120"/>
          </a:xfrm>
          <a:prstGeom prst="rect">
            <a:avLst/>
          </a:prstGeom>
        </p:spPr>
        <p:txBody>
          <a:bodyPr vert="horz" wrap="square" lIns="0" tIns="12065" rIns="0" bIns="0" rtlCol="0">
            <a:spAutoFit/>
          </a:bodyPr>
          <a:lstStyle/>
          <a:p>
            <a:pPr marL="12700">
              <a:lnSpc>
                <a:spcPct val="100000"/>
              </a:lnSpc>
              <a:spcBef>
                <a:spcPts val="95"/>
              </a:spcBef>
            </a:pPr>
            <a:r>
              <a:rPr spc="-5" dirty="0"/>
              <a:t>7.</a:t>
            </a:r>
            <a:r>
              <a:rPr dirty="0"/>
              <a:t> </a:t>
            </a:r>
            <a:r>
              <a:rPr spc="-5" dirty="0"/>
              <a:t>Farsi</a:t>
            </a:r>
            <a:r>
              <a:rPr spc="15" dirty="0"/>
              <a:t> </a:t>
            </a:r>
            <a:r>
              <a:rPr spc="-10" dirty="0"/>
              <a:t>conoscere:</a:t>
            </a:r>
            <a:r>
              <a:rPr spc="35" dirty="0"/>
              <a:t> </a:t>
            </a:r>
            <a:r>
              <a:rPr spc="-5" dirty="0"/>
              <a:t>lead</a:t>
            </a:r>
            <a:r>
              <a:rPr spc="35" dirty="0"/>
              <a:t> </a:t>
            </a:r>
            <a:r>
              <a:rPr spc="-10" dirty="0"/>
              <a:t>generation</a:t>
            </a:r>
          </a:p>
        </p:txBody>
      </p:sp>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25</a:t>
            </a:fld>
            <a:endParaRPr spc="-5" dirty="0"/>
          </a:p>
        </p:txBody>
      </p:sp>
      <p:sp>
        <p:nvSpPr>
          <p:cNvPr id="3" name="object 3"/>
          <p:cNvSpPr txBox="1"/>
          <p:nvPr/>
        </p:nvSpPr>
        <p:spPr>
          <a:xfrm>
            <a:off x="457200" y="2046576"/>
            <a:ext cx="6500114" cy="4026102"/>
          </a:xfrm>
          <a:prstGeom prst="rect">
            <a:avLst/>
          </a:prstGeom>
        </p:spPr>
        <p:txBody>
          <a:bodyPr vert="horz" wrap="square" lIns="0" tIns="12065" rIns="0" bIns="0" rtlCol="0">
            <a:spAutoFit/>
          </a:bodyPr>
          <a:lstStyle/>
          <a:p>
            <a:pPr marL="12700" marR="5080" algn="just">
              <a:spcBef>
                <a:spcPts val="105"/>
              </a:spcBef>
              <a:tabLst>
                <a:tab pos="2080895" algn="l"/>
              </a:tabLst>
            </a:pPr>
            <a:r>
              <a:rPr sz="2000" dirty="0">
                <a:solidFill>
                  <a:schemeClr val="tx1">
                    <a:lumMod val="75000"/>
                    <a:lumOff val="25000"/>
                  </a:schemeClr>
                </a:solidFill>
                <a:latin typeface="Verdana"/>
                <a:cs typeface="Verdana"/>
              </a:rPr>
              <a:t>I successivi 3 livelli invece, si addentrano sempre di più nel  processo di conversione, e possono essere caratterizzati  dall’invio di una sola mail o da invii plurimi e schedulati nel  tempo. Ogni livello del processo persegue un differente  obiettivo.</a:t>
            </a:r>
          </a:p>
          <a:p>
            <a:pPr marL="12700" marR="5080" algn="just">
              <a:spcBef>
                <a:spcPts val="105"/>
              </a:spcBef>
              <a:tabLst>
                <a:tab pos="2080895" algn="l"/>
              </a:tabLst>
            </a:pPr>
            <a:r>
              <a:rPr sz="2000" dirty="0">
                <a:solidFill>
                  <a:schemeClr val="tx1">
                    <a:lumMod val="75000"/>
                    <a:lumOff val="25000"/>
                  </a:schemeClr>
                </a:solidFill>
                <a:latin typeface="Verdana"/>
                <a:cs typeface="Verdana"/>
              </a:rPr>
              <a:t>Il primo livello ha come obiettivo quello di illustrare l’utilità  del prodotto o servizio che stiamo offrendo, evidenziandone  vantaggi	e benefici. Eventualmente si possono inviare altri  lead magnet, ad esempio i successivi capitoli dell’ e-book  inviato in precedenza, o altri video di un corso di  formazione.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40409" y="538683"/>
            <a:ext cx="7052309" cy="452120"/>
          </a:xfrm>
          <a:prstGeom prst="rect">
            <a:avLst/>
          </a:prstGeom>
        </p:spPr>
        <p:txBody>
          <a:bodyPr vert="horz" wrap="square" lIns="0" tIns="12065" rIns="0" bIns="0" rtlCol="0">
            <a:spAutoFit/>
          </a:bodyPr>
          <a:lstStyle/>
          <a:p>
            <a:pPr marL="12700">
              <a:lnSpc>
                <a:spcPct val="100000"/>
              </a:lnSpc>
              <a:spcBef>
                <a:spcPts val="95"/>
              </a:spcBef>
            </a:pPr>
            <a:r>
              <a:rPr spc="-5" dirty="0"/>
              <a:t>7.</a:t>
            </a:r>
            <a:r>
              <a:rPr dirty="0"/>
              <a:t> </a:t>
            </a:r>
            <a:r>
              <a:rPr spc="-5" dirty="0"/>
              <a:t>Farsi</a:t>
            </a:r>
            <a:r>
              <a:rPr spc="15" dirty="0"/>
              <a:t> </a:t>
            </a:r>
            <a:r>
              <a:rPr spc="-10" dirty="0"/>
              <a:t>conoscere:</a:t>
            </a:r>
            <a:r>
              <a:rPr spc="35" dirty="0"/>
              <a:t> </a:t>
            </a:r>
            <a:r>
              <a:rPr spc="-5" dirty="0"/>
              <a:t>lead</a:t>
            </a:r>
            <a:r>
              <a:rPr spc="35" dirty="0"/>
              <a:t> </a:t>
            </a:r>
            <a:r>
              <a:rPr spc="-10" dirty="0"/>
              <a:t>generation</a:t>
            </a:r>
          </a:p>
        </p:txBody>
      </p:sp>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26</a:t>
            </a:fld>
            <a:endParaRPr spc="-5" dirty="0"/>
          </a:p>
        </p:txBody>
      </p:sp>
      <p:sp>
        <p:nvSpPr>
          <p:cNvPr id="3" name="object 3"/>
          <p:cNvSpPr txBox="1"/>
          <p:nvPr/>
        </p:nvSpPr>
        <p:spPr>
          <a:xfrm>
            <a:off x="685800" y="2133600"/>
            <a:ext cx="6553200" cy="3115596"/>
          </a:xfrm>
          <a:prstGeom prst="rect">
            <a:avLst/>
          </a:prstGeom>
        </p:spPr>
        <p:txBody>
          <a:bodyPr vert="horz" wrap="square" lIns="0" tIns="12065" rIns="0" bIns="0" rtlCol="0">
            <a:spAutoFit/>
          </a:bodyPr>
          <a:lstStyle/>
          <a:p>
            <a:pPr marL="12700" marR="5080" algn="just">
              <a:lnSpc>
                <a:spcPct val="100000"/>
              </a:lnSpc>
              <a:spcBef>
                <a:spcPts val="105"/>
              </a:spcBef>
              <a:tabLst>
                <a:tab pos="2080895" algn="l"/>
              </a:tabLst>
            </a:pPr>
            <a:r>
              <a:rPr sz="2000" dirty="0">
                <a:solidFill>
                  <a:schemeClr val="tx1">
                    <a:lumMod val="75000"/>
                    <a:lumOff val="25000"/>
                  </a:schemeClr>
                </a:solidFill>
                <a:latin typeface="Verdana"/>
                <a:cs typeface="Verdana"/>
              </a:rPr>
              <a:t>Se l’utente ancora non converte, si passa al </a:t>
            </a:r>
            <a:r>
              <a:rPr sz="2000" dirty="0" err="1">
                <a:solidFill>
                  <a:schemeClr val="tx1">
                    <a:lumMod val="75000"/>
                    <a:lumOff val="25000"/>
                  </a:schemeClr>
                </a:solidFill>
                <a:latin typeface="Verdana"/>
                <a:cs typeface="Verdana"/>
              </a:rPr>
              <a:t>livello</a:t>
            </a:r>
            <a:r>
              <a:rPr lang="it-IT"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successivo</a:t>
            </a:r>
            <a:r>
              <a:rPr sz="2000" dirty="0">
                <a:solidFill>
                  <a:schemeClr val="tx1">
                    <a:lumMod val="75000"/>
                    <a:lumOff val="25000"/>
                  </a:schemeClr>
                </a:solidFill>
                <a:latin typeface="Verdana"/>
                <a:cs typeface="Verdana"/>
              </a:rPr>
              <a:t>, legato al concetto di riprova sociale.</a:t>
            </a:r>
          </a:p>
          <a:p>
            <a:pPr marL="12700" marR="5080" algn="just">
              <a:lnSpc>
                <a:spcPct val="100000"/>
              </a:lnSpc>
              <a:spcBef>
                <a:spcPts val="105"/>
              </a:spcBef>
              <a:tabLst>
                <a:tab pos="2080895" algn="l"/>
              </a:tabLst>
            </a:pPr>
            <a:r>
              <a:rPr sz="2000" dirty="0">
                <a:solidFill>
                  <a:schemeClr val="tx1">
                    <a:lumMod val="75000"/>
                    <a:lumOff val="25000"/>
                  </a:schemeClr>
                </a:solidFill>
                <a:latin typeface="Verdana"/>
                <a:cs typeface="Verdana"/>
              </a:rPr>
              <a:t>Si inviano una o più mail con l’obiettivo di dimostrare i  vantaggi che altre persone hanno ottenuto attraverso  l’acquisto di quel determinato prodotto o servizio. Si  possono inviare casi studio </a:t>
            </a:r>
            <a:r>
              <a:rPr sz="2000" dirty="0" err="1">
                <a:solidFill>
                  <a:schemeClr val="tx1">
                    <a:lumMod val="75000"/>
                    <a:lumOff val="25000"/>
                  </a:schemeClr>
                </a:solidFill>
                <a:latin typeface="Verdana"/>
                <a:cs typeface="Verdana"/>
              </a:rPr>
              <a:t>costruiti</a:t>
            </a:r>
            <a:r>
              <a:rPr sz="2000" dirty="0">
                <a:solidFill>
                  <a:schemeClr val="tx1">
                    <a:lumMod val="75000"/>
                    <a:lumOff val="25000"/>
                  </a:schemeClr>
                </a:solidFill>
                <a:latin typeface="Verdana"/>
                <a:cs typeface="Verdana"/>
              </a:rPr>
              <a:t> con</a:t>
            </a:r>
            <a:r>
              <a:rPr lang="it-IT"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tecniche</a:t>
            </a:r>
            <a:r>
              <a:rPr sz="2000" dirty="0">
                <a:solidFill>
                  <a:schemeClr val="tx1">
                    <a:lumMod val="75000"/>
                    <a:lumOff val="25000"/>
                  </a:schemeClr>
                </a:solidFill>
                <a:latin typeface="Verdana"/>
                <a:cs typeface="Verdana"/>
              </a:rPr>
              <a:t> di storytelling, videotestimonianze, </a:t>
            </a:r>
            <a:r>
              <a:rPr sz="2000" dirty="0" err="1">
                <a:solidFill>
                  <a:schemeClr val="tx1">
                    <a:lumMod val="75000"/>
                    <a:lumOff val="25000"/>
                  </a:schemeClr>
                </a:solidFill>
                <a:latin typeface="Verdana"/>
                <a:cs typeface="Verdana"/>
              </a:rPr>
              <a:t>ecc</a:t>
            </a:r>
            <a:r>
              <a:rPr sz="2000" dirty="0">
                <a:solidFill>
                  <a:schemeClr val="tx1">
                    <a:lumMod val="75000"/>
                    <a:lumOff val="25000"/>
                  </a:schemeClr>
                </a:solidFill>
                <a:latin typeface="Verdana"/>
                <a:cs typeface="Verdana"/>
              </a:rPr>
              <a:t>.</a:t>
            </a:r>
            <a:r>
              <a:rPr lang="it-IT" sz="2000" dirty="0">
                <a:solidFill>
                  <a:schemeClr val="tx1">
                    <a:lumMod val="75000"/>
                    <a:lumOff val="25000"/>
                  </a:schemeClr>
                </a:solidFill>
                <a:latin typeface="Verdana"/>
                <a:cs typeface="Verdana"/>
              </a:rPr>
              <a:t> </a:t>
            </a:r>
            <a:endParaRPr sz="2000" dirty="0">
              <a:solidFill>
                <a:schemeClr val="tx1">
                  <a:lumMod val="75000"/>
                  <a:lumOff val="25000"/>
                </a:schemeClr>
              </a:solidFill>
              <a:latin typeface="Verdana"/>
              <a:cs typeface="Verdana"/>
            </a:endParaRPr>
          </a:p>
          <a:p>
            <a:pPr marL="12700" marR="5080" algn="just">
              <a:lnSpc>
                <a:spcPct val="100000"/>
              </a:lnSpc>
              <a:spcBef>
                <a:spcPts val="105"/>
              </a:spcBef>
              <a:tabLst>
                <a:tab pos="2080895" algn="l"/>
              </a:tabLst>
            </a:pPr>
            <a:r>
              <a:rPr sz="2000" dirty="0">
                <a:solidFill>
                  <a:schemeClr val="tx1">
                    <a:lumMod val="75000"/>
                    <a:lumOff val="25000"/>
                  </a:schemeClr>
                </a:solidFill>
                <a:latin typeface="Verdana"/>
                <a:cs typeface="Verdana"/>
              </a:rPr>
              <a:t>Il meccanismo della riprova sociale è molto </a:t>
            </a:r>
            <a:r>
              <a:rPr sz="2000" dirty="0" err="1">
                <a:solidFill>
                  <a:schemeClr val="tx1">
                    <a:lumMod val="75000"/>
                    <a:lumOff val="25000"/>
                  </a:schemeClr>
                </a:solidFill>
                <a:latin typeface="Verdana"/>
                <a:cs typeface="Verdana"/>
              </a:rPr>
              <a:t>potente</a:t>
            </a:r>
            <a:r>
              <a:rPr sz="2000" dirty="0">
                <a:solidFill>
                  <a:schemeClr val="tx1">
                    <a:lumMod val="75000"/>
                    <a:lumOff val="25000"/>
                  </a:schemeClr>
                </a:solidFill>
                <a:latin typeface="Verdana"/>
                <a:cs typeface="Verdana"/>
              </a:rPr>
              <a:t> e</a:t>
            </a:r>
            <a:r>
              <a:rPr lang="it-IT"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generalmente</a:t>
            </a:r>
            <a:r>
              <a:rPr sz="2000" dirty="0">
                <a:solidFill>
                  <a:schemeClr val="tx1">
                    <a:lumMod val="75000"/>
                    <a:lumOff val="25000"/>
                  </a:schemeClr>
                </a:solidFill>
                <a:latin typeface="Verdana"/>
                <a:cs typeface="Verdana"/>
              </a:rPr>
              <a:t> fa molta presa sull’utente.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40409" y="538683"/>
            <a:ext cx="7052309" cy="452120"/>
          </a:xfrm>
          <a:prstGeom prst="rect">
            <a:avLst/>
          </a:prstGeom>
        </p:spPr>
        <p:txBody>
          <a:bodyPr vert="horz" wrap="square" lIns="0" tIns="12065" rIns="0" bIns="0" rtlCol="0">
            <a:spAutoFit/>
          </a:bodyPr>
          <a:lstStyle/>
          <a:p>
            <a:pPr marL="12700">
              <a:lnSpc>
                <a:spcPct val="100000"/>
              </a:lnSpc>
              <a:spcBef>
                <a:spcPts val="95"/>
              </a:spcBef>
            </a:pPr>
            <a:r>
              <a:rPr spc="-5" dirty="0"/>
              <a:t>7.</a:t>
            </a:r>
            <a:r>
              <a:rPr dirty="0"/>
              <a:t> </a:t>
            </a:r>
            <a:r>
              <a:rPr spc="-5" dirty="0"/>
              <a:t>Farsi</a:t>
            </a:r>
            <a:r>
              <a:rPr spc="15" dirty="0"/>
              <a:t> </a:t>
            </a:r>
            <a:r>
              <a:rPr spc="-10" dirty="0"/>
              <a:t>conoscere:</a:t>
            </a:r>
            <a:r>
              <a:rPr spc="35" dirty="0"/>
              <a:t> </a:t>
            </a:r>
            <a:r>
              <a:rPr spc="-5" dirty="0"/>
              <a:t>lead</a:t>
            </a:r>
            <a:r>
              <a:rPr spc="35" dirty="0"/>
              <a:t> </a:t>
            </a:r>
            <a:r>
              <a:rPr spc="-10" dirty="0"/>
              <a:t>generation</a:t>
            </a:r>
          </a:p>
        </p:txBody>
      </p:sp>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27</a:t>
            </a:fld>
            <a:endParaRPr spc="-5" dirty="0"/>
          </a:p>
        </p:txBody>
      </p:sp>
      <p:sp>
        <p:nvSpPr>
          <p:cNvPr id="3" name="object 3"/>
          <p:cNvSpPr txBox="1"/>
          <p:nvPr/>
        </p:nvSpPr>
        <p:spPr>
          <a:xfrm>
            <a:off x="381000" y="2286000"/>
            <a:ext cx="6781800" cy="3115596"/>
          </a:xfrm>
          <a:prstGeom prst="rect">
            <a:avLst/>
          </a:prstGeom>
        </p:spPr>
        <p:txBody>
          <a:bodyPr vert="horz" wrap="square" lIns="0" tIns="12065" rIns="0" bIns="0" rtlCol="0">
            <a:spAutoFit/>
          </a:bodyPr>
          <a:lstStyle/>
          <a:p>
            <a:pPr marL="12700" marR="5080" algn="just">
              <a:spcBef>
                <a:spcPts val="105"/>
              </a:spcBef>
              <a:tabLst>
                <a:tab pos="2080895" algn="l"/>
              </a:tabLst>
            </a:pPr>
            <a:r>
              <a:rPr sz="2000" dirty="0">
                <a:solidFill>
                  <a:schemeClr val="tx1">
                    <a:lumMod val="75000"/>
                    <a:lumOff val="25000"/>
                  </a:schemeClr>
                </a:solidFill>
                <a:latin typeface="Verdana"/>
                <a:cs typeface="Verdana"/>
              </a:rPr>
              <a:t>“Le persone, in media, tendono a ritenere maggiormente  validi i comportamenti o e le scelte che vengono effettuati  da un elevato numero di persone”, sostiene Robert Cialdini a  proposito del meccanismo della riprova sociale.</a:t>
            </a:r>
          </a:p>
          <a:p>
            <a:pPr marL="12700" marR="5080" algn="just">
              <a:spcBef>
                <a:spcPts val="105"/>
              </a:spcBef>
              <a:tabLst>
                <a:tab pos="2080895" algn="l"/>
              </a:tabLst>
            </a:pPr>
            <a:r>
              <a:rPr sz="2000" dirty="0">
                <a:solidFill>
                  <a:schemeClr val="tx1">
                    <a:lumMod val="75000"/>
                    <a:lumOff val="25000"/>
                  </a:schemeClr>
                </a:solidFill>
                <a:latin typeface="Verdana"/>
                <a:cs typeface="Verdana"/>
              </a:rPr>
              <a:t>È lo stesso meccanismo psicologico-sociale alla base della  diffusione delle mode.</a:t>
            </a:r>
          </a:p>
          <a:p>
            <a:pPr marL="12700" marR="5080" algn="just">
              <a:spcBef>
                <a:spcPts val="105"/>
              </a:spcBef>
              <a:tabLst>
                <a:tab pos="2080895" algn="l"/>
              </a:tabLst>
            </a:pPr>
            <a:r>
              <a:rPr sz="2000" dirty="0">
                <a:solidFill>
                  <a:schemeClr val="tx1">
                    <a:lumMod val="75000"/>
                    <a:lumOff val="25000"/>
                  </a:schemeClr>
                </a:solidFill>
                <a:latin typeface="Verdana"/>
                <a:cs typeface="Verdana"/>
              </a:rPr>
              <a:t>L’ultimo livello consiste nell’invio della call to action: si invia  una mail invitando l’utente a compiere un’azione che sia  propedeutica alla conversione.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40409" y="538683"/>
            <a:ext cx="7052309" cy="452120"/>
          </a:xfrm>
          <a:prstGeom prst="rect">
            <a:avLst/>
          </a:prstGeom>
        </p:spPr>
        <p:txBody>
          <a:bodyPr vert="horz" wrap="square" lIns="0" tIns="12065" rIns="0" bIns="0" rtlCol="0">
            <a:spAutoFit/>
          </a:bodyPr>
          <a:lstStyle/>
          <a:p>
            <a:pPr marL="12700">
              <a:lnSpc>
                <a:spcPct val="100000"/>
              </a:lnSpc>
              <a:spcBef>
                <a:spcPts val="95"/>
              </a:spcBef>
            </a:pPr>
            <a:r>
              <a:rPr spc="-5" dirty="0"/>
              <a:t>7.</a:t>
            </a:r>
            <a:r>
              <a:rPr dirty="0"/>
              <a:t> </a:t>
            </a:r>
            <a:r>
              <a:rPr spc="-5" dirty="0"/>
              <a:t>Farsi</a:t>
            </a:r>
            <a:r>
              <a:rPr spc="15" dirty="0"/>
              <a:t> </a:t>
            </a:r>
            <a:r>
              <a:rPr spc="-10" dirty="0"/>
              <a:t>conoscere:</a:t>
            </a:r>
            <a:r>
              <a:rPr spc="35" dirty="0"/>
              <a:t> </a:t>
            </a:r>
            <a:r>
              <a:rPr spc="-5" dirty="0"/>
              <a:t>lead</a:t>
            </a:r>
            <a:r>
              <a:rPr spc="35" dirty="0"/>
              <a:t> </a:t>
            </a:r>
            <a:r>
              <a:rPr spc="-10" dirty="0"/>
              <a:t>generation</a:t>
            </a:r>
          </a:p>
        </p:txBody>
      </p:sp>
      <p:sp>
        <p:nvSpPr>
          <p:cNvPr id="7" name="object 7"/>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28</a:t>
            </a:fld>
            <a:endParaRPr spc="-5" dirty="0"/>
          </a:p>
        </p:txBody>
      </p:sp>
      <p:sp>
        <p:nvSpPr>
          <p:cNvPr id="3" name="object 3"/>
          <p:cNvSpPr txBox="1"/>
          <p:nvPr/>
        </p:nvSpPr>
        <p:spPr>
          <a:xfrm>
            <a:off x="533400" y="1757659"/>
            <a:ext cx="6934200" cy="3944028"/>
          </a:xfrm>
          <a:prstGeom prst="rect">
            <a:avLst/>
          </a:prstGeom>
        </p:spPr>
        <p:txBody>
          <a:bodyPr vert="horz" wrap="square" lIns="0" tIns="12065" rIns="0" bIns="0" rtlCol="0">
            <a:spAutoFit/>
          </a:bodyPr>
          <a:lstStyle/>
          <a:p>
            <a:pPr marL="12700" marR="5080" algn="just">
              <a:lnSpc>
                <a:spcPct val="100000"/>
              </a:lnSpc>
              <a:spcBef>
                <a:spcPts val="105"/>
              </a:spcBef>
              <a:tabLst>
                <a:tab pos="2080895" algn="l"/>
              </a:tabLst>
            </a:pPr>
            <a:r>
              <a:rPr sz="2000" dirty="0" err="1">
                <a:solidFill>
                  <a:schemeClr val="tx1">
                    <a:lumMod val="75000"/>
                    <a:lumOff val="25000"/>
                  </a:schemeClr>
                </a:solidFill>
                <a:latin typeface="Verdana"/>
                <a:cs typeface="Verdana"/>
              </a:rPr>
              <a:t>Chiamaci</a:t>
            </a:r>
            <a:r>
              <a:rPr sz="2000" dirty="0">
                <a:solidFill>
                  <a:schemeClr val="tx1">
                    <a:lumMod val="75000"/>
                    <a:lumOff val="25000"/>
                  </a:schemeClr>
                </a:solidFill>
                <a:latin typeface="Verdana"/>
                <a:cs typeface="Verdana"/>
              </a:rPr>
              <a:t>!” Oppure “Richiedi un preventivo!” potrebbero  essere le formule da utilizzare in questa tipologia di mail.  Ricapitolando, quindi, riporto lo schema da seguire per  implementare una strategia di mail automation in cui  incanalare i cosiddetti lead freddi:</a:t>
            </a:r>
          </a:p>
          <a:p>
            <a:pPr marL="179070" algn="ctr">
              <a:lnSpc>
                <a:spcPct val="100000"/>
              </a:lnSpc>
              <a:spcBef>
                <a:spcPts val="915"/>
              </a:spcBef>
            </a:pPr>
            <a:r>
              <a:rPr sz="1400" dirty="0">
                <a:latin typeface="Verdana"/>
                <a:cs typeface="Verdana"/>
              </a:rPr>
              <a:t>Step</a:t>
            </a:r>
            <a:r>
              <a:rPr sz="1400" spc="-10" dirty="0">
                <a:latin typeface="Verdana"/>
                <a:cs typeface="Verdana"/>
              </a:rPr>
              <a:t> </a:t>
            </a:r>
            <a:r>
              <a:rPr sz="1400" spc="-5" dirty="0">
                <a:latin typeface="Verdana"/>
                <a:cs typeface="Verdana"/>
              </a:rPr>
              <a:t>1:</a:t>
            </a:r>
            <a:r>
              <a:rPr sz="1400" spc="5" dirty="0">
                <a:latin typeface="Verdana"/>
                <a:cs typeface="Verdana"/>
              </a:rPr>
              <a:t> </a:t>
            </a:r>
            <a:r>
              <a:rPr sz="1400" dirty="0">
                <a:latin typeface="Verdana"/>
                <a:cs typeface="Verdana"/>
              </a:rPr>
              <a:t>iscrizione</a:t>
            </a:r>
            <a:r>
              <a:rPr sz="1400" spc="-45" dirty="0">
                <a:latin typeface="Verdana"/>
                <a:cs typeface="Verdana"/>
              </a:rPr>
              <a:t> </a:t>
            </a:r>
            <a:r>
              <a:rPr sz="1400" dirty="0">
                <a:latin typeface="Verdana"/>
                <a:cs typeface="Verdana"/>
              </a:rPr>
              <a:t>alla</a:t>
            </a:r>
            <a:r>
              <a:rPr sz="1400" spc="-25" dirty="0">
                <a:latin typeface="Verdana"/>
                <a:cs typeface="Verdana"/>
              </a:rPr>
              <a:t> </a:t>
            </a:r>
            <a:r>
              <a:rPr sz="1400" dirty="0">
                <a:latin typeface="Verdana"/>
                <a:cs typeface="Verdana"/>
              </a:rPr>
              <a:t>newsletter</a:t>
            </a:r>
            <a:r>
              <a:rPr sz="1400" spc="-30" dirty="0">
                <a:latin typeface="Verdana"/>
                <a:cs typeface="Verdana"/>
              </a:rPr>
              <a:t> </a:t>
            </a:r>
            <a:r>
              <a:rPr sz="1400" spc="-5" dirty="0">
                <a:latin typeface="Verdana"/>
                <a:cs typeface="Verdana"/>
              </a:rPr>
              <a:t>da</a:t>
            </a:r>
            <a:r>
              <a:rPr sz="1400" dirty="0">
                <a:latin typeface="Verdana"/>
                <a:cs typeface="Verdana"/>
              </a:rPr>
              <a:t> </a:t>
            </a:r>
            <a:r>
              <a:rPr sz="1400" spc="-5" dirty="0">
                <a:latin typeface="Verdana"/>
                <a:cs typeface="Verdana"/>
              </a:rPr>
              <a:t>parte</a:t>
            </a:r>
            <a:r>
              <a:rPr sz="1400" spc="-10" dirty="0">
                <a:latin typeface="Verdana"/>
                <a:cs typeface="Verdana"/>
              </a:rPr>
              <a:t> </a:t>
            </a:r>
            <a:r>
              <a:rPr sz="1400" dirty="0">
                <a:latin typeface="Verdana"/>
                <a:cs typeface="Verdana"/>
              </a:rPr>
              <a:t>dell’utente</a:t>
            </a:r>
          </a:p>
          <a:p>
            <a:pPr marL="180975" algn="ctr">
              <a:lnSpc>
                <a:spcPct val="100000"/>
              </a:lnSpc>
              <a:spcBef>
                <a:spcPts val="900"/>
              </a:spcBef>
            </a:pPr>
            <a:r>
              <a:rPr sz="1400" dirty="0">
                <a:latin typeface="Verdana"/>
                <a:cs typeface="Verdana"/>
              </a:rPr>
              <a:t>Step</a:t>
            </a:r>
            <a:r>
              <a:rPr sz="1400" spc="-10" dirty="0">
                <a:latin typeface="Verdana"/>
                <a:cs typeface="Verdana"/>
              </a:rPr>
              <a:t> </a:t>
            </a:r>
            <a:r>
              <a:rPr sz="1400" dirty="0">
                <a:latin typeface="Verdana"/>
                <a:cs typeface="Verdana"/>
              </a:rPr>
              <a:t>2</a:t>
            </a:r>
            <a:r>
              <a:rPr sz="1400" spc="-10" dirty="0">
                <a:latin typeface="Verdana"/>
                <a:cs typeface="Verdana"/>
              </a:rPr>
              <a:t> </a:t>
            </a:r>
            <a:r>
              <a:rPr sz="1400" dirty="0">
                <a:latin typeface="Verdana"/>
                <a:cs typeface="Verdana"/>
              </a:rPr>
              <a:t>– 1</a:t>
            </a:r>
            <a:r>
              <a:rPr sz="1400" spc="-20" dirty="0">
                <a:latin typeface="Verdana"/>
                <a:cs typeface="Verdana"/>
              </a:rPr>
              <a:t> </a:t>
            </a:r>
            <a:r>
              <a:rPr sz="1400" dirty="0">
                <a:latin typeface="Verdana"/>
                <a:cs typeface="Verdana"/>
              </a:rPr>
              <a:t>sola</a:t>
            </a:r>
            <a:r>
              <a:rPr sz="1400" spc="-30" dirty="0">
                <a:latin typeface="Verdana"/>
                <a:cs typeface="Verdana"/>
              </a:rPr>
              <a:t> </a:t>
            </a:r>
            <a:r>
              <a:rPr sz="1400" spc="5" dirty="0">
                <a:latin typeface="Verdana"/>
                <a:cs typeface="Verdana"/>
              </a:rPr>
              <a:t>mail:</a:t>
            </a:r>
            <a:r>
              <a:rPr sz="1400" spc="-25" dirty="0">
                <a:latin typeface="Verdana"/>
                <a:cs typeface="Verdana"/>
              </a:rPr>
              <a:t> </a:t>
            </a:r>
            <a:r>
              <a:rPr sz="1400" spc="-10" dirty="0">
                <a:latin typeface="Verdana"/>
                <a:cs typeface="Verdana"/>
              </a:rPr>
              <a:t>Welcome</a:t>
            </a:r>
            <a:r>
              <a:rPr sz="1400" spc="-35" dirty="0">
                <a:latin typeface="Verdana"/>
                <a:cs typeface="Verdana"/>
              </a:rPr>
              <a:t> </a:t>
            </a:r>
            <a:r>
              <a:rPr sz="1400" dirty="0">
                <a:latin typeface="Verdana"/>
                <a:cs typeface="Verdana"/>
              </a:rPr>
              <a:t>mail</a:t>
            </a:r>
            <a:r>
              <a:rPr sz="1400" spc="-20" dirty="0">
                <a:latin typeface="Verdana"/>
                <a:cs typeface="Verdana"/>
              </a:rPr>
              <a:t> </a:t>
            </a:r>
            <a:r>
              <a:rPr sz="1400" dirty="0">
                <a:latin typeface="Verdana"/>
                <a:cs typeface="Verdana"/>
              </a:rPr>
              <a:t>+</a:t>
            </a:r>
            <a:r>
              <a:rPr sz="1400" spc="-10" dirty="0">
                <a:latin typeface="Verdana"/>
                <a:cs typeface="Verdana"/>
              </a:rPr>
              <a:t> </a:t>
            </a:r>
            <a:r>
              <a:rPr sz="1400" dirty="0">
                <a:latin typeface="Verdana"/>
                <a:cs typeface="Verdana"/>
              </a:rPr>
              <a:t>lead</a:t>
            </a:r>
            <a:r>
              <a:rPr sz="1400" spc="-25" dirty="0">
                <a:latin typeface="Verdana"/>
                <a:cs typeface="Verdana"/>
              </a:rPr>
              <a:t> </a:t>
            </a:r>
            <a:r>
              <a:rPr sz="1400" dirty="0">
                <a:latin typeface="Verdana"/>
                <a:cs typeface="Verdana"/>
              </a:rPr>
              <a:t>magnet</a:t>
            </a:r>
          </a:p>
          <a:p>
            <a:pPr marL="180975" algn="ctr">
              <a:lnSpc>
                <a:spcPct val="100000"/>
              </a:lnSpc>
              <a:spcBef>
                <a:spcPts val="900"/>
              </a:spcBef>
            </a:pPr>
            <a:r>
              <a:rPr sz="1400" dirty="0">
                <a:latin typeface="Verdana"/>
                <a:cs typeface="Verdana"/>
              </a:rPr>
              <a:t>Livello</a:t>
            </a:r>
            <a:r>
              <a:rPr sz="1400" spc="-45" dirty="0">
                <a:latin typeface="Verdana"/>
                <a:cs typeface="Verdana"/>
              </a:rPr>
              <a:t> </a:t>
            </a:r>
            <a:r>
              <a:rPr sz="1400" spc="-10" dirty="0">
                <a:latin typeface="Verdana"/>
                <a:cs typeface="Verdana"/>
              </a:rPr>
              <a:t>1:Vantaggi</a:t>
            </a:r>
            <a:r>
              <a:rPr sz="1400" spc="5" dirty="0">
                <a:latin typeface="Verdana"/>
                <a:cs typeface="Verdana"/>
              </a:rPr>
              <a:t> </a:t>
            </a:r>
            <a:r>
              <a:rPr sz="1400" dirty="0">
                <a:latin typeface="Verdana"/>
                <a:cs typeface="Verdana"/>
              </a:rPr>
              <a:t>e</a:t>
            </a:r>
            <a:r>
              <a:rPr sz="1400" spc="10" dirty="0">
                <a:latin typeface="Verdana"/>
                <a:cs typeface="Verdana"/>
              </a:rPr>
              <a:t> </a:t>
            </a:r>
            <a:r>
              <a:rPr sz="1400" dirty="0">
                <a:latin typeface="Verdana"/>
                <a:cs typeface="Verdana"/>
              </a:rPr>
              <a:t>benefici:</a:t>
            </a:r>
            <a:r>
              <a:rPr sz="1400" spc="-45" dirty="0">
                <a:latin typeface="Verdana"/>
                <a:cs typeface="Verdana"/>
              </a:rPr>
              <a:t> </a:t>
            </a:r>
            <a:r>
              <a:rPr sz="1400" dirty="0">
                <a:latin typeface="Verdana"/>
                <a:cs typeface="Verdana"/>
              </a:rPr>
              <a:t>utilità</a:t>
            </a:r>
            <a:r>
              <a:rPr sz="1400" spc="-40" dirty="0">
                <a:latin typeface="Verdana"/>
                <a:cs typeface="Verdana"/>
              </a:rPr>
              <a:t> </a:t>
            </a:r>
            <a:r>
              <a:rPr sz="1400" spc="-5" dirty="0">
                <a:latin typeface="Verdana"/>
                <a:cs typeface="Verdana"/>
              </a:rPr>
              <a:t>del</a:t>
            </a:r>
            <a:r>
              <a:rPr sz="1400" spc="10" dirty="0">
                <a:latin typeface="Verdana"/>
                <a:cs typeface="Verdana"/>
              </a:rPr>
              <a:t> </a:t>
            </a:r>
            <a:r>
              <a:rPr sz="1400" dirty="0">
                <a:latin typeface="Verdana"/>
                <a:cs typeface="Verdana"/>
              </a:rPr>
              <a:t>tuo</a:t>
            </a:r>
            <a:r>
              <a:rPr sz="1400" spc="-5" dirty="0">
                <a:latin typeface="Verdana"/>
                <a:cs typeface="Verdana"/>
              </a:rPr>
              <a:t> prodotto </a:t>
            </a:r>
            <a:r>
              <a:rPr sz="1400" dirty="0">
                <a:latin typeface="Verdana"/>
                <a:cs typeface="Verdana"/>
              </a:rPr>
              <a:t>o</a:t>
            </a:r>
            <a:r>
              <a:rPr sz="1400" spc="-5" dirty="0">
                <a:latin typeface="Verdana"/>
                <a:cs typeface="Verdana"/>
              </a:rPr>
              <a:t> </a:t>
            </a:r>
            <a:r>
              <a:rPr sz="1400" dirty="0">
                <a:latin typeface="Verdana"/>
                <a:cs typeface="Verdana"/>
              </a:rPr>
              <a:t>servizio</a:t>
            </a:r>
            <a:r>
              <a:rPr sz="1400" spc="484" dirty="0">
                <a:latin typeface="Verdana"/>
                <a:cs typeface="Verdana"/>
              </a:rPr>
              <a:t> </a:t>
            </a:r>
            <a:r>
              <a:rPr sz="1400" spc="-5" dirty="0">
                <a:latin typeface="Verdana"/>
                <a:cs typeface="Verdana"/>
              </a:rPr>
              <a:t>(altri</a:t>
            </a:r>
            <a:r>
              <a:rPr sz="1400" spc="-20" dirty="0">
                <a:latin typeface="Verdana"/>
                <a:cs typeface="Verdana"/>
              </a:rPr>
              <a:t> </a:t>
            </a:r>
            <a:r>
              <a:rPr sz="1400" dirty="0">
                <a:latin typeface="Verdana"/>
                <a:cs typeface="Verdana"/>
              </a:rPr>
              <a:t>lead</a:t>
            </a:r>
            <a:r>
              <a:rPr sz="1400" spc="-5" dirty="0">
                <a:latin typeface="Verdana"/>
                <a:cs typeface="Verdana"/>
              </a:rPr>
              <a:t> magnet)</a:t>
            </a:r>
            <a:endParaRPr sz="1400" dirty="0">
              <a:latin typeface="Verdana"/>
              <a:cs typeface="Verdana"/>
            </a:endParaRPr>
          </a:p>
          <a:p>
            <a:pPr marL="358140" marR="170180" algn="ctr">
              <a:lnSpc>
                <a:spcPct val="100000"/>
              </a:lnSpc>
              <a:spcBef>
                <a:spcPts val="905"/>
              </a:spcBef>
            </a:pPr>
            <a:r>
              <a:rPr sz="1400" dirty="0">
                <a:latin typeface="Verdana"/>
                <a:cs typeface="Verdana"/>
              </a:rPr>
              <a:t>Livello</a:t>
            </a:r>
            <a:r>
              <a:rPr sz="1400" spc="-45" dirty="0">
                <a:latin typeface="Verdana"/>
                <a:cs typeface="Verdana"/>
              </a:rPr>
              <a:t> </a:t>
            </a:r>
            <a:r>
              <a:rPr sz="1400" spc="-5" dirty="0">
                <a:latin typeface="Verdana"/>
                <a:cs typeface="Verdana"/>
              </a:rPr>
              <a:t>2:</a:t>
            </a:r>
            <a:r>
              <a:rPr sz="1400" spc="20" dirty="0">
                <a:latin typeface="Verdana"/>
                <a:cs typeface="Verdana"/>
              </a:rPr>
              <a:t> </a:t>
            </a:r>
            <a:r>
              <a:rPr sz="1400" spc="-5" dirty="0">
                <a:latin typeface="Verdana"/>
                <a:cs typeface="Verdana"/>
              </a:rPr>
              <a:t>Riprova</a:t>
            </a:r>
            <a:r>
              <a:rPr sz="1400" spc="-25" dirty="0">
                <a:latin typeface="Verdana"/>
                <a:cs typeface="Verdana"/>
              </a:rPr>
              <a:t> </a:t>
            </a:r>
            <a:r>
              <a:rPr sz="1400" dirty="0">
                <a:latin typeface="Verdana"/>
                <a:cs typeface="Verdana"/>
              </a:rPr>
              <a:t>sociale</a:t>
            </a:r>
            <a:r>
              <a:rPr sz="1400" spc="-35" dirty="0">
                <a:latin typeface="Verdana"/>
                <a:cs typeface="Verdana"/>
              </a:rPr>
              <a:t> </a:t>
            </a:r>
            <a:r>
              <a:rPr sz="1400" dirty="0">
                <a:latin typeface="Verdana"/>
                <a:cs typeface="Verdana"/>
              </a:rPr>
              <a:t>–</a:t>
            </a:r>
            <a:r>
              <a:rPr sz="1400" spc="-15" dirty="0">
                <a:latin typeface="Verdana"/>
                <a:cs typeface="Verdana"/>
              </a:rPr>
              <a:t> </a:t>
            </a:r>
            <a:r>
              <a:rPr sz="1400" dirty="0">
                <a:latin typeface="Verdana"/>
                <a:cs typeface="Verdana"/>
              </a:rPr>
              <a:t>casi</a:t>
            </a:r>
            <a:r>
              <a:rPr sz="1400" spc="-5" dirty="0">
                <a:latin typeface="Verdana"/>
                <a:cs typeface="Verdana"/>
              </a:rPr>
              <a:t> </a:t>
            </a:r>
            <a:r>
              <a:rPr sz="1400" dirty="0">
                <a:latin typeface="Verdana"/>
                <a:cs typeface="Verdana"/>
              </a:rPr>
              <a:t>studio</a:t>
            </a:r>
            <a:r>
              <a:rPr sz="1400" spc="-20" dirty="0">
                <a:latin typeface="Verdana"/>
                <a:cs typeface="Verdana"/>
              </a:rPr>
              <a:t> </a:t>
            </a:r>
            <a:r>
              <a:rPr sz="1400" dirty="0">
                <a:latin typeface="Verdana"/>
                <a:cs typeface="Verdana"/>
              </a:rPr>
              <a:t>che</a:t>
            </a:r>
            <a:r>
              <a:rPr sz="1400" spc="-20" dirty="0">
                <a:latin typeface="Verdana"/>
                <a:cs typeface="Verdana"/>
              </a:rPr>
              <a:t> </a:t>
            </a:r>
            <a:r>
              <a:rPr sz="1400" dirty="0">
                <a:latin typeface="Verdana"/>
                <a:cs typeface="Verdana"/>
              </a:rPr>
              <a:t>spiegano</a:t>
            </a:r>
            <a:r>
              <a:rPr sz="1400" spc="-20" dirty="0">
                <a:latin typeface="Verdana"/>
                <a:cs typeface="Verdana"/>
              </a:rPr>
              <a:t> </a:t>
            </a:r>
            <a:r>
              <a:rPr sz="1400" dirty="0">
                <a:latin typeface="Verdana"/>
                <a:cs typeface="Verdana"/>
              </a:rPr>
              <a:t>i</a:t>
            </a:r>
            <a:r>
              <a:rPr sz="1400" spc="5" dirty="0">
                <a:latin typeface="Verdana"/>
                <a:cs typeface="Verdana"/>
              </a:rPr>
              <a:t> </a:t>
            </a:r>
            <a:r>
              <a:rPr sz="1400" dirty="0">
                <a:latin typeface="Verdana"/>
                <a:cs typeface="Verdana"/>
              </a:rPr>
              <a:t>benefici</a:t>
            </a:r>
            <a:r>
              <a:rPr sz="1400" spc="-35" dirty="0">
                <a:latin typeface="Verdana"/>
                <a:cs typeface="Verdana"/>
              </a:rPr>
              <a:t> </a:t>
            </a:r>
            <a:r>
              <a:rPr sz="1400" dirty="0">
                <a:latin typeface="Verdana"/>
                <a:cs typeface="Verdana"/>
              </a:rPr>
              <a:t>ottenuti</a:t>
            </a:r>
            <a:r>
              <a:rPr sz="1400" spc="-10" dirty="0">
                <a:latin typeface="Verdana"/>
                <a:cs typeface="Verdana"/>
              </a:rPr>
              <a:t> </a:t>
            </a:r>
            <a:r>
              <a:rPr sz="1400" spc="-5" dirty="0">
                <a:latin typeface="Verdana"/>
                <a:cs typeface="Verdana"/>
              </a:rPr>
              <a:t>da</a:t>
            </a:r>
            <a:r>
              <a:rPr sz="1400" dirty="0">
                <a:latin typeface="Verdana"/>
                <a:cs typeface="Verdana"/>
              </a:rPr>
              <a:t> </a:t>
            </a:r>
            <a:r>
              <a:rPr sz="1400" spc="-5" dirty="0">
                <a:latin typeface="Verdana"/>
                <a:cs typeface="Verdana"/>
              </a:rPr>
              <a:t>altre </a:t>
            </a:r>
            <a:r>
              <a:rPr sz="1400" spc="-480" dirty="0">
                <a:latin typeface="Verdana"/>
                <a:cs typeface="Verdana"/>
              </a:rPr>
              <a:t> </a:t>
            </a:r>
            <a:r>
              <a:rPr sz="1400" dirty="0">
                <a:latin typeface="Verdana"/>
                <a:cs typeface="Verdana"/>
              </a:rPr>
              <a:t>persone</a:t>
            </a:r>
          </a:p>
          <a:p>
            <a:pPr marL="182880" algn="ctr">
              <a:lnSpc>
                <a:spcPct val="100000"/>
              </a:lnSpc>
              <a:spcBef>
                <a:spcPts val="900"/>
              </a:spcBef>
            </a:pPr>
            <a:r>
              <a:rPr sz="1400" dirty="0">
                <a:latin typeface="Verdana"/>
                <a:cs typeface="Verdana"/>
              </a:rPr>
              <a:t>Livello</a:t>
            </a:r>
            <a:r>
              <a:rPr sz="1400" spc="-50" dirty="0">
                <a:latin typeface="Verdana"/>
                <a:cs typeface="Verdana"/>
              </a:rPr>
              <a:t> </a:t>
            </a:r>
            <a:r>
              <a:rPr sz="1400" spc="-5" dirty="0">
                <a:latin typeface="Verdana"/>
                <a:cs typeface="Verdana"/>
              </a:rPr>
              <a:t>3:</a:t>
            </a:r>
            <a:r>
              <a:rPr sz="1400" spc="5" dirty="0">
                <a:latin typeface="Verdana"/>
                <a:cs typeface="Verdana"/>
              </a:rPr>
              <a:t> </a:t>
            </a:r>
            <a:r>
              <a:rPr sz="1400" dirty="0">
                <a:latin typeface="Verdana"/>
                <a:cs typeface="Verdana"/>
              </a:rPr>
              <a:t>Call</a:t>
            </a:r>
            <a:r>
              <a:rPr sz="1400" spc="-30" dirty="0">
                <a:latin typeface="Verdana"/>
                <a:cs typeface="Verdana"/>
              </a:rPr>
              <a:t> </a:t>
            </a:r>
            <a:r>
              <a:rPr sz="1400" spc="-5" dirty="0">
                <a:latin typeface="Verdana"/>
                <a:cs typeface="Verdana"/>
              </a:rPr>
              <a:t>to</a:t>
            </a:r>
            <a:r>
              <a:rPr sz="1400" spc="5" dirty="0">
                <a:latin typeface="Verdana"/>
                <a:cs typeface="Verdana"/>
              </a:rPr>
              <a:t> </a:t>
            </a:r>
            <a:r>
              <a:rPr sz="1400" dirty="0">
                <a:latin typeface="Verdana"/>
                <a:cs typeface="Verdana"/>
              </a:rPr>
              <a:t>action</a:t>
            </a:r>
            <a:r>
              <a:rPr sz="1400" spc="-45" dirty="0">
                <a:latin typeface="Verdana"/>
                <a:cs typeface="Verdana"/>
              </a:rPr>
              <a:t> </a:t>
            </a:r>
            <a:r>
              <a:rPr sz="1400" dirty="0">
                <a:latin typeface="Verdana"/>
                <a:cs typeface="Verdana"/>
              </a:rPr>
              <a:t>– Chiamaci!</a:t>
            </a:r>
            <a:r>
              <a:rPr sz="1400" spc="465" dirty="0">
                <a:latin typeface="Verdana"/>
                <a:cs typeface="Verdana"/>
              </a:rPr>
              <a:t> </a:t>
            </a:r>
            <a:r>
              <a:rPr sz="1400" dirty="0">
                <a:latin typeface="Verdana"/>
                <a:cs typeface="Verdana"/>
              </a:rPr>
              <a:t>/</a:t>
            </a:r>
            <a:r>
              <a:rPr sz="1400" spc="480" dirty="0">
                <a:latin typeface="Verdana"/>
                <a:cs typeface="Verdana"/>
              </a:rPr>
              <a:t> </a:t>
            </a:r>
            <a:r>
              <a:rPr sz="1400" dirty="0">
                <a:latin typeface="Verdana"/>
                <a:cs typeface="Verdana"/>
              </a:rPr>
              <a:t>Richiedi</a:t>
            </a:r>
            <a:r>
              <a:rPr sz="1400" spc="-25" dirty="0">
                <a:latin typeface="Verdana"/>
                <a:cs typeface="Verdana"/>
              </a:rPr>
              <a:t> </a:t>
            </a:r>
            <a:r>
              <a:rPr sz="1400" dirty="0">
                <a:latin typeface="Verdana"/>
                <a:cs typeface="Verdana"/>
              </a:rPr>
              <a:t>un</a:t>
            </a:r>
            <a:r>
              <a:rPr sz="1400" spc="-15" dirty="0">
                <a:latin typeface="Verdana"/>
                <a:cs typeface="Verdana"/>
              </a:rPr>
              <a:t> </a:t>
            </a:r>
            <a:r>
              <a:rPr sz="1400" spc="-5" dirty="0">
                <a:latin typeface="Verdana"/>
                <a:cs typeface="Verdana"/>
              </a:rPr>
              <a:t>preventivo!</a:t>
            </a:r>
            <a:endParaRPr sz="1400" dirty="0">
              <a:latin typeface="Verdana"/>
              <a:cs typeface="Verdana"/>
            </a:endParaRPr>
          </a:p>
        </p:txBody>
      </p:sp>
      <p:grpSp>
        <p:nvGrpSpPr>
          <p:cNvPr id="4" name="object 4"/>
          <p:cNvGrpSpPr/>
          <p:nvPr/>
        </p:nvGrpSpPr>
        <p:grpSpPr>
          <a:xfrm>
            <a:off x="707221" y="3767413"/>
            <a:ext cx="88265" cy="1844039"/>
            <a:chOff x="707221" y="3767413"/>
            <a:chExt cx="88265" cy="1844039"/>
          </a:xfrm>
        </p:grpSpPr>
        <p:sp>
          <p:nvSpPr>
            <p:cNvPr id="5" name="object 5"/>
            <p:cNvSpPr/>
            <p:nvPr/>
          </p:nvSpPr>
          <p:spPr>
            <a:xfrm>
              <a:off x="728471" y="3788664"/>
              <a:ext cx="45720" cy="1801495"/>
            </a:xfrm>
            <a:custGeom>
              <a:avLst/>
              <a:gdLst/>
              <a:ahLst/>
              <a:cxnLst/>
              <a:rect l="l" t="t" r="r" b="b"/>
              <a:pathLst>
                <a:path w="45720" h="1801495">
                  <a:moveTo>
                    <a:pt x="34290" y="0"/>
                  </a:moveTo>
                  <a:lnTo>
                    <a:pt x="11429" y="0"/>
                  </a:lnTo>
                  <a:lnTo>
                    <a:pt x="11429" y="1778508"/>
                  </a:lnTo>
                  <a:lnTo>
                    <a:pt x="0" y="1778508"/>
                  </a:lnTo>
                  <a:lnTo>
                    <a:pt x="22859" y="1801368"/>
                  </a:lnTo>
                  <a:lnTo>
                    <a:pt x="45720" y="1778508"/>
                  </a:lnTo>
                  <a:lnTo>
                    <a:pt x="34290" y="1778508"/>
                  </a:lnTo>
                  <a:lnTo>
                    <a:pt x="34290" y="0"/>
                  </a:lnTo>
                  <a:close/>
                </a:path>
              </a:pathLst>
            </a:custGeom>
            <a:solidFill>
              <a:srgbClr val="EF7E09"/>
            </a:solidFill>
          </p:spPr>
          <p:txBody>
            <a:bodyPr wrap="square" lIns="0" tIns="0" rIns="0" bIns="0" rtlCol="0"/>
            <a:lstStyle/>
            <a:p>
              <a:endParaRPr/>
            </a:p>
          </p:txBody>
        </p:sp>
        <p:sp>
          <p:nvSpPr>
            <p:cNvPr id="6" name="object 6"/>
            <p:cNvSpPr/>
            <p:nvPr/>
          </p:nvSpPr>
          <p:spPr>
            <a:xfrm>
              <a:off x="728471" y="3788664"/>
              <a:ext cx="45720" cy="1801495"/>
            </a:xfrm>
            <a:custGeom>
              <a:avLst/>
              <a:gdLst/>
              <a:ahLst/>
              <a:cxnLst/>
              <a:rect l="l" t="t" r="r" b="b"/>
              <a:pathLst>
                <a:path w="45720" h="1801495">
                  <a:moveTo>
                    <a:pt x="45720" y="1778508"/>
                  </a:moveTo>
                  <a:lnTo>
                    <a:pt x="34290" y="1778508"/>
                  </a:lnTo>
                  <a:lnTo>
                    <a:pt x="34290" y="0"/>
                  </a:lnTo>
                  <a:lnTo>
                    <a:pt x="11429" y="0"/>
                  </a:lnTo>
                  <a:lnTo>
                    <a:pt x="11429" y="1778508"/>
                  </a:lnTo>
                  <a:lnTo>
                    <a:pt x="0" y="1778508"/>
                  </a:lnTo>
                  <a:lnTo>
                    <a:pt x="22859" y="1801368"/>
                  </a:lnTo>
                  <a:lnTo>
                    <a:pt x="45720" y="1778508"/>
                  </a:lnTo>
                  <a:close/>
                </a:path>
              </a:pathLst>
            </a:custGeom>
            <a:ln w="42500">
              <a:solidFill>
                <a:srgbClr val="AF5C04"/>
              </a:solidFill>
            </a:ln>
          </p:spPr>
          <p:txBody>
            <a:bodyPr wrap="square" lIns="0" tIns="0" rIns="0" bIns="0" rtlCol="0"/>
            <a:lstStyle/>
            <a:p>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29</a:t>
            </a:fld>
            <a:endParaRPr spc="-5" dirty="0"/>
          </a:p>
        </p:txBody>
      </p:sp>
      <p:sp>
        <p:nvSpPr>
          <p:cNvPr id="3" name="object 3"/>
          <p:cNvSpPr txBox="1"/>
          <p:nvPr/>
        </p:nvSpPr>
        <p:spPr>
          <a:xfrm>
            <a:off x="533400" y="1784519"/>
            <a:ext cx="6858000" cy="3463128"/>
          </a:xfrm>
          <a:prstGeom prst="rect">
            <a:avLst/>
          </a:prstGeom>
        </p:spPr>
        <p:txBody>
          <a:bodyPr vert="horz" wrap="square" lIns="0" tIns="13335" rIns="0" bIns="0" rtlCol="0">
            <a:spAutoFit/>
          </a:bodyPr>
          <a:lstStyle/>
          <a:p>
            <a:pPr marL="12700" marR="5080" algn="just">
              <a:spcBef>
                <a:spcPts val="105"/>
              </a:spcBef>
              <a:tabLst>
                <a:tab pos="2080895" algn="l"/>
              </a:tabLst>
            </a:pPr>
            <a:r>
              <a:rPr lang="it-IT" sz="2000" b="1" dirty="0">
                <a:solidFill>
                  <a:schemeClr val="tx1">
                    <a:lumMod val="75000"/>
                    <a:lumOff val="25000"/>
                  </a:schemeClr>
                </a:solidFill>
                <a:latin typeface="Verdana"/>
                <a:cs typeface="Verdana"/>
              </a:rPr>
              <a:t>Gli strumenti della </a:t>
            </a:r>
            <a:r>
              <a:rPr lang="it-IT" sz="2000" b="1" dirty="0" err="1">
                <a:solidFill>
                  <a:schemeClr val="tx1">
                    <a:lumMod val="75000"/>
                    <a:lumOff val="25000"/>
                  </a:schemeClr>
                </a:solidFill>
                <a:latin typeface="Verdana"/>
                <a:cs typeface="Verdana"/>
              </a:rPr>
              <a:t>lead</a:t>
            </a:r>
            <a:r>
              <a:rPr lang="it-IT" sz="2000" b="1" dirty="0">
                <a:solidFill>
                  <a:schemeClr val="tx1">
                    <a:lumMod val="75000"/>
                    <a:lumOff val="25000"/>
                  </a:schemeClr>
                </a:solidFill>
                <a:latin typeface="Verdana"/>
                <a:cs typeface="Verdana"/>
              </a:rPr>
              <a:t> generation</a:t>
            </a:r>
          </a:p>
          <a:p>
            <a:pPr marL="12700" marR="5080" algn="just">
              <a:spcBef>
                <a:spcPts val="105"/>
              </a:spcBef>
              <a:tabLst>
                <a:tab pos="2080895" algn="l"/>
              </a:tabLst>
            </a:pPr>
            <a:r>
              <a:rPr sz="2000" dirty="0">
                <a:solidFill>
                  <a:schemeClr val="tx1">
                    <a:lumMod val="75000"/>
                    <a:lumOff val="25000"/>
                  </a:schemeClr>
                </a:solidFill>
                <a:latin typeface="Verdana"/>
                <a:cs typeface="Verdana"/>
              </a:rPr>
              <a:t>Per direzionare gli utenti verso la landing page in cui  offriamo il nostro prodotto o servizio, o semplicemente  verso le pagine del nostro sito internet, esistono diversi  strumenti, e per ognuno di essi occorrono metodologie  differenti.</a:t>
            </a:r>
          </a:p>
          <a:p>
            <a:pPr marL="12700" marR="5080" algn="just">
              <a:spcBef>
                <a:spcPts val="105"/>
              </a:spcBef>
              <a:tabLst>
                <a:tab pos="2080895" algn="l"/>
              </a:tabLst>
            </a:pPr>
            <a:r>
              <a:rPr sz="2000" dirty="0">
                <a:solidFill>
                  <a:schemeClr val="tx1">
                    <a:lumMod val="75000"/>
                    <a:lumOff val="25000"/>
                  </a:schemeClr>
                </a:solidFill>
                <a:latin typeface="Verdana"/>
                <a:cs typeface="Verdana"/>
              </a:rPr>
              <a:t>I principali strumenti per la lead generation sono	i  seguenti:</a:t>
            </a:r>
          </a:p>
          <a:p>
            <a:pPr marL="12700" marR="5080" indent="-265430" algn="just">
              <a:spcBef>
                <a:spcPts val="105"/>
              </a:spcBef>
              <a:buClr>
                <a:schemeClr val="accent1">
                  <a:lumMod val="75000"/>
                </a:schemeClr>
              </a:buClr>
              <a:buSzPct val="80000"/>
              <a:buFont typeface="Segoe UI Symbol"/>
              <a:buChar char="⚫"/>
              <a:tabLst>
                <a:tab pos="2080895" algn="l"/>
              </a:tabLst>
            </a:pPr>
            <a:r>
              <a:rPr sz="2000" dirty="0">
                <a:solidFill>
                  <a:schemeClr val="tx1">
                    <a:lumMod val="75000"/>
                    <a:lumOff val="25000"/>
                  </a:schemeClr>
                </a:solidFill>
                <a:latin typeface="Verdana"/>
                <a:cs typeface="Verdana"/>
              </a:rPr>
              <a:t>La SEO (lead freddi)</a:t>
            </a:r>
          </a:p>
          <a:p>
            <a:pPr marL="12700" marR="5080" indent="-265430" algn="just">
              <a:spcBef>
                <a:spcPts val="105"/>
              </a:spcBef>
              <a:buClr>
                <a:schemeClr val="accent1">
                  <a:lumMod val="75000"/>
                </a:schemeClr>
              </a:buClr>
              <a:buSzPct val="80000"/>
              <a:buFont typeface="Segoe UI Symbol"/>
              <a:buChar char="⚫"/>
              <a:tabLst>
                <a:tab pos="2080895" algn="l"/>
              </a:tabLst>
            </a:pPr>
            <a:r>
              <a:rPr sz="2000" dirty="0">
                <a:solidFill>
                  <a:schemeClr val="tx1">
                    <a:lumMod val="75000"/>
                    <a:lumOff val="25000"/>
                  </a:schemeClr>
                </a:solidFill>
                <a:latin typeface="Verdana"/>
                <a:cs typeface="Verdana"/>
              </a:rPr>
              <a:t>Google Ads (lead caldi)</a:t>
            </a:r>
          </a:p>
          <a:p>
            <a:pPr marL="12700" marR="5080" indent="-265430" algn="just">
              <a:spcBef>
                <a:spcPts val="105"/>
              </a:spcBef>
              <a:buClr>
                <a:schemeClr val="accent1">
                  <a:lumMod val="75000"/>
                </a:schemeClr>
              </a:buClr>
              <a:buSzPct val="80000"/>
              <a:buFont typeface="Segoe UI Symbol"/>
              <a:buChar char="⚫"/>
              <a:tabLst>
                <a:tab pos="2080895" algn="l"/>
              </a:tabLst>
            </a:pPr>
            <a:r>
              <a:rPr sz="2000" dirty="0">
                <a:solidFill>
                  <a:schemeClr val="tx1">
                    <a:lumMod val="75000"/>
                    <a:lumOff val="25000"/>
                  </a:schemeClr>
                </a:solidFill>
                <a:latin typeface="Verdana"/>
                <a:cs typeface="Verdana"/>
              </a:rPr>
              <a:t>Facebook Advertising (lead freddi)</a:t>
            </a:r>
          </a:p>
        </p:txBody>
      </p:sp>
      <p:sp>
        <p:nvSpPr>
          <p:cNvPr id="7" name="object 2">
            <a:extLst>
              <a:ext uri="{FF2B5EF4-FFF2-40B4-BE49-F238E27FC236}">
                <a16:creationId xmlns:a16="http://schemas.microsoft.com/office/drawing/2014/main" id="{ECCBE71C-09FB-4F49-A006-007CEF50588C}"/>
              </a:ext>
            </a:extLst>
          </p:cNvPr>
          <p:cNvSpPr txBox="1">
            <a:spLocks noGrp="1"/>
          </p:cNvSpPr>
          <p:nvPr>
            <p:ph type="title"/>
          </p:nvPr>
        </p:nvSpPr>
        <p:spPr>
          <a:xfrm>
            <a:off x="940409" y="538683"/>
            <a:ext cx="7052309" cy="452120"/>
          </a:xfrm>
          <a:prstGeom prst="rect">
            <a:avLst/>
          </a:prstGeom>
        </p:spPr>
        <p:txBody>
          <a:bodyPr vert="horz" wrap="square" lIns="0" tIns="12065" rIns="0" bIns="0" rtlCol="0">
            <a:spAutoFit/>
          </a:bodyPr>
          <a:lstStyle/>
          <a:p>
            <a:pPr marL="12700">
              <a:lnSpc>
                <a:spcPct val="100000"/>
              </a:lnSpc>
              <a:spcBef>
                <a:spcPts val="95"/>
              </a:spcBef>
            </a:pPr>
            <a:r>
              <a:rPr spc="-5" dirty="0"/>
              <a:t>7.</a:t>
            </a:r>
            <a:r>
              <a:rPr dirty="0"/>
              <a:t> </a:t>
            </a:r>
            <a:r>
              <a:rPr spc="-5" dirty="0"/>
              <a:t>Farsi</a:t>
            </a:r>
            <a:r>
              <a:rPr spc="15" dirty="0"/>
              <a:t> </a:t>
            </a:r>
            <a:r>
              <a:rPr spc="-10" dirty="0"/>
              <a:t>conoscere:</a:t>
            </a:r>
            <a:r>
              <a:rPr spc="35" dirty="0"/>
              <a:t> </a:t>
            </a:r>
            <a:r>
              <a:rPr spc="-5" dirty="0"/>
              <a:t>lead</a:t>
            </a:r>
            <a:r>
              <a:rPr spc="35" dirty="0"/>
              <a:t> </a:t>
            </a:r>
            <a:r>
              <a:rPr spc="-10" dirty="0"/>
              <a:t>generation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30</a:t>
            </a:fld>
            <a:endParaRPr spc="-5" dirty="0"/>
          </a:p>
        </p:txBody>
      </p:sp>
      <p:sp>
        <p:nvSpPr>
          <p:cNvPr id="3" name="object 3"/>
          <p:cNvSpPr txBox="1"/>
          <p:nvPr/>
        </p:nvSpPr>
        <p:spPr>
          <a:xfrm>
            <a:off x="381000" y="1868814"/>
            <a:ext cx="6934200" cy="4347985"/>
          </a:xfrm>
          <a:prstGeom prst="rect">
            <a:avLst/>
          </a:prstGeom>
        </p:spPr>
        <p:txBody>
          <a:bodyPr vert="horz" wrap="square" lIns="0" tIns="13335" rIns="0" bIns="0" rtlCol="0">
            <a:spAutoFit/>
          </a:bodyPr>
          <a:lstStyle/>
          <a:p>
            <a:pPr marL="12700" marR="5080" algn="just">
              <a:lnSpc>
                <a:spcPct val="100000"/>
              </a:lnSpc>
              <a:spcBef>
                <a:spcPts val="105"/>
              </a:spcBef>
              <a:tabLst>
                <a:tab pos="2080895" algn="l"/>
              </a:tabLst>
            </a:pPr>
            <a:r>
              <a:rPr lang="it-IT" sz="2000" b="1" dirty="0">
                <a:solidFill>
                  <a:schemeClr val="tx1">
                    <a:lumMod val="75000"/>
                    <a:lumOff val="25000"/>
                  </a:schemeClr>
                </a:solidFill>
                <a:latin typeface="Verdana"/>
                <a:cs typeface="Verdana"/>
              </a:rPr>
              <a:t>Lead generation con la SEO </a:t>
            </a:r>
          </a:p>
          <a:p>
            <a:pPr marL="12700" marR="5080" algn="just">
              <a:lnSpc>
                <a:spcPct val="100000"/>
              </a:lnSpc>
              <a:spcBef>
                <a:spcPts val="105"/>
              </a:spcBef>
              <a:tabLst>
                <a:tab pos="2080895" algn="l"/>
              </a:tabLst>
            </a:pPr>
            <a:r>
              <a:rPr sz="2000" dirty="0" err="1">
                <a:solidFill>
                  <a:schemeClr val="tx1">
                    <a:lumMod val="75000"/>
                    <a:lumOff val="25000"/>
                  </a:schemeClr>
                </a:solidFill>
                <a:latin typeface="Verdana"/>
                <a:cs typeface="Verdana"/>
              </a:rPr>
              <a:t>Solitamente</a:t>
            </a:r>
            <a:r>
              <a:rPr sz="2000" dirty="0">
                <a:solidFill>
                  <a:schemeClr val="tx1">
                    <a:lumMod val="75000"/>
                    <a:lumOff val="25000"/>
                  </a:schemeClr>
                </a:solidFill>
                <a:latin typeface="Verdana"/>
                <a:cs typeface="Verdana"/>
              </a:rPr>
              <a:t> l’ottimizzazione per i motori di ricerca (SEO)  non viene presa in considerazione tra le fonti di traffico utili  per la lead generation. In realtà, se utilizzata in maniera  intelligente, la SEO può giocare un ruolo davvero strategico  nell’acquisizione di contatti interessati, col vantaggio  competitivo di non avere costi aggiuntivi rispetto ai canali  pubblicitari.</a:t>
            </a:r>
          </a:p>
          <a:p>
            <a:pPr marL="12700" marR="5080" algn="just">
              <a:lnSpc>
                <a:spcPct val="100000"/>
              </a:lnSpc>
              <a:spcBef>
                <a:spcPts val="105"/>
              </a:spcBef>
              <a:tabLst>
                <a:tab pos="2080895" algn="l"/>
              </a:tabLst>
            </a:pPr>
            <a:r>
              <a:rPr sz="2000" dirty="0">
                <a:solidFill>
                  <a:schemeClr val="tx1">
                    <a:lumMod val="75000"/>
                    <a:lumOff val="25000"/>
                  </a:schemeClr>
                </a:solidFill>
                <a:latin typeface="Verdana"/>
                <a:cs typeface="Verdana"/>
              </a:rPr>
              <a:t>Attraverso l’utilizzo del content marketing SEO oriented nel  nostro blog aziendale, possiamo andare ad intercettare  molte query di carattere informativo, </a:t>
            </a:r>
            <a:r>
              <a:rPr sz="2000" dirty="0" err="1">
                <a:solidFill>
                  <a:schemeClr val="tx1">
                    <a:lumMod val="75000"/>
                    <a:lumOff val="25000"/>
                  </a:schemeClr>
                </a:solidFill>
                <a:latin typeface="Verdana"/>
                <a:cs typeface="Verdana"/>
              </a:rPr>
              <a:t>riconducibili</a:t>
            </a:r>
            <a:r>
              <a:rPr sz="2000" dirty="0">
                <a:solidFill>
                  <a:schemeClr val="tx1">
                    <a:lumMod val="75000"/>
                    <a:lumOff val="25000"/>
                  </a:schemeClr>
                </a:solidFill>
                <a:latin typeface="Verdana"/>
                <a:cs typeface="Verdana"/>
              </a:rPr>
              <a:t> ai</a:t>
            </a:r>
            <a:r>
              <a:rPr lang="it-IT"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cosiddetti</a:t>
            </a:r>
            <a:r>
              <a:rPr sz="2000" dirty="0">
                <a:solidFill>
                  <a:schemeClr val="tx1">
                    <a:lumMod val="75000"/>
                    <a:lumOff val="25000"/>
                  </a:schemeClr>
                </a:solidFill>
                <a:latin typeface="Verdana"/>
                <a:cs typeface="Verdana"/>
              </a:rPr>
              <a:t> lead freddi. In questa fase l’utente </a:t>
            </a:r>
            <a:r>
              <a:rPr sz="2000" dirty="0" err="1">
                <a:solidFill>
                  <a:schemeClr val="tx1">
                    <a:lumMod val="75000"/>
                    <a:lumOff val="25000"/>
                  </a:schemeClr>
                </a:solidFill>
                <a:latin typeface="Verdana"/>
                <a:cs typeface="Verdana"/>
              </a:rPr>
              <a:t>riconosce</a:t>
            </a:r>
            <a:r>
              <a:rPr sz="2000" dirty="0">
                <a:solidFill>
                  <a:schemeClr val="tx1">
                    <a:lumMod val="75000"/>
                    <a:lumOff val="25000"/>
                  </a:schemeClr>
                </a:solidFill>
                <a:latin typeface="Verdana"/>
                <a:cs typeface="Verdana"/>
              </a:rPr>
              <a:t> di</a:t>
            </a:r>
            <a:r>
              <a:rPr lang="it-IT"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avere</a:t>
            </a:r>
            <a:r>
              <a:rPr sz="2000" dirty="0">
                <a:solidFill>
                  <a:schemeClr val="tx1">
                    <a:lumMod val="75000"/>
                    <a:lumOff val="25000"/>
                  </a:schemeClr>
                </a:solidFill>
                <a:latin typeface="Verdana"/>
                <a:cs typeface="Verdana"/>
              </a:rPr>
              <a:t> un problema e sta cercando una soluzione su internet.</a:t>
            </a:r>
          </a:p>
        </p:txBody>
      </p:sp>
      <p:sp>
        <p:nvSpPr>
          <p:cNvPr id="5" name="object 2">
            <a:extLst>
              <a:ext uri="{FF2B5EF4-FFF2-40B4-BE49-F238E27FC236}">
                <a16:creationId xmlns:a16="http://schemas.microsoft.com/office/drawing/2014/main" id="{8F99E86A-D132-B84D-B904-BECB52736DA0}"/>
              </a:ext>
            </a:extLst>
          </p:cNvPr>
          <p:cNvSpPr txBox="1">
            <a:spLocks/>
          </p:cNvSpPr>
          <p:nvPr/>
        </p:nvSpPr>
        <p:spPr>
          <a:xfrm>
            <a:off x="940409" y="538683"/>
            <a:ext cx="7052309" cy="452120"/>
          </a:xfrm>
          <a:prstGeom prst="rect">
            <a:avLst/>
          </a:prstGeom>
        </p:spPr>
        <p:txBody>
          <a:bodyPr vert="horz" wrap="square" lIns="0" tIns="12065" rIns="0" bIns="0" rtlCol="0" anchor="t">
            <a:sp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spcBef>
                <a:spcPts val="95"/>
              </a:spcBef>
            </a:pPr>
            <a:r>
              <a:rPr lang="it-IT" spc="-5" dirty="0"/>
              <a:t>7.</a:t>
            </a:r>
            <a:r>
              <a:rPr lang="it-IT" dirty="0"/>
              <a:t> </a:t>
            </a:r>
            <a:r>
              <a:rPr lang="it-IT" spc="-5" dirty="0"/>
              <a:t>Farsi</a:t>
            </a:r>
            <a:r>
              <a:rPr lang="it-IT" spc="15" dirty="0"/>
              <a:t> </a:t>
            </a:r>
            <a:r>
              <a:rPr lang="it-IT" spc="-10" dirty="0"/>
              <a:t>conoscere:</a:t>
            </a:r>
            <a:r>
              <a:rPr lang="it-IT" spc="35" dirty="0"/>
              <a:t> </a:t>
            </a:r>
            <a:r>
              <a:rPr lang="it-IT" spc="-5" dirty="0" err="1"/>
              <a:t>lead</a:t>
            </a:r>
            <a:r>
              <a:rPr lang="it-IT" spc="35" dirty="0"/>
              <a:t> </a:t>
            </a:r>
            <a:r>
              <a:rPr lang="it-IT" spc="-10" dirty="0"/>
              <a:t>generation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idx="1"/>
          </p:nvPr>
        </p:nvSpPr>
        <p:spPr>
          <a:xfrm>
            <a:off x="304800" y="2514600"/>
            <a:ext cx="7239000" cy="2167901"/>
          </a:xfrm>
          <a:prstGeom prst="rect">
            <a:avLst/>
          </a:prstGeom>
        </p:spPr>
        <p:txBody>
          <a:bodyPr vert="horz" wrap="square" lIns="0" tIns="13335" rIns="0" bIns="0" rtlCol="0">
            <a:spAutoFit/>
          </a:bodyPr>
          <a:lstStyle/>
          <a:p>
            <a:pPr marL="0" marR="5080" indent="0" algn="just">
              <a:spcBef>
                <a:spcPts val="105"/>
              </a:spcBef>
              <a:buNone/>
              <a:tabLst>
                <a:tab pos="2080895" algn="l"/>
              </a:tabLst>
            </a:pPr>
            <a:r>
              <a:rPr sz="2000" dirty="0">
                <a:latin typeface="Verdana"/>
                <a:cs typeface="Verdana"/>
              </a:rPr>
              <a:t>Spesso è del tutto	ignaro dell’esistenza di uno specifico  prodotto o	servizio in grado di soddisfare </a:t>
            </a:r>
            <a:r>
              <a:rPr sz="2000" dirty="0" err="1">
                <a:latin typeface="Verdana"/>
                <a:cs typeface="Verdana"/>
              </a:rPr>
              <a:t>completamente</a:t>
            </a:r>
            <a:r>
              <a:rPr sz="2000" dirty="0">
                <a:latin typeface="Verdana"/>
                <a:cs typeface="Verdana"/>
              </a:rPr>
              <a:t> il suo bisogno. Per questo, l’implementazione di un blog</a:t>
            </a:r>
            <a:r>
              <a:rPr lang="it-IT" sz="2000" dirty="0">
                <a:latin typeface="Verdana"/>
                <a:cs typeface="Verdana"/>
              </a:rPr>
              <a:t> </a:t>
            </a:r>
            <a:r>
              <a:rPr sz="2000" dirty="0" err="1">
                <a:latin typeface="Verdana"/>
                <a:cs typeface="Verdana"/>
              </a:rPr>
              <a:t>aziendale</a:t>
            </a:r>
            <a:r>
              <a:rPr sz="2000" dirty="0">
                <a:latin typeface="Verdana"/>
                <a:cs typeface="Verdana"/>
              </a:rPr>
              <a:t> costruito intorno all’analisi delle keyword più  ricercate nel rispettivo settore di riferimento, può essere un  eccellente canale di acquisizione di traffico organico  </a:t>
            </a:r>
            <a:r>
              <a:rPr sz="2000" dirty="0" err="1">
                <a:latin typeface="Verdana"/>
                <a:cs typeface="Verdana"/>
              </a:rPr>
              <a:t>profilato</a:t>
            </a:r>
            <a:r>
              <a:rPr sz="2000" dirty="0">
                <a:latin typeface="Verdana"/>
                <a:cs typeface="Verdana"/>
              </a:rPr>
              <a:t>.</a:t>
            </a:r>
            <a:endParaRPr lang="it-IT" sz="2000" dirty="0">
              <a:latin typeface="Verdana"/>
              <a:cs typeface="Verdana"/>
            </a:endParaRPr>
          </a:p>
        </p:txBody>
      </p:sp>
      <p:sp>
        <p:nvSpPr>
          <p:cNvPr id="4" name="object 4"/>
          <p:cNvSpPr txBox="1"/>
          <p:nvPr/>
        </p:nvSpPr>
        <p:spPr>
          <a:xfrm>
            <a:off x="8539988" y="6267703"/>
            <a:ext cx="187325" cy="177800"/>
          </a:xfrm>
          <a:prstGeom prst="rect">
            <a:avLst/>
          </a:prstGeom>
        </p:spPr>
        <p:txBody>
          <a:bodyPr vert="horz" wrap="square" lIns="0" tIns="12065" rIns="0" bIns="0" rtlCol="0">
            <a:spAutoFit/>
          </a:bodyPr>
          <a:lstStyle/>
          <a:p>
            <a:pPr marL="12700">
              <a:lnSpc>
                <a:spcPct val="100000"/>
              </a:lnSpc>
              <a:spcBef>
                <a:spcPts val="95"/>
              </a:spcBef>
            </a:pPr>
            <a:r>
              <a:rPr sz="1000" spc="-5" dirty="0">
                <a:solidFill>
                  <a:srgbClr val="A7A299"/>
                </a:solidFill>
                <a:latin typeface="Verdana"/>
                <a:cs typeface="Verdana"/>
              </a:rPr>
              <a:t>30</a:t>
            </a:r>
            <a:endParaRPr sz="1000">
              <a:latin typeface="Verdana"/>
              <a:cs typeface="Verdana"/>
            </a:endParaRPr>
          </a:p>
        </p:txBody>
      </p:sp>
      <p:sp>
        <p:nvSpPr>
          <p:cNvPr id="7" name="object 2">
            <a:extLst>
              <a:ext uri="{FF2B5EF4-FFF2-40B4-BE49-F238E27FC236}">
                <a16:creationId xmlns:a16="http://schemas.microsoft.com/office/drawing/2014/main" id="{1A0D84D4-E026-5549-BB8C-E858C7740814}"/>
              </a:ext>
            </a:extLst>
          </p:cNvPr>
          <p:cNvSpPr txBox="1">
            <a:spLocks/>
          </p:cNvSpPr>
          <p:nvPr/>
        </p:nvSpPr>
        <p:spPr>
          <a:xfrm>
            <a:off x="838200" y="381000"/>
            <a:ext cx="7052309" cy="452120"/>
          </a:xfrm>
          <a:prstGeom prst="rect">
            <a:avLst/>
          </a:prstGeom>
        </p:spPr>
        <p:txBody>
          <a:bodyPr vert="horz" wrap="square" lIns="0" tIns="12065" rIns="0" bIns="0" rtlCol="0" anchor="t">
            <a:sp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spcBef>
                <a:spcPts val="95"/>
              </a:spcBef>
            </a:pPr>
            <a:r>
              <a:rPr lang="it-IT" spc="-5" dirty="0"/>
              <a:t>7.</a:t>
            </a:r>
            <a:r>
              <a:rPr lang="it-IT" dirty="0"/>
              <a:t> </a:t>
            </a:r>
            <a:r>
              <a:rPr lang="it-IT" spc="-5" dirty="0"/>
              <a:t>Farsi</a:t>
            </a:r>
            <a:r>
              <a:rPr lang="it-IT" spc="15" dirty="0"/>
              <a:t> </a:t>
            </a:r>
            <a:r>
              <a:rPr lang="it-IT" spc="-10" dirty="0"/>
              <a:t>conoscere:</a:t>
            </a:r>
            <a:r>
              <a:rPr lang="it-IT" spc="35" dirty="0"/>
              <a:t> </a:t>
            </a:r>
            <a:r>
              <a:rPr lang="it-IT" spc="-5" dirty="0" err="1"/>
              <a:t>lead</a:t>
            </a:r>
            <a:r>
              <a:rPr lang="it-IT" spc="35" dirty="0"/>
              <a:t> </a:t>
            </a:r>
            <a:r>
              <a:rPr lang="it-IT" spc="-10" dirty="0"/>
              <a:t>generation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idx="1"/>
          </p:nvPr>
        </p:nvSpPr>
        <p:spPr>
          <a:xfrm>
            <a:off x="457200" y="2209800"/>
            <a:ext cx="7052308" cy="2783454"/>
          </a:xfrm>
          <a:prstGeom prst="rect">
            <a:avLst/>
          </a:prstGeom>
        </p:spPr>
        <p:txBody>
          <a:bodyPr vert="horz" wrap="square" lIns="0" tIns="13335" rIns="0" bIns="0" rtlCol="0">
            <a:spAutoFit/>
          </a:bodyPr>
          <a:lstStyle/>
          <a:p>
            <a:pPr marL="0" marR="5080" indent="0" algn="just">
              <a:spcBef>
                <a:spcPts val="105"/>
              </a:spcBef>
              <a:buNone/>
              <a:tabLst>
                <a:tab pos="2080895" algn="l"/>
              </a:tabLst>
            </a:pPr>
            <a:r>
              <a:rPr sz="2000" dirty="0" err="1">
                <a:latin typeface="Verdana"/>
                <a:cs typeface="Verdana"/>
              </a:rPr>
              <a:t>Oltre</a:t>
            </a:r>
            <a:r>
              <a:rPr lang="it-IT" sz="2000" dirty="0">
                <a:latin typeface="Verdana"/>
                <a:cs typeface="Verdana"/>
              </a:rPr>
              <a:t> </a:t>
            </a:r>
            <a:r>
              <a:rPr sz="2000" dirty="0">
                <a:latin typeface="Verdana"/>
                <a:cs typeface="Verdana"/>
              </a:rPr>
              <a:t>alle query informative, la SEO può essere utile nelle  cosiddette query di brand, ovvero quelle ricerche in cui  l’utente cerca il nome di uno specifico brand perché già lo  conosce e vuole informazioni più dettagliate sui </a:t>
            </a:r>
            <a:r>
              <a:rPr sz="2000" dirty="0" err="1">
                <a:latin typeface="Verdana"/>
                <a:cs typeface="Verdana"/>
              </a:rPr>
              <a:t>suoi</a:t>
            </a:r>
            <a:r>
              <a:rPr sz="2000" dirty="0">
                <a:latin typeface="Verdana"/>
                <a:cs typeface="Verdana"/>
              </a:rPr>
              <a:t>  </a:t>
            </a:r>
            <a:r>
              <a:rPr sz="2000" dirty="0" err="1">
                <a:latin typeface="Verdana"/>
                <a:cs typeface="Verdana"/>
              </a:rPr>
              <a:t>prodotti</a:t>
            </a:r>
            <a:r>
              <a:rPr lang="it-IT" sz="2000" dirty="0">
                <a:latin typeface="Verdana"/>
                <a:cs typeface="Verdana"/>
              </a:rPr>
              <a:t> </a:t>
            </a:r>
            <a:r>
              <a:rPr sz="2000" dirty="0">
                <a:latin typeface="Verdana"/>
                <a:cs typeface="Verdana"/>
              </a:rPr>
              <a:t>e servizi. In questo caso, oltre ad ottenere lead, il  blog aziendale può essere utile a veicolare autorevolezza e a  trasmettere l’immagine di un brand che sia un vero leader in  quanto esperto in quel settore.</a:t>
            </a:r>
          </a:p>
        </p:txBody>
      </p:sp>
      <p:sp>
        <p:nvSpPr>
          <p:cNvPr id="4" name="object 4"/>
          <p:cNvSpPr txBox="1"/>
          <p:nvPr/>
        </p:nvSpPr>
        <p:spPr>
          <a:xfrm>
            <a:off x="8539988" y="6267703"/>
            <a:ext cx="187325" cy="177800"/>
          </a:xfrm>
          <a:prstGeom prst="rect">
            <a:avLst/>
          </a:prstGeom>
        </p:spPr>
        <p:txBody>
          <a:bodyPr vert="horz" wrap="square" lIns="0" tIns="12065" rIns="0" bIns="0" rtlCol="0">
            <a:spAutoFit/>
          </a:bodyPr>
          <a:lstStyle/>
          <a:p>
            <a:pPr marL="12700">
              <a:lnSpc>
                <a:spcPct val="100000"/>
              </a:lnSpc>
              <a:spcBef>
                <a:spcPts val="95"/>
              </a:spcBef>
            </a:pPr>
            <a:r>
              <a:rPr sz="1000" spc="-5" dirty="0">
                <a:solidFill>
                  <a:srgbClr val="A7A299"/>
                </a:solidFill>
                <a:latin typeface="Verdana"/>
                <a:cs typeface="Verdana"/>
              </a:rPr>
              <a:t>30</a:t>
            </a:r>
            <a:endParaRPr sz="1000">
              <a:latin typeface="Verdana"/>
              <a:cs typeface="Verdana"/>
            </a:endParaRPr>
          </a:p>
        </p:txBody>
      </p:sp>
      <p:sp>
        <p:nvSpPr>
          <p:cNvPr id="7" name="object 2">
            <a:extLst>
              <a:ext uri="{FF2B5EF4-FFF2-40B4-BE49-F238E27FC236}">
                <a16:creationId xmlns:a16="http://schemas.microsoft.com/office/drawing/2014/main" id="{1A0D84D4-E026-5549-BB8C-E858C7740814}"/>
              </a:ext>
            </a:extLst>
          </p:cNvPr>
          <p:cNvSpPr txBox="1">
            <a:spLocks/>
          </p:cNvSpPr>
          <p:nvPr/>
        </p:nvSpPr>
        <p:spPr>
          <a:xfrm>
            <a:off x="838200" y="381000"/>
            <a:ext cx="7052309" cy="452120"/>
          </a:xfrm>
          <a:prstGeom prst="rect">
            <a:avLst/>
          </a:prstGeom>
        </p:spPr>
        <p:txBody>
          <a:bodyPr vert="horz" wrap="square" lIns="0" tIns="12065" rIns="0" bIns="0" rtlCol="0" anchor="t">
            <a:sp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spcBef>
                <a:spcPts val="95"/>
              </a:spcBef>
            </a:pPr>
            <a:r>
              <a:rPr lang="it-IT" spc="-5" dirty="0"/>
              <a:t>7.</a:t>
            </a:r>
            <a:r>
              <a:rPr lang="it-IT" dirty="0"/>
              <a:t> </a:t>
            </a:r>
            <a:r>
              <a:rPr lang="it-IT" spc="-5" dirty="0"/>
              <a:t>Farsi</a:t>
            </a:r>
            <a:r>
              <a:rPr lang="it-IT" spc="15" dirty="0"/>
              <a:t> </a:t>
            </a:r>
            <a:r>
              <a:rPr lang="it-IT" spc="-10" dirty="0"/>
              <a:t>conoscere:</a:t>
            </a:r>
            <a:r>
              <a:rPr lang="it-IT" spc="35" dirty="0"/>
              <a:t> </a:t>
            </a:r>
            <a:r>
              <a:rPr lang="it-IT" spc="-5" dirty="0" err="1"/>
              <a:t>lead</a:t>
            </a:r>
            <a:r>
              <a:rPr lang="it-IT" spc="35" dirty="0"/>
              <a:t> </a:t>
            </a:r>
            <a:r>
              <a:rPr lang="it-IT" spc="-10" dirty="0"/>
              <a:t>generation</a:t>
            </a:r>
          </a:p>
        </p:txBody>
      </p:sp>
    </p:spTree>
    <p:extLst>
      <p:ext uri="{BB962C8B-B14F-4D97-AF65-F5344CB8AC3E}">
        <p14:creationId xmlns:p14="http://schemas.microsoft.com/office/powerpoint/2010/main" val="28334389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33</a:t>
            </a:fld>
            <a:endParaRPr spc="-5" dirty="0"/>
          </a:p>
        </p:txBody>
      </p:sp>
      <p:sp>
        <p:nvSpPr>
          <p:cNvPr id="3" name="object 3"/>
          <p:cNvSpPr txBox="1"/>
          <p:nvPr/>
        </p:nvSpPr>
        <p:spPr>
          <a:xfrm>
            <a:off x="709980" y="1742389"/>
            <a:ext cx="6452820" cy="4040209"/>
          </a:xfrm>
          <a:prstGeom prst="rect">
            <a:avLst/>
          </a:prstGeom>
        </p:spPr>
        <p:txBody>
          <a:bodyPr vert="horz" wrap="square" lIns="0" tIns="13335" rIns="0" bIns="0" rtlCol="0">
            <a:spAutoFit/>
          </a:bodyPr>
          <a:lstStyle/>
          <a:p>
            <a:pPr marR="5080" algn="just">
              <a:lnSpc>
                <a:spcPct val="100000"/>
              </a:lnSpc>
              <a:spcBef>
                <a:spcPts val="105"/>
              </a:spcBef>
              <a:buClr>
                <a:schemeClr val="accent1"/>
              </a:buClr>
              <a:buSzPct val="80000"/>
              <a:tabLst>
                <a:tab pos="2080895" algn="l"/>
              </a:tabLst>
            </a:pPr>
            <a:r>
              <a:rPr sz="2000" dirty="0">
                <a:solidFill>
                  <a:schemeClr val="tx1">
                    <a:lumMod val="75000"/>
                    <a:lumOff val="25000"/>
                  </a:schemeClr>
                </a:solidFill>
                <a:latin typeface="Verdana"/>
                <a:cs typeface="Verdana"/>
              </a:rPr>
              <a:t>Ma come si fa concretamente la lead generation attraverso  la SEO?	È molto semplice : una volta che l’utente si trova  sul nostro blog aziendale, occorre utilizzare un opt-in, cioè  un software dedicato alla raccolta delle informazioni di  contatto.</a:t>
            </a:r>
          </a:p>
          <a:p>
            <a:pPr marR="5080" algn="just">
              <a:lnSpc>
                <a:spcPct val="100000"/>
              </a:lnSpc>
              <a:spcBef>
                <a:spcPts val="105"/>
              </a:spcBef>
              <a:buClr>
                <a:schemeClr val="accent1"/>
              </a:buClr>
              <a:buSzPct val="80000"/>
              <a:tabLst>
                <a:tab pos="2080895" algn="l"/>
              </a:tabLst>
            </a:pPr>
            <a:r>
              <a:rPr sz="2000" dirty="0">
                <a:solidFill>
                  <a:schemeClr val="tx1">
                    <a:lumMod val="75000"/>
                    <a:lumOff val="25000"/>
                  </a:schemeClr>
                </a:solidFill>
                <a:latin typeface="Verdana"/>
                <a:cs typeface="Verdana"/>
              </a:rPr>
              <a:t>Generalmente questi software utilizzano dei pop-up, ma  possono servirsi anche di altri strumenti. La cosa importante  è che il nostro lead </a:t>
            </a:r>
            <a:r>
              <a:rPr sz="2000" dirty="0" err="1">
                <a:solidFill>
                  <a:schemeClr val="tx1">
                    <a:lumMod val="75000"/>
                    <a:lumOff val="25000"/>
                  </a:schemeClr>
                </a:solidFill>
                <a:latin typeface="Verdana"/>
                <a:cs typeface="Verdana"/>
              </a:rPr>
              <a:t>venga</a:t>
            </a:r>
            <a:r>
              <a:rPr lang="it-IT"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raccolto</a:t>
            </a:r>
            <a:r>
              <a:rPr sz="2000" dirty="0">
                <a:solidFill>
                  <a:schemeClr val="tx1">
                    <a:lumMod val="75000"/>
                    <a:lumOff val="25000"/>
                  </a:schemeClr>
                </a:solidFill>
                <a:latin typeface="Verdana"/>
                <a:cs typeface="Verdana"/>
              </a:rPr>
              <a:t> e inserito all’interno del  processo di automazione, </a:t>
            </a:r>
            <a:r>
              <a:rPr sz="2000" dirty="0" err="1">
                <a:solidFill>
                  <a:schemeClr val="tx1">
                    <a:lumMod val="75000"/>
                    <a:lumOff val="25000"/>
                  </a:schemeClr>
                </a:solidFill>
                <a:latin typeface="Verdana"/>
                <a:cs typeface="Verdana"/>
              </a:rPr>
              <a:t>generalmente</a:t>
            </a:r>
            <a:r>
              <a:rPr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effettuato</a:t>
            </a:r>
            <a:r>
              <a:rPr lang="it-IT"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attraverso</a:t>
            </a:r>
            <a:r>
              <a:rPr sz="2000" dirty="0">
                <a:solidFill>
                  <a:schemeClr val="tx1">
                    <a:lumMod val="75000"/>
                    <a:lumOff val="25000"/>
                  </a:schemeClr>
                </a:solidFill>
                <a:latin typeface="Verdana"/>
                <a:cs typeface="Verdana"/>
              </a:rPr>
              <a:t> l’email marketing, di cui ho parlato	</a:t>
            </a:r>
            <a:r>
              <a:rPr sz="2000" dirty="0" err="1">
                <a:solidFill>
                  <a:schemeClr val="tx1">
                    <a:lumMod val="75000"/>
                    <a:lumOff val="25000"/>
                  </a:schemeClr>
                </a:solidFill>
                <a:latin typeface="Verdana"/>
                <a:cs typeface="Verdana"/>
              </a:rPr>
              <a:t>nel</a:t>
            </a:r>
            <a:r>
              <a:rPr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paragrafo</a:t>
            </a:r>
            <a:r>
              <a:rPr lang="it-IT"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precedente</a:t>
            </a:r>
            <a:r>
              <a:rPr sz="2000" dirty="0">
                <a:solidFill>
                  <a:schemeClr val="tx1">
                    <a:lumMod val="75000"/>
                    <a:lumOff val="25000"/>
                  </a:schemeClr>
                </a:solidFill>
                <a:latin typeface="Verdana"/>
                <a:cs typeface="Verdana"/>
              </a:rPr>
              <a:t>.</a:t>
            </a:r>
          </a:p>
        </p:txBody>
      </p:sp>
      <p:sp>
        <p:nvSpPr>
          <p:cNvPr id="7" name="object 2">
            <a:extLst>
              <a:ext uri="{FF2B5EF4-FFF2-40B4-BE49-F238E27FC236}">
                <a16:creationId xmlns:a16="http://schemas.microsoft.com/office/drawing/2014/main" id="{56380EE3-D704-B445-99DE-4C1F55F25CC7}"/>
              </a:ext>
            </a:extLst>
          </p:cNvPr>
          <p:cNvSpPr txBox="1">
            <a:spLocks/>
          </p:cNvSpPr>
          <p:nvPr/>
        </p:nvSpPr>
        <p:spPr>
          <a:xfrm>
            <a:off x="940409" y="538683"/>
            <a:ext cx="7052309" cy="452120"/>
          </a:xfrm>
          <a:prstGeom prst="rect">
            <a:avLst/>
          </a:prstGeom>
        </p:spPr>
        <p:txBody>
          <a:bodyPr vert="horz" wrap="square" lIns="0" tIns="12065" rIns="0" bIns="0" rtlCol="0" anchor="t">
            <a:sp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spcBef>
                <a:spcPts val="95"/>
              </a:spcBef>
            </a:pPr>
            <a:r>
              <a:rPr lang="it-IT" spc="-5" dirty="0"/>
              <a:t>7.</a:t>
            </a:r>
            <a:r>
              <a:rPr lang="it-IT" dirty="0"/>
              <a:t> </a:t>
            </a:r>
            <a:r>
              <a:rPr lang="it-IT" spc="-5" dirty="0"/>
              <a:t>Farsi</a:t>
            </a:r>
            <a:r>
              <a:rPr lang="it-IT" spc="15" dirty="0"/>
              <a:t> </a:t>
            </a:r>
            <a:r>
              <a:rPr lang="it-IT" spc="-10" dirty="0"/>
              <a:t>conoscere:</a:t>
            </a:r>
            <a:r>
              <a:rPr lang="it-IT" spc="35" dirty="0"/>
              <a:t> </a:t>
            </a:r>
            <a:r>
              <a:rPr lang="it-IT" spc="-5" dirty="0" err="1"/>
              <a:t>lead</a:t>
            </a:r>
            <a:r>
              <a:rPr lang="it-IT" spc="35" dirty="0"/>
              <a:t> </a:t>
            </a:r>
            <a:r>
              <a:rPr lang="it-IT" spc="-10" dirty="0"/>
              <a:t>generation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34</a:t>
            </a:fld>
            <a:endParaRPr spc="-5" dirty="0"/>
          </a:p>
        </p:txBody>
      </p:sp>
      <p:sp>
        <p:nvSpPr>
          <p:cNvPr id="3" name="object 3"/>
          <p:cNvSpPr txBox="1"/>
          <p:nvPr/>
        </p:nvSpPr>
        <p:spPr>
          <a:xfrm>
            <a:off x="762000" y="2271511"/>
            <a:ext cx="6376620" cy="1244571"/>
          </a:xfrm>
          <a:prstGeom prst="rect">
            <a:avLst/>
          </a:prstGeom>
        </p:spPr>
        <p:txBody>
          <a:bodyPr vert="horz" wrap="square" lIns="0" tIns="13335" rIns="0" bIns="0" rtlCol="0">
            <a:spAutoFit/>
          </a:bodyPr>
          <a:lstStyle/>
          <a:p>
            <a:pPr marR="5080" algn="just">
              <a:spcBef>
                <a:spcPts val="105"/>
              </a:spcBef>
              <a:buClr>
                <a:schemeClr val="accent1"/>
              </a:buClr>
              <a:buSzPct val="80000"/>
              <a:tabLst>
                <a:tab pos="2080895" algn="l"/>
              </a:tabLst>
            </a:pPr>
            <a:r>
              <a:rPr sz="2000" dirty="0">
                <a:solidFill>
                  <a:schemeClr val="tx1">
                    <a:lumMod val="75000"/>
                    <a:lumOff val="25000"/>
                  </a:schemeClr>
                </a:solidFill>
                <a:latin typeface="Verdana"/>
                <a:cs typeface="Verdana"/>
              </a:rPr>
              <a:t>Il primo step consigliato è quello di offrire al nuovo lead un  lead magnet che consista in un content upgrade, ovvero la  versione avanzata del contenuto di cui si sta parlando.</a:t>
            </a:r>
          </a:p>
        </p:txBody>
      </p:sp>
      <p:sp>
        <p:nvSpPr>
          <p:cNvPr id="7" name="object 2">
            <a:extLst>
              <a:ext uri="{FF2B5EF4-FFF2-40B4-BE49-F238E27FC236}">
                <a16:creationId xmlns:a16="http://schemas.microsoft.com/office/drawing/2014/main" id="{0D1847E6-37EA-684D-8B67-42446CCC4CBF}"/>
              </a:ext>
            </a:extLst>
          </p:cNvPr>
          <p:cNvSpPr txBox="1">
            <a:spLocks/>
          </p:cNvSpPr>
          <p:nvPr/>
        </p:nvSpPr>
        <p:spPr>
          <a:xfrm>
            <a:off x="940409" y="538683"/>
            <a:ext cx="7052309" cy="452120"/>
          </a:xfrm>
          <a:prstGeom prst="rect">
            <a:avLst/>
          </a:prstGeom>
        </p:spPr>
        <p:txBody>
          <a:bodyPr vert="horz" wrap="square" lIns="0" tIns="12065" rIns="0" bIns="0" rtlCol="0" anchor="t">
            <a:sp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spcBef>
                <a:spcPts val="95"/>
              </a:spcBef>
            </a:pPr>
            <a:r>
              <a:rPr lang="it-IT" spc="-5" dirty="0"/>
              <a:t>7.</a:t>
            </a:r>
            <a:r>
              <a:rPr lang="it-IT" dirty="0"/>
              <a:t> </a:t>
            </a:r>
            <a:r>
              <a:rPr lang="it-IT" spc="-5" dirty="0"/>
              <a:t>Farsi</a:t>
            </a:r>
            <a:r>
              <a:rPr lang="it-IT" spc="15" dirty="0"/>
              <a:t> </a:t>
            </a:r>
            <a:r>
              <a:rPr lang="it-IT" spc="-10" dirty="0"/>
              <a:t>conoscere:</a:t>
            </a:r>
            <a:r>
              <a:rPr lang="it-IT" spc="35" dirty="0"/>
              <a:t> </a:t>
            </a:r>
            <a:r>
              <a:rPr lang="it-IT" spc="-5" dirty="0" err="1"/>
              <a:t>lead</a:t>
            </a:r>
            <a:r>
              <a:rPr lang="it-IT" spc="35" dirty="0"/>
              <a:t> </a:t>
            </a:r>
            <a:r>
              <a:rPr lang="it-IT" spc="-10" dirty="0"/>
              <a:t>generation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35</a:t>
            </a:fld>
            <a:endParaRPr spc="-5" dirty="0"/>
          </a:p>
        </p:txBody>
      </p:sp>
      <p:sp>
        <p:nvSpPr>
          <p:cNvPr id="3" name="object 3"/>
          <p:cNvSpPr txBox="1"/>
          <p:nvPr/>
        </p:nvSpPr>
        <p:spPr>
          <a:xfrm>
            <a:off x="609600" y="1828800"/>
            <a:ext cx="6528117" cy="4053033"/>
          </a:xfrm>
          <a:prstGeom prst="rect">
            <a:avLst/>
          </a:prstGeom>
        </p:spPr>
        <p:txBody>
          <a:bodyPr vert="horz" wrap="square" lIns="0" tIns="13335" rIns="0" bIns="0" rtlCol="0">
            <a:spAutoFit/>
          </a:bodyPr>
          <a:lstStyle/>
          <a:p>
            <a:pPr marR="5080" algn="just">
              <a:lnSpc>
                <a:spcPct val="100000"/>
              </a:lnSpc>
              <a:spcBef>
                <a:spcPts val="105"/>
              </a:spcBef>
              <a:buClr>
                <a:schemeClr val="accent1"/>
              </a:buClr>
              <a:buSzPct val="80000"/>
              <a:tabLst>
                <a:tab pos="2080895" algn="l"/>
              </a:tabLst>
            </a:pPr>
            <a:r>
              <a:rPr lang="it-IT" sz="2000" b="1" dirty="0">
                <a:solidFill>
                  <a:schemeClr val="tx1">
                    <a:lumMod val="75000"/>
                    <a:lumOff val="25000"/>
                  </a:schemeClr>
                </a:solidFill>
                <a:latin typeface="Verdana"/>
                <a:cs typeface="Verdana"/>
              </a:rPr>
              <a:t>Lead generation con Google </a:t>
            </a:r>
            <a:r>
              <a:rPr lang="it-IT" sz="2000" b="1" dirty="0" err="1">
                <a:solidFill>
                  <a:schemeClr val="tx1">
                    <a:lumMod val="75000"/>
                    <a:lumOff val="25000"/>
                  </a:schemeClr>
                </a:solidFill>
                <a:latin typeface="Verdana"/>
                <a:cs typeface="Verdana"/>
              </a:rPr>
              <a:t>Ads</a:t>
            </a:r>
            <a:endParaRPr lang="it-IT" sz="2000" b="1" dirty="0">
              <a:solidFill>
                <a:schemeClr val="tx1">
                  <a:lumMod val="75000"/>
                  <a:lumOff val="25000"/>
                </a:schemeClr>
              </a:solidFill>
              <a:latin typeface="Verdana"/>
              <a:cs typeface="Verdana"/>
            </a:endParaRPr>
          </a:p>
          <a:p>
            <a:pPr marR="5080" algn="just">
              <a:lnSpc>
                <a:spcPct val="100000"/>
              </a:lnSpc>
              <a:spcBef>
                <a:spcPts val="105"/>
              </a:spcBef>
              <a:buClr>
                <a:schemeClr val="accent1"/>
              </a:buClr>
              <a:buSzPct val="80000"/>
              <a:tabLst>
                <a:tab pos="2080895" algn="l"/>
              </a:tabLst>
            </a:pPr>
            <a:r>
              <a:rPr sz="2000" dirty="0" err="1">
                <a:solidFill>
                  <a:schemeClr val="tx1">
                    <a:lumMod val="75000"/>
                    <a:lumOff val="25000"/>
                  </a:schemeClr>
                </a:solidFill>
                <a:latin typeface="Verdana"/>
                <a:cs typeface="Verdana"/>
              </a:rPr>
              <a:t>Ottenere</a:t>
            </a:r>
            <a:r>
              <a:rPr sz="2000" dirty="0">
                <a:solidFill>
                  <a:schemeClr val="tx1">
                    <a:lumMod val="75000"/>
                    <a:lumOff val="25000"/>
                  </a:schemeClr>
                </a:solidFill>
                <a:latin typeface="Verdana"/>
                <a:cs typeface="Verdana"/>
              </a:rPr>
              <a:t> traffico interessato attraverso gli annunci  pubblicitari di Google Ads, che compaiono sia nella parte  superiore che in quella inferiore nella pagina dei risultati di  ricerca di google è un metodo particolarmente adatto per i  cosiddetti lead caldi.</a:t>
            </a:r>
          </a:p>
          <a:p>
            <a:pPr marR="5080" algn="just">
              <a:lnSpc>
                <a:spcPct val="100000"/>
              </a:lnSpc>
              <a:spcBef>
                <a:spcPts val="105"/>
              </a:spcBef>
              <a:buClr>
                <a:schemeClr val="accent1"/>
              </a:buClr>
              <a:buSzPct val="80000"/>
              <a:tabLst>
                <a:tab pos="2080895" algn="l"/>
              </a:tabLst>
            </a:pPr>
            <a:r>
              <a:rPr sz="2000" dirty="0">
                <a:solidFill>
                  <a:schemeClr val="tx1">
                    <a:lumMod val="75000"/>
                    <a:lumOff val="25000"/>
                  </a:schemeClr>
                </a:solidFill>
                <a:latin typeface="Verdana"/>
                <a:cs typeface="Verdana"/>
              </a:rPr>
              <a:t>Bisogna creare delle campagne e degli annunci che siano  ottimizzati per questo tipo di target, molto vicino alla fase  decisionale, e il cui intento di ricerca </a:t>
            </a:r>
            <a:r>
              <a:rPr sz="2000" dirty="0" err="1">
                <a:solidFill>
                  <a:schemeClr val="tx1">
                    <a:lumMod val="75000"/>
                    <a:lumOff val="25000"/>
                  </a:schemeClr>
                </a:solidFill>
                <a:latin typeface="Verdana"/>
                <a:cs typeface="Verdana"/>
              </a:rPr>
              <a:t>può</a:t>
            </a:r>
            <a:r>
              <a:rPr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essere</a:t>
            </a:r>
            <a:r>
              <a:rPr lang="it-IT"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rappresentato</a:t>
            </a:r>
            <a:r>
              <a:rPr sz="2000" dirty="0">
                <a:solidFill>
                  <a:schemeClr val="tx1">
                    <a:lumMod val="75000"/>
                    <a:lumOff val="25000"/>
                  </a:schemeClr>
                </a:solidFill>
                <a:latin typeface="Verdana"/>
                <a:cs typeface="Verdana"/>
              </a:rPr>
              <a:t> attraverso una query di tipo “transazionale” o</a:t>
            </a:r>
            <a:r>
              <a:rPr lang="it-IT"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tutt’al</a:t>
            </a:r>
            <a:r>
              <a:rPr sz="2000" dirty="0">
                <a:solidFill>
                  <a:schemeClr val="tx1">
                    <a:lumMod val="75000"/>
                    <a:lumOff val="25000"/>
                  </a:schemeClr>
                </a:solidFill>
                <a:latin typeface="Verdana"/>
                <a:cs typeface="Verdana"/>
              </a:rPr>
              <a:t> più navigazionale.</a:t>
            </a:r>
          </a:p>
        </p:txBody>
      </p:sp>
      <p:sp>
        <p:nvSpPr>
          <p:cNvPr id="7" name="object 2">
            <a:extLst>
              <a:ext uri="{FF2B5EF4-FFF2-40B4-BE49-F238E27FC236}">
                <a16:creationId xmlns:a16="http://schemas.microsoft.com/office/drawing/2014/main" id="{7343BE91-16F5-094A-8F97-ADF84C322415}"/>
              </a:ext>
            </a:extLst>
          </p:cNvPr>
          <p:cNvSpPr txBox="1">
            <a:spLocks/>
          </p:cNvSpPr>
          <p:nvPr/>
        </p:nvSpPr>
        <p:spPr>
          <a:xfrm>
            <a:off x="940409" y="538683"/>
            <a:ext cx="7052309" cy="452120"/>
          </a:xfrm>
          <a:prstGeom prst="rect">
            <a:avLst/>
          </a:prstGeom>
        </p:spPr>
        <p:txBody>
          <a:bodyPr vert="horz" wrap="square" lIns="0" tIns="12065" rIns="0" bIns="0" rtlCol="0" anchor="t">
            <a:sp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spcBef>
                <a:spcPts val="95"/>
              </a:spcBef>
            </a:pPr>
            <a:r>
              <a:rPr lang="it-IT" spc="-5" dirty="0"/>
              <a:t>7.</a:t>
            </a:r>
            <a:r>
              <a:rPr lang="it-IT" dirty="0"/>
              <a:t> </a:t>
            </a:r>
            <a:r>
              <a:rPr lang="it-IT" spc="-5" dirty="0"/>
              <a:t>Farsi</a:t>
            </a:r>
            <a:r>
              <a:rPr lang="it-IT" spc="15" dirty="0"/>
              <a:t> </a:t>
            </a:r>
            <a:r>
              <a:rPr lang="it-IT" spc="-10" dirty="0"/>
              <a:t>conoscere:</a:t>
            </a:r>
            <a:r>
              <a:rPr lang="it-IT" spc="35" dirty="0"/>
              <a:t> </a:t>
            </a:r>
            <a:r>
              <a:rPr lang="it-IT" spc="-5" dirty="0" err="1"/>
              <a:t>lead</a:t>
            </a:r>
            <a:r>
              <a:rPr lang="it-IT" spc="35" dirty="0"/>
              <a:t> </a:t>
            </a:r>
            <a:r>
              <a:rPr lang="it-IT" spc="-10" dirty="0"/>
              <a:t>generation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36</a:t>
            </a:fld>
            <a:endParaRPr spc="-5" dirty="0"/>
          </a:p>
        </p:txBody>
      </p:sp>
      <p:sp>
        <p:nvSpPr>
          <p:cNvPr id="3" name="object 3"/>
          <p:cNvSpPr txBox="1"/>
          <p:nvPr/>
        </p:nvSpPr>
        <p:spPr>
          <a:xfrm>
            <a:off x="940409" y="1752600"/>
            <a:ext cx="6452819" cy="4053033"/>
          </a:xfrm>
          <a:prstGeom prst="rect">
            <a:avLst/>
          </a:prstGeom>
        </p:spPr>
        <p:txBody>
          <a:bodyPr vert="horz" wrap="square" lIns="0" tIns="13335" rIns="0" bIns="0" rtlCol="0">
            <a:spAutoFit/>
          </a:bodyPr>
          <a:lstStyle/>
          <a:p>
            <a:pPr marR="5080" algn="just">
              <a:spcBef>
                <a:spcPts val="105"/>
              </a:spcBef>
              <a:buClr>
                <a:schemeClr val="accent1"/>
              </a:buClr>
              <a:buSzPct val="80000"/>
              <a:tabLst>
                <a:tab pos="2080895" algn="l"/>
              </a:tabLst>
            </a:pPr>
            <a:r>
              <a:rPr sz="2000" dirty="0">
                <a:solidFill>
                  <a:schemeClr val="tx1">
                    <a:lumMod val="75000"/>
                    <a:lumOff val="25000"/>
                  </a:schemeClr>
                </a:solidFill>
                <a:latin typeface="Verdana"/>
                <a:cs typeface="Verdana"/>
              </a:rPr>
              <a:t>La query transazionale è un tipo di </a:t>
            </a:r>
            <a:r>
              <a:rPr sz="2000" dirty="0" err="1">
                <a:solidFill>
                  <a:schemeClr val="tx1">
                    <a:lumMod val="75000"/>
                    <a:lumOff val="25000"/>
                  </a:schemeClr>
                </a:solidFill>
                <a:latin typeface="Verdana"/>
                <a:cs typeface="Verdana"/>
              </a:rPr>
              <a:t>ricerca</a:t>
            </a:r>
            <a:r>
              <a:rPr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finalizzata</a:t>
            </a:r>
            <a:r>
              <a:rPr lang="it-IT"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all’acquisto</a:t>
            </a:r>
            <a:r>
              <a:rPr sz="2000" dirty="0">
                <a:solidFill>
                  <a:schemeClr val="tx1">
                    <a:lumMod val="75000"/>
                    <a:lumOff val="25000"/>
                  </a:schemeClr>
                </a:solidFill>
                <a:latin typeface="Verdana"/>
                <a:cs typeface="Verdana"/>
              </a:rPr>
              <a:t> di un servizio o prodotto, quindi </a:t>
            </a:r>
            <a:r>
              <a:rPr sz="2000" dirty="0" err="1">
                <a:solidFill>
                  <a:schemeClr val="tx1">
                    <a:lumMod val="75000"/>
                    <a:lumOff val="25000"/>
                  </a:schemeClr>
                </a:solidFill>
                <a:latin typeface="Verdana"/>
                <a:cs typeface="Verdana"/>
              </a:rPr>
              <a:t>contiene</a:t>
            </a:r>
            <a:r>
              <a:rPr sz="2000" dirty="0">
                <a:solidFill>
                  <a:schemeClr val="tx1">
                    <a:lumMod val="75000"/>
                    <a:lumOff val="25000"/>
                  </a:schemeClr>
                </a:solidFill>
                <a:latin typeface="Verdana"/>
                <a:cs typeface="Verdana"/>
              </a:rPr>
              <a:t> parole</a:t>
            </a:r>
            <a:r>
              <a:rPr lang="it-IT"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chiave</a:t>
            </a:r>
            <a:r>
              <a:rPr sz="2000" dirty="0">
                <a:solidFill>
                  <a:schemeClr val="tx1">
                    <a:lumMod val="75000"/>
                    <a:lumOff val="25000"/>
                  </a:schemeClr>
                </a:solidFill>
                <a:latin typeface="Verdana"/>
                <a:cs typeface="Verdana"/>
              </a:rPr>
              <a:t> quali prezzo/costo/ preventivo.</a:t>
            </a:r>
          </a:p>
          <a:p>
            <a:pPr marR="5080" algn="just">
              <a:spcBef>
                <a:spcPts val="105"/>
              </a:spcBef>
              <a:buClr>
                <a:schemeClr val="accent1"/>
              </a:buClr>
              <a:buSzPct val="80000"/>
              <a:tabLst>
                <a:tab pos="2080895" algn="l"/>
              </a:tabLst>
            </a:pPr>
            <a:r>
              <a:rPr sz="2000" dirty="0">
                <a:solidFill>
                  <a:schemeClr val="tx1">
                    <a:lumMod val="75000"/>
                    <a:lumOff val="25000"/>
                  </a:schemeClr>
                </a:solidFill>
                <a:latin typeface="Verdana"/>
                <a:cs typeface="Verdana"/>
              </a:rPr>
              <a:t>Una query navigazionale è invece una ricerca diretta verso  uno specifico marchio: possiamo intercettare il traffico  attraverso parole legate al nome del nostro brand e in alcuni  casi sfruttare a nostro vantaggio	anche il nome dei nostri  competitor.</a:t>
            </a:r>
          </a:p>
          <a:p>
            <a:pPr marR="5080" algn="just">
              <a:spcBef>
                <a:spcPts val="105"/>
              </a:spcBef>
              <a:buClr>
                <a:schemeClr val="accent1"/>
              </a:buClr>
              <a:buSzPct val="80000"/>
              <a:tabLst>
                <a:tab pos="2080895" algn="l"/>
              </a:tabLst>
            </a:pPr>
            <a:r>
              <a:rPr sz="2000" dirty="0">
                <a:solidFill>
                  <a:schemeClr val="tx1">
                    <a:lumMod val="75000"/>
                    <a:lumOff val="25000"/>
                  </a:schemeClr>
                </a:solidFill>
                <a:latin typeface="Verdana"/>
                <a:cs typeface="Verdana"/>
              </a:rPr>
              <a:t>Una volta cliccato sull’annuncio, l’utente atterra su una  landing page appositamente creata	e strutturata per la  conversione.</a:t>
            </a:r>
          </a:p>
        </p:txBody>
      </p:sp>
      <p:sp>
        <p:nvSpPr>
          <p:cNvPr id="7" name="object 2">
            <a:extLst>
              <a:ext uri="{FF2B5EF4-FFF2-40B4-BE49-F238E27FC236}">
                <a16:creationId xmlns:a16="http://schemas.microsoft.com/office/drawing/2014/main" id="{E4B04FE5-C8DA-5049-9A63-7F2CD1EAD491}"/>
              </a:ext>
            </a:extLst>
          </p:cNvPr>
          <p:cNvSpPr txBox="1">
            <a:spLocks/>
          </p:cNvSpPr>
          <p:nvPr/>
        </p:nvSpPr>
        <p:spPr>
          <a:xfrm>
            <a:off x="940409" y="538683"/>
            <a:ext cx="7052309" cy="452120"/>
          </a:xfrm>
          <a:prstGeom prst="rect">
            <a:avLst/>
          </a:prstGeom>
        </p:spPr>
        <p:txBody>
          <a:bodyPr vert="horz" wrap="square" lIns="0" tIns="12065" rIns="0" bIns="0" rtlCol="0" anchor="t">
            <a:sp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spcBef>
                <a:spcPts val="95"/>
              </a:spcBef>
            </a:pPr>
            <a:r>
              <a:rPr lang="it-IT" spc="-5" dirty="0"/>
              <a:t>7.</a:t>
            </a:r>
            <a:r>
              <a:rPr lang="it-IT" dirty="0"/>
              <a:t> </a:t>
            </a:r>
            <a:r>
              <a:rPr lang="it-IT" spc="-5" dirty="0"/>
              <a:t>Farsi</a:t>
            </a:r>
            <a:r>
              <a:rPr lang="it-IT" spc="15" dirty="0"/>
              <a:t> </a:t>
            </a:r>
            <a:r>
              <a:rPr lang="it-IT" spc="-10" dirty="0"/>
              <a:t>conoscere:</a:t>
            </a:r>
            <a:r>
              <a:rPr lang="it-IT" spc="35" dirty="0"/>
              <a:t> </a:t>
            </a:r>
            <a:r>
              <a:rPr lang="it-IT" spc="-5" dirty="0" err="1"/>
              <a:t>lead</a:t>
            </a:r>
            <a:r>
              <a:rPr lang="it-IT" spc="35" dirty="0"/>
              <a:t> </a:t>
            </a:r>
            <a:r>
              <a:rPr lang="it-IT" spc="-10" dirty="0"/>
              <a:t>generation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37</a:t>
            </a:fld>
            <a:endParaRPr spc="-5" dirty="0"/>
          </a:p>
        </p:txBody>
      </p:sp>
      <p:sp>
        <p:nvSpPr>
          <p:cNvPr id="3" name="object 3"/>
          <p:cNvSpPr txBox="1"/>
          <p:nvPr/>
        </p:nvSpPr>
        <p:spPr>
          <a:xfrm>
            <a:off x="365629" y="1824632"/>
            <a:ext cx="6873371" cy="4360809"/>
          </a:xfrm>
          <a:prstGeom prst="rect">
            <a:avLst/>
          </a:prstGeom>
        </p:spPr>
        <p:txBody>
          <a:bodyPr vert="horz" wrap="square" lIns="0" tIns="13335" rIns="0" bIns="0" rtlCol="0">
            <a:spAutoFit/>
          </a:bodyPr>
          <a:lstStyle/>
          <a:p>
            <a:pPr marR="5080" algn="just">
              <a:lnSpc>
                <a:spcPct val="100000"/>
              </a:lnSpc>
              <a:spcBef>
                <a:spcPts val="105"/>
              </a:spcBef>
              <a:buClr>
                <a:schemeClr val="accent1"/>
              </a:buClr>
              <a:buSzPct val="80000"/>
              <a:tabLst>
                <a:tab pos="2080895" algn="l"/>
              </a:tabLst>
            </a:pPr>
            <a:r>
              <a:rPr lang="it-IT" sz="2000" b="1" dirty="0">
                <a:solidFill>
                  <a:schemeClr val="tx1">
                    <a:lumMod val="75000"/>
                    <a:lumOff val="25000"/>
                  </a:schemeClr>
                </a:solidFill>
                <a:latin typeface="Verdana"/>
                <a:cs typeface="Verdana"/>
              </a:rPr>
              <a:t>Lead generation con </a:t>
            </a:r>
            <a:r>
              <a:rPr lang="it-IT" sz="2000" b="1" dirty="0" err="1">
                <a:solidFill>
                  <a:schemeClr val="tx1">
                    <a:lumMod val="75000"/>
                    <a:lumOff val="25000"/>
                  </a:schemeClr>
                </a:solidFill>
                <a:latin typeface="Verdana"/>
                <a:cs typeface="Verdana"/>
              </a:rPr>
              <a:t>Facebook</a:t>
            </a:r>
            <a:r>
              <a:rPr lang="it-IT" sz="2000" b="1" dirty="0">
                <a:solidFill>
                  <a:schemeClr val="tx1">
                    <a:lumMod val="75000"/>
                    <a:lumOff val="25000"/>
                  </a:schemeClr>
                </a:solidFill>
                <a:latin typeface="Verdana"/>
                <a:cs typeface="Verdana"/>
              </a:rPr>
              <a:t> </a:t>
            </a:r>
            <a:r>
              <a:rPr lang="it-IT" sz="2000" b="1" dirty="0" err="1">
                <a:solidFill>
                  <a:schemeClr val="tx1">
                    <a:lumMod val="75000"/>
                    <a:lumOff val="25000"/>
                  </a:schemeClr>
                </a:solidFill>
                <a:latin typeface="Verdana"/>
                <a:cs typeface="Verdana"/>
              </a:rPr>
              <a:t>Ads</a:t>
            </a:r>
            <a:endParaRPr lang="it-IT" sz="2000" b="1" dirty="0">
              <a:solidFill>
                <a:schemeClr val="tx1">
                  <a:lumMod val="75000"/>
                  <a:lumOff val="25000"/>
                </a:schemeClr>
              </a:solidFill>
              <a:latin typeface="Verdana"/>
              <a:cs typeface="Verdana"/>
            </a:endParaRPr>
          </a:p>
          <a:p>
            <a:pPr marR="5080" algn="just">
              <a:lnSpc>
                <a:spcPct val="100000"/>
              </a:lnSpc>
              <a:spcBef>
                <a:spcPts val="105"/>
              </a:spcBef>
              <a:buClr>
                <a:schemeClr val="accent1"/>
              </a:buClr>
              <a:buSzPct val="80000"/>
              <a:tabLst>
                <a:tab pos="2080895" algn="l"/>
              </a:tabLst>
            </a:pPr>
            <a:r>
              <a:rPr sz="2000" dirty="0" err="1">
                <a:solidFill>
                  <a:schemeClr val="tx1">
                    <a:lumMod val="75000"/>
                    <a:lumOff val="25000"/>
                  </a:schemeClr>
                </a:solidFill>
                <a:latin typeface="Verdana"/>
                <a:cs typeface="Verdana"/>
              </a:rPr>
              <a:t>Su</a:t>
            </a:r>
            <a:r>
              <a:rPr sz="2000" dirty="0">
                <a:solidFill>
                  <a:schemeClr val="tx1">
                    <a:lumMod val="75000"/>
                    <a:lumOff val="25000"/>
                  </a:schemeClr>
                </a:solidFill>
                <a:latin typeface="Verdana"/>
                <a:cs typeface="Verdana"/>
              </a:rPr>
              <a:t> Facebook Ads il metodo classico per la </a:t>
            </a:r>
            <a:r>
              <a:rPr sz="2000" dirty="0" err="1">
                <a:solidFill>
                  <a:schemeClr val="tx1">
                    <a:lumMod val="75000"/>
                    <a:lumOff val="25000"/>
                  </a:schemeClr>
                </a:solidFill>
                <a:latin typeface="Verdana"/>
                <a:cs typeface="Verdana"/>
              </a:rPr>
              <a:t>generazione</a:t>
            </a:r>
            <a:r>
              <a:rPr sz="2000" dirty="0">
                <a:solidFill>
                  <a:schemeClr val="tx1">
                    <a:lumMod val="75000"/>
                    <a:lumOff val="25000"/>
                  </a:schemeClr>
                </a:solidFill>
                <a:latin typeface="Verdana"/>
                <a:cs typeface="Verdana"/>
              </a:rPr>
              <a:t> di</a:t>
            </a:r>
            <a:r>
              <a:rPr lang="it-IT" sz="2000" dirty="0">
                <a:solidFill>
                  <a:schemeClr val="tx1">
                    <a:lumMod val="75000"/>
                    <a:lumOff val="25000"/>
                  </a:schemeClr>
                </a:solidFill>
                <a:latin typeface="Verdana"/>
                <a:cs typeface="Verdana"/>
              </a:rPr>
              <a:t> </a:t>
            </a:r>
            <a:r>
              <a:rPr sz="2000" dirty="0">
                <a:solidFill>
                  <a:schemeClr val="tx1">
                    <a:lumMod val="75000"/>
                    <a:lumOff val="25000"/>
                  </a:schemeClr>
                </a:solidFill>
                <a:latin typeface="Verdana"/>
                <a:cs typeface="Verdana"/>
              </a:rPr>
              <a:t>lead consiste nel realizzare una campagna</a:t>
            </a:r>
            <a:r>
              <a:rPr lang="it-IT" sz="2000" dirty="0">
                <a:solidFill>
                  <a:schemeClr val="tx1">
                    <a:lumMod val="75000"/>
                    <a:lumOff val="25000"/>
                  </a:schemeClr>
                </a:solidFill>
                <a:latin typeface="Verdana"/>
                <a:cs typeface="Verdana"/>
              </a:rPr>
              <a:t> </a:t>
            </a:r>
            <a:r>
              <a:rPr sz="2000" dirty="0" err="1">
                <a:solidFill>
                  <a:schemeClr val="tx1">
                    <a:lumMod val="75000"/>
                    <a:lumOff val="25000"/>
                  </a:schemeClr>
                </a:solidFill>
                <a:latin typeface="Verdana"/>
                <a:cs typeface="Verdana"/>
              </a:rPr>
              <a:t>che</a:t>
            </a:r>
            <a:r>
              <a:rPr sz="2000" dirty="0">
                <a:solidFill>
                  <a:schemeClr val="tx1">
                    <a:lumMod val="75000"/>
                    <a:lumOff val="25000"/>
                  </a:schemeClr>
                </a:solidFill>
                <a:latin typeface="Verdana"/>
                <a:cs typeface="Verdana"/>
              </a:rPr>
              <a:t> abbia come  obiettivo il	</a:t>
            </a:r>
            <a:r>
              <a:rPr sz="2000" dirty="0" err="1">
                <a:solidFill>
                  <a:schemeClr val="tx1">
                    <a:lumMod val="75000"/>
                    <a:lumOff val="25000"/>
                  </a:schemeClr>
                </a:solidFill>
                <a:latin typeface="Verdana"/>
                <a:cs typeface="Verdana"/>
              </a:rPr>
              <a:t>traffico</a:t>
            </a:r>
            <a:r>
              <a:rPr lang="it-IT" sz="2000" dirty="0">
                <a:solidFill>
                  <a:schemeClr val="tx1">
                    <a:lumMod val="75000"/>
                    <a:lumOff val="25000"/>
                  </a:schemeClr>
                </a:solidFill>
                <a:latin typeface="Verdana"/>
                <a:cs typeface="Verdana"/>
              </a:rPr>
              <a:t> </a:t>
            </a:r>
            <a:r>
              <a:rPr sz="2000" dirty="0">
                <a:solidFill>
                  <a:schemeClr val="tx1">
                    <a:lumMod val="75000"/>
                    <a:lumOff val="25000"/>
                  </a:schemeClr>
                </a:solidFill>
                <a:latin typeface="Verdana"/>
                <a:cs typeface="Verdana"/>
              </a:rPr>
              <a:t>verso una pagina di destinazione  appositamente creata per acquisire i </a:t>
            </a:r>
            <a:r>
              <a:rPr sz="2000" dirty="0" err="1">
                <a:solidFill>
                  <a:schemeClr val="tx1">
                    <a:lumMod val="75000"/>
                    <a:lumOff val="25000"/>
                  </a:schemeClr>
                </a:solidFill>
                <a:latin typeface="Verdana"/>
                <a:cs typeface="Verdana"/>
              </a:rPr>
              <a:t>contatti</a:t>
            </a:r>
            <a:r>
              <a:rPr sz="2000" dirty="0">
                <a:solidFill>
                  <a:schemeClr val="tx1">
                    <a:lumMod val="75000"/>
                    <a:lumOff val="25000"/>
                  </a:schemeClr>
                </a:solidFill>
                <a:latin typeface="Verdana"/>
                <a:cs typeface="Verdana"/>
              </a:rPr>
              <a:t>.</a:t>
            </a:r>
            <a:endParaRPr lang="it-IT" sz="2000" dirty="0">
              <a:solidFill>
                <a:schemeClr val="tx1">
                  <a:lumMod val="75000"/>
                  <a:lumOff val="25000"/>
                </a:schemeClr>
              </a:solidFill>
              <a:latin typeface="Verdana"/>
              <a:cs typeface="Verdana"/>
            </a:endParaRPr>
          </a:p>
          <a:p>
            <a:pPr marR="5080" algn="just">
              <a:lnSpc>
                <a:spcPct val="100000"/>
              </a:lnSpc>
              <a:spcBef>
                <a:spcPts val="105"/>
              </a:spcBef>
              <a:buClr>
                <a:schemeClr val="accent1"/>
              </a:buClr>
              <a:buSzPct val="80000"/>
              <a:tabLst>
                <a:tab pos="2080895" algn="l"/>
              </a:tabLst>
            </a:pPr>
            <a:endParaRPr sz="2000" dirty="0">
              <a:solidFill>
                <a:schemeClr val="tx1">
                  <a:lumMod val="75000"/>
                  <a:lumOff val="25000"/>
                </a:schemeClr>
              </a:solidFill>
              <a:latin typeface="Verdana"/>
              <a:cs typeface="Verdana"/>
            </a:endParaRPr>
          </a:p>
          <a:p>
            <a:pPr marR="5080" algn="just">
              <a:lnSpc>
                <a:spcPct val="100000"/>
              </a:lnSpc>
              <a:spcBef>
                <a:spcPts val="105"/>
              </a:spcBef>
              <a:buClr>
                <a:schemeClr val="accent1"/>
              </a:buClr>
              <a:buSzPct val="80000"/>
              <a:tabLst>
                <a:tab pos="2080895" algn="l"/>
              </a:tabLst>
            </a:pPr>
            <a:r>
              <a:rPr sz="2000" dirty="0">
                <a:solidFill>
                  <a:schemeClr val="tx1">
                    <a:lumMod val="75000"/>
                    <a:lumOff val="25000"/>
                  </a:schemeClr>
                </a:solidFill>
                <a:latin typeface="Verdana"/>
                <a:cs typeface="Verdana"/>
              </a:rPr>
              <a:t>La principale differenza rispetto ai lead ottenuti con Google  Ads consiste nella temperatura dei contatti. Mentre con  Google Ads siamo di fronte a persone che hanno espresso  un intento di ricerca molto specifico, su Facebook spesso il  pubblico non ha espresso nessun desiderio di acquisto né  tantomeno una richiesta di preventivo.</a:t>
            </a:r>
          </a:p>
        </p:txBody>
      </p:sp>
      <p:sp>
        <p:nvSpPr>
          <p:cNvPr id="7" name="object 2">
            <a:extLst>
              <a:ext uri="{FF2B5EF4-FFF2-40B4-BE49-F238E27FC236}">
                <a16:creationId xmlns:a16="http://schemas.microsoft.com/office/drawing/2014/main" id="{E9D62EFD-E20B-474F-9AD2-BDFCB23AE63B}"/>
              </a:ext>
            </a:extLst>
          </p:cNvPr>
          <p:cNvSpPr txBox="1">
            <a:spLocks/>
          </p:cNvSpPr>
          <p:nvPr/>
        </p:nvSpPr>
        <p:spPr>
          <a:xfrm>
            <a:off x="940409" y="538683"/>
            <a:ext cx="7052309" cy="452120"/>
          </a:xfrm>
          <a:prstGeom prst="rect">
            <a:avLst/>
          </a:prstGeom>
        </p:spPr>
        <p:txBody>
          <a:bodyPr vert="horz" wrap="square" lIns="0" tIns="12065" rIns="0" bIns="0" rtlCol="0" anchor="t">
            <a:sp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spcBef>
                <a:spcPts val="95"/>
              </a:spcBef>
            </a:pPr>
            <a:r>
              <a:rPr lang="it-IT" spc="-5" dirty="0"/>
              <a:t>7.</a:t>
            </a:r>
            <a:r>
              <a:rPr lang="it-IT" dirty="0"/>
              <a:t> </a:t>
            </a:r>
            <a:r>
              <a:rPr lang="it-IT" spc="-5" dirty="0"/>
              <a:t>Farsi</a:t>
            </a:r>
            <a:r>
              <a:rPr lang="it-IT" spc="15" dirty="0"/>
              <a:t> </a:t>
            </a:r>
            <a:r>
              <a:rPr lang="it-IT" spc="-10" dirty="0"/>
              <a:t>conoscere:</a:t>
            </a:r>
            <a:r>
              <a:rPr lang="it-IT" spc="35" dirty="0"/>
              <a:t> </a:t>
            </a:r>
            <a:r>
              <a:rPr lang="it-IT" spc="-5" dirty="0" err="1"/>
              <a:t>lead</a:t>
            </a:r>
            <a:r>
              <a:rPr lang="it-IT" spc="35" dirty="0"/>
              <a:t> </a:t>
            </a:r>
            <a:r>
              <a:rPr lang="it-IT" spc="-10" dirty="0"/>
              <a:t>generation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38</a:t>
            </a:fld>
            <a:endParaRPr spc="-5" dirty="0"/>
          </a:p>
        </p:txBody>
      </p:sp>
      <p:sp>
        <p:nvSpPr>
          <p:cNvPr id="3" name="object 3"/>
          <p:cNvSpPr txBox="1"/>
          <p:nvPr/>
        </p:nvSpPr>
        <p:spPr>
          <a:xfrm>
            <a:off x="533400" y="2514600"/>
            <a:ext cx="6858000" cy="2167901"/>
          </a:xfrm>
          <a:prstGeom prst="rect">
            <a:avLst/>
          </a:prstGeom>
        </p:spPr>
        <p:txBody>
          <a:bodyPr vert="horz" wrap="square" lIns="0" tIns="13335" rIns="0" bIns="0" rtlCol="0">
            <a:spAutoFit/>
          </a:bodyPr>
          <a:lstStyle/>
          <a:p>
            <a:pPr marR="5080" algn="just">
              <a:spcBef>
                <a:spcPts val="105"/>
              </a:spcBef>
              <a:buClr>
                <a:schemeClr val="accent1"/>
              </a:buClr>
              <a:buSzPct val="80000"/>
              <a:tabLst>
                <a:tab pos="2080895" algn="l"/>
              </a:tabLst>
            </a:pPr>
            <a:r>
              <a:rPr sz="2000" dirty="0">
                <a:solidFill>
                  <a:schemeClr val="tx1">
                    <a:lumMod val="75000"/>
                    <a:lumOff val="25000"/>
                  </a:schemeClr>
                </a:solidFill>
                <a:latin typeface="Verdana"/>
                <a:cs typeface="Verdana"/>
              </a:rPr>
              <a:t>Dobbiamo sempre tenere presente il contesto di  riferimento: sui social le persone vanno soprattutto per  motivi di svago e intrattenimento. Per questo motivo su  Facebook può accadere che una persona clicchi su un  determinato annuncio senza essere realmente </a:t>
            </a:r>
            <a:r>
              <a:rPr sz="2000" dirty="0" err="1">
                <a:solidFill>
                  <a:schemeClr val="tx1">
                    <a:lumMod val="75000"/>
                    <a:lumOff val="25000"/>
                  </a:schemeClr>
                </a:solidFill>
                <a:latin typeface="Verdana"/>
                <a:cs typeface="Verdana"/>
              </a:rPr>
              <a:t>interessata</a:t>
            </a:r>
            <a:r>
              <a:rPr sz="2000" dirty="0">
                <a:solidFill>
                  <a:schemeClr val="tx1">
                    <a:lumMod val="75000"/>
                    <a:lumOff val="25000"/>
                  </a:schemeClr>
                </a:solidFill>
                <a:latin typeface="Verdana"/>
                <a:cs typeface="Verdana"/>
              </a:rPr>
              <a:t> al prodotto o servizio,in maniera automatica e quasi  </a:t>
            </a:r>
            <a:r>
              <a:rPr sz="2000" dirty="0" err="1">
                <a:solidFill>
                  <a:schemeClr val="tx1">
                    <a:lumMod val="75000"/>
                    <a:lumOff val="25000"/>
                  </a:schemeClr>
                </a:solidFill>
                <a:latin typeface="Verdana"/>
                <a:cs typeface="Verdana"/>
              </a:rPr>
              <a:t>inconsapevole</a:t>
            </a:r>
            <a:r>
              <a:rPr sz="2000" dirty="0">
                <a:solidFill>
                  <a:schemeClr val="tx1">
                    <a:lumMod val="75000"/>
                    <a:lumOff val="25000"/>
                  </a:schemeClr>
                </a:solidFill>
                <a:latin typeface="Verdana"/>
                <a:cs typeface="Verdana"/>
              </a:rPr>
              <a:t>.</a:t>
            </a:r>
          </a:p>
        </p:txBody>
      </p:sp>
      <p:sp>
        <p:nvSpPr>
          <p:cNvPr id="7" name="object 2">
            <a:extLst>
              <a:ext uri="{FF2B5EF4-FFF2-40B4-BE49-F238E27FC236}">
                <a16:creationId xmlns:a16="http://schemas.microsoft.com/office/drawing/2014/main" id="{E4A05258-7940-CB4F-9431-1C549F705AC3}"/>
              </a:ext>
            </a:extLst>
          </p:cNvPr>
          <p:cNvSpPr txBox="1">
            <a:spLocks/>
          </p:cNvSpPr>
          <p:nvPr/>
        </p:nvSpPr>
        <p:spPr>
          <a:xfrm>
            <a:off x="940409" y="538683"/>
            <a:ext cx="7052309" cy="452120"/>
          </a:xfrm>
          <a:prstGeom prst="rect">
            <a:avLst/>
          </a:prstGeom>
        </p:spPr>
        <p:txBody>
          <a:bodyPr vert="horz" wrap="square" lIns="0" tIns="12065" rIns="0" bIns="0" rtlCol="0" anchor="t">
            <a:sp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spcBef>
                <a:spcPts val="95"/>
              </a:spcBef>
            </a:pPr>
            <a:r>
              <a:rPr lang="it-IT" spc="-5" dirty="0"/>
              <a:t>7.</a:t>
            </a:r>
            <a:r>
              <a:rPr lang="it-IT" dirty="0"/>
              <a:t> </a:t>
            </a:r>
            <a:r>
              <a:rPr lang="it-IT" spc="-5" dirty="0"/>
              <a:t>Farsi</a:t>
            </a:r>
            <a:r>
              <a:rPr lang="it-IT" spc="15" dirty="0"/>
              <a:t> </a:t>
            </a:r>
            <a:r>
              <a:rPr lang="it-IT" spc="-10" dirty="0"/>
              <a:t>conoscere:</a:t>
            </a:r>
            <a:r>
              <a:rPr lang="it-IT" spc="35" dirty="0"/>
              <a:t> </a:t>
            </a:r>
            <a:r>
              <a:rPr lang="it-IT" spc="-5" dirty="0" err="1"/>
              <a:t>lead</a:t>
            </a:r>
            <a:r>
              <a:rPr lang="it-IT" spc="35" dirty="0"/>
              <a:t> </a:t>
            </a:r>
            <a:r>
              <a:rPr lang="it-IT" spc="-10" dirty="0"/>
              <a:t>generation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39</a:t>
            </a:fld>
            <a:endParaRPr spc="-5" dirty="0"/>
          </a:p>
        </p:txBody>
      </p:sp>
      <p:sp>
        <p:nvSpPr>
          <p:cNvPr id="3" name="object 3"/>
          <p:cNvSpPr txBox="1"/>
          <p:nvPr/>
        </p:nvSpPr>
        <p:spPr>
          <a:xfrm>
            <a:off x="609600" y="2345049"/>
            <a:ext cx="6781800" cy="2167901"/>
          </a:xfrm>
          <a:prstGeom prst="rect">
            <a:avLst/>
          </a:prstGeom>
        </p:spPr>
        <p:txBody>
          <a:bodyPr vert="horz" wrap="square" lIns="0" tIns="13335" rIns="0" bIns="0" rtlCol="0">
            <a:spAutoFit/>
          </a:bodyPr>
          <a:lstStyle/>
          <a:p>
            <a:pPr marR="5080" algn="just">
              <a:spcBef>
                <a:spcPts val="105"/>
              </a:spcBef>
              <a:buClr>
                <a:schemeClr val="accent1"/>
              </a:buClr>
              <a:buSzPct val="80000"/>
              <a:tabLst>
                <a:tab pos="2080895" algn="l"/>
              </a:tabLst>
            </a:pPr>
            <a:r>
              <a:rPr sz="2000" dirty="0" err="1">
                <a:solidFill>
                  <a:schemeClr val="tx1">
                    <a:lumMod val="75000"/>
                    <a:lumOff val="25000"/>
                  </a:schemeClr>
                </a:solidFill>
                <a:latin typeface="Verdana"/>
                <a:cs typeface="Verdana"/>
              </a:rPr>
              <a:t>Sostanzialmente</a:t>
            </a:r>
            <a:r>
              <a:rPr sz="2000" dirty="0">
                <a:solidFill>
                  <a:schemeClr val="tx1">
                    <a:lumMod val="75000"/>
                    <a:lumOff val="25000"/>
                  </a:schemeClr>
                </a:solidFill>
                <a:latin typeface="Verdana"/>
                <a:cs typeface="Verdana"/>
              </a:rPr>
              <a:t>, con Google Ads si vanno a individuare  lead caldi, cioè persone molto prossime a diventare clienti  paganti. Quelli di Facebook invece sono quasi sempre	lead  freddi o addirittura molto freddi, che avranno bisogno di  attività di lead nurturing attraverso un processo  automatizzato di email marketing.</a:t>
            </a:r>
          </a:p>
        </p:txBody>
      </p:sp>
      <p:sp>
        <p:nvSpPr>
          <p:cNvPr id="7" name="object 2">
            <a:extLst>
              <a:ext uri="{FF2B5EF4-FFF2-40B4-BE49-F238E27FC236}">
                <a16:creationId xmlns:a16="http://schemas.microsoft.com/office/drawing/2014/main" id="{E4A05258-7940-CB4F-9431-1C549F705AC3}"/>
              </a:ext>
            </a:extLst>
          </p:cNvPr>
          <p:cNvSpPr txBox="1">
            <a:spLocks/>
          </p:cNvSpPr>
          <p:nvPr/>
        </p:nvSpPr>
        <p:spPr>
          <a:xfrm>
            <a:off x="940409" y="538683"/>
            <a:ext cx="7052309" cy="452120"/>
          </a:xfrm>
          <a:prstGeom prst="rect">
            <a:avLst/>
          </a:prstGeom>
        </p:spPr>
        <p:txBody>
          <a:bodyPr vert="horz" wrap="square" lIns="0" tIns="12065" rIns="0" bIns="0" rtlCol="0" anchor="t">
            <a:sp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spcBef>
                <a:spcPts val="95"/>
              </a:spcBef>
            </a:pPr>
            <a:r>
              <a:rPr lang="it-IT" spc="-5" dirty="0"/>
              <a:t>7.</a:t>
            </a:r>
            <a:r>
              <a:rPr lang="it-IT" dirty="0"/>
              <a:t> </a:t>
            </a:r>
            <a:r>
              <a:rPr lang="it-IT" spc="-5" dirty="0"/>
              <a:t>Farsi</a:t>
            </a:r>
            <a:r>
              <a:rPr lang="it-IT" spc="15" dirty="0"/>
              <a:t> </a:t>
            </a:r>
            <a:r>
              <a:rPr lang="it-IT" spc="-10" dirty="0"/>
              <a:t>conoscere:</a:t>
            </a:r>
            <a:r>
              <a:rPr lang="it-IT" spc="35" dirty="0"/>
              <a:t> </a:t>
            </a:r>
            <a:r>
              <a:rPr lang="it-IT" spc="-5" dirty="0" err="1"/>
              <a:t>lead</a:t>
            </a:r>
            <a:r>
              <a:rPr lang="it-IT" spc="35" dirty="0"/>
              <a:t> </a:t>
            </a:r>
            <a:r>
              <a:rPr lang="it-IT" spc="-10" dirty="0"/>
              <a:t>generation</a:t>
            </a:r>
          </a:p>
        </p:txBody>
      </p:sp>
    </p:spTree>
    <p:extLst>
      <p:ext uri="{BB962C8B-B14F-4D97-AF65-F5344CB8AC3E}">
        <p14:creationId xmlns:p14="http://schemas.microsoft.com/office/powerpoint/2010/main" val="4242764835"/>
      </p:ext>
    </p:extLst>
  </p:cSld>
  <p:clrMapOvr>
    <a:masterClrMapping/>
  </p:clrMapOvr>
</p:sld>
</file>

<file path=ppt/theme/theme1.xml><?xml version="1.0" encoding="utf-8"?>
<a:theme xmlns:a="http://schemas.openxmlformats.org/drawingml/2006/main" name="Sfaccettatura">
  <a:themeElements>
    <a:clrScheme name="Sfaccettatura">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Sfaccettatur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faccettatur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6.Corso StartUP - 6 La prima impressione</Template>
  <TotalTime>41</TotalTime>
  <Words>3438</Words>
  <Application>Microsoft Macintosh PowerPoint</Application>
  <PresentationFormat>Presentazione su schermo (4:3)</PresentationFormat>
  <Paragraphs>187</Paragraphs>
  <Slides>39</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39</vt:i4>
      </vt:variant>
    </vt:vector>
  </HeadingPairs>
  <TitlesOfParts>
    <vt:vector size="45" baseType="lpstr">
      <vt:lpstr>Arial</vt:lpstr>
      <vt:lpstr>Segoe UI Symbol</vt:lpstr>
      <vt:lpstr>Trebuchet MS</vt:lpstr>
      <vt:lpstr>Verdana</vt:lpstr>
      <vt:lpstr>Wingdings 3</vt:lpstr>
      <vt:lpstr>Sfaccettatura</vt:lpstr>
      <vt:lpstr>7. Farsi conoscere: lead generation</vt:lpstr>
      <vt:lpstr>7. Farsi conoscere: lead generation</vt:lpstr>
      <vt:lpstr>7. Farsi conoscere: lead generation</vt:lpstr>
      <vt:lpstr>7. Farsi conoscere: lead generation</vt:lpstr>
      <vt:lpstr>7. Farsi conoscere: lead generation</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7. Farsi conoscere: lead generation</vt:lpstr>
      <vt:lpstr>7. Farsi conoscere: lead generation</vt:lpstr>
      <vt:lpstr>7. Farsi conoscere: lead generation</vt:lpstr>
      <vt:lpstr>7. Farsi conoscere: lead generation</vt:lpstr>
      <vt:lpstr>7. Farsi conoscere: lead generation</vt:lpstr>
      <vt:lpstr>7. Farsi conoscere: lead generation</vt:lpstr>
      <vt:lpstr>7. Farsi conoscere: lead generation</vt:lpstr>
      <vt:lpstr>7. Farsi conoscere: lead generation</vt:lpstr>
      <vt:lpstr>7. Farsi conoscere: lead generation</vt:lpstr>
      <vt:lpstr>7. Farsi conoscere: lead generation</vt:lpstr>
      <vt:lpstr>7. Farsi conoscere: lead generation</vt:lpstr>
      <vt:lpstr>7. Farsi conoscere: lead generation</vt:lpstr>
      <vt:lpstr>7. Farsi conoscere: lead generation</vt:lpstr>
      <vt:lpstr>7. Farsi conoscere: lead generation</vt:lpstr>
      <vt:lpstr>7. Farsi conoscere: lead generation</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Tecnico della Logistica di Magazzino</dc:title>
  <dc:creator>Gigliola</dc:creator>
  <cp:lastModifiedBy>Microsoft Office User</cp:lastModifiedBy>
  <cp:revision>5</cp:revision>
  <dcterms:created xsi:type="dcterms:W3CDTF">2023-06-20T09:22:57Z</dcterms:created>
  <dcterms:modified xsi:type="dcterms:W3CDTF">2023-06-22T05:48:48Z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2023-04-16T00:00:00Z</vt:filetime>
  </property>
  <property fmtid="{D5CDD505-2E9C-101B-9397-08002B2CF9AE}" pid="3" name="Creator">
    <vt:lpwstr>Microsoft® PowerPoint® per Microsoft 365</vt:lpwstr>
  </property>
  <property fmtid="{D5CDD505-2E9C-101B-9397-08002B2CF9AE}" pid="4" name="LastSaved">
    <vt:filetime>2023-06-20T00:00:00Z</vt:filetime>
  </property>
</Properties>
</file>