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1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94" r:id="rId33"/>
    <p:sldId id="287" r:id="rId34"/>
    <p:sldId id="288" r:id="rId35"/>
    <p:sldId id="289" r:id="rId36"/>
    <p:sldId id="290" r:id="rId37"/>
    <p:sldId id="291" r:id="rId38"/>
    <p:sldId id="292" r:id="rId39"/>
    <p:sldId id="295" r:id="rId40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27"/>
    <p:restoredTop sz="94586"/>
  </p:normalViewPr>
  <p:slideViewPr>
    <p:cSldViewPr>
      <p:cViewPr varScale="1">
        <p:scale>
          <a:sx n="102" d="100"/>
          <a:sy n="102" d="100"/>
        </p:scale>
        <p:origin x="72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47694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47631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73552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0883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37260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19202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46515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9595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294982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51541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4269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22893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3097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406519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644281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778017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9980" y="300439"/>
            <a:ext cx="7724038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8D3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299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‹N›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5530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9153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17" y="1650220"/>
            <a:ext cx="6172200" cy="1234727"/>
          </a:xfrm>
        </p:spPr>
        <p:txBody>
          <a:bodyPr/>
          <a:lstStyle/>
          <a:p>
            <a:pPr algn="ctr"/>
            <a:r>
              <a:rPr lang="it-IT" spc="-5" dirty="0"/>
              <a:t>7.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5" dirty="0"/>
              <a:t>: </a:t>
            </a:r>
            <a:r>
              <a:rPr lang="it-IT" spc="-5" dirty="0" err="1"/>
              <a:t>lead</a:t>
            </a:r>
            <a:r>
              <a:rPr lang="it-IT" spc="-5"/>
              <a:t> generation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69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8160" y="527945"/>
            <a:ext cx="680085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7.</a:t>
            </a:r>
            <a:r>
              <a:rPr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spc="-10" dirty="0"/>
              <a:t>:</a:t>
            </a:r>
            <a:r>
              <a:rPr spc="35" dirty="0"/>
              <a:t> </a:t>
            </a:r>
            <a:r>
              <a:rPr spc="-5" dirty="0"/>
              <a:t>lead</a:t>
            </a:r>
            <a:r>
              <a:rPr spc="35" dirty="0"/>
              <a:t> </a:t>
            </a:r>
            <a:r>
              <a:rPr spc="-10" dirty="0"/>
              <a:t>generation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381000" y="1752600"/>
            <a:ext cx="6800850" cy="43736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service.</a:t>
            </a:r>
          </a:p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part of the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Inbound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Marketing, i.e.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digital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methodology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4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identify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know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brand,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first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spontaneous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promoters of the brand.</a:t>
            </a:r>
          </a:p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and</a:t>
            </a:r>
          </a:p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inbound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introduced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new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leverage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permissive marketing,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'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304800" y="1828800"/>
            <a:ext cx="6868159" cy="40145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widespread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paradigm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interruption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a more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constant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bombardment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advertising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billboards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television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commercials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telemarketing),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consumer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perceived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negative way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interfered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normal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interrupting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algn="just">
              <a:spcBef>
                <a:spcPts val="5"/>
              </a:spcBef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Permission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maximizes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rates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freely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given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receive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informational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promotional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556" y="564179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1676400"/>
            <a:ext cx="6765290" cy="3274614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What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mentioned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set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generation, i.e.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classic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scheme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intercepted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or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website,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862" y="52948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50862" y="2028781"/>
            <a:ext cx="6630034" cy="1402307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essential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counterpart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unique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counterpart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like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jargon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2057400"/>
            <a:ext cx="6589395" cy="21935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Meaning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exclusively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acquisition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email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include mobile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chatbots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software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conversations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field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care service.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AE7DFA14-9F17-144D-BF90-B85A5CCFEAEF}"/>
              </a:ext>
            </a:extLst>
          </p:cNvPr>
          <p:cNvSpPr txBox="1">
            <a:spLocks/>
          </p:cNvSpPr>
          <p:nvPr/>
        </p:nvSpPr>
        <p:spPr>
          <a:xfrm>
            <a:off x="609600" y="57476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838200" y="1905000"/>
            <a:ext cx="6624955" cy="3116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although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weaker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previous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push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notification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made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browser,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use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information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updates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push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notification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bypass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privacy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authorization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issues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raised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notification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immediately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consent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party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notifications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collect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user's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E54D650-838E-A14E-9C05-D87AD2FC7B52}"/>
              </a:ext>
            </a:extLst>
          </p:cNvPr>
          <p:cNvSpPr txBox="1">
            <a:spLocks/>
          </p:cNvSpPr>
          <p:nvPr/>
        </p:nvSpPr>
        <p:spPr>
          <a:xfrm>
            <a:off x="814192" y="45151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838200" y="2133600"/>
            <a:ext cx="65970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360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degrees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broader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way,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terms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connection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concerned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mere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acquisition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just the email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50E1BF1-8A0D-A546-A13F-BEE160E266CF}"/>
              </a:ext>
            </a:extLst>
          </p:cNvPr>
          <p:cNvSpPr txBox="1">
            <a:spLocks/>
          </p:cNvSpPr>
          <p:nvPr/>
        </p:nvSpPr>
        <p:spPr>
          <a:xfrm>
            <a:off x="762000" y="59738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1838810"/>
            <a:ext cx="6271514" cy="40530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extremely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effective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technique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maximize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rates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consequently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return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(ROI).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web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optimizing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identify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website or to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example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platforms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829413C-4BA8-4747-AEC6-5E977E5D0DC7}"/>
              </a:ext>
            </a:extLst>
          </p:cNvPr>
          <p:cNvSpPr txBox="1">
            <a:spLocks/>
          </p:cNvSpPr>
          <p:nvPr/>
        </p:nvSpPr>
        <p:spPr>
          <a:xfrm>
            <a:off x="685800" y="596028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62001" y="1828800"/>
            <a:ext cx="6400800" cy="43351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establishment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avoid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part.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identified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engine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positioning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techniques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(SEO), advertising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completely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down.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instead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advertising (Google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case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lower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because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once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internalized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organic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(email 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8C7227F-6073-A941-BFB5-7C4C219870DA}"/>
              </a:ext>
            </a:extLst>
          </p:cNvPr>
          <p:cNvSpPr txBox="1">
            <a:spLocks/>
          </p:cNvSpPr>
          <p:nvPr/>
        </p:nvSpPr>
        <p:spPr>
          <a:xfrm>
            <a:off x="736949" y="609600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31014" y="1963735"/>
            <a:ext cx="6307986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various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stages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relationship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concerned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responding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.).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9473549-9B82-6440-939B-F61914D29821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840313" y="1905000"/>
            <a:ext cx="6104475" cy="4347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(the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journey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represented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funnel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known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funnel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easily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understood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some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because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example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already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inquired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made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evaluations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comparisons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similar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competitor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inclined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from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3C9C3383-AF74-0E41-ADD3-A05C703B19FB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26083" y="1742389"/>
            <a:ext cx="6389117" cy="342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case,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dealing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stage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journey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in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collecting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information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opinions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Perhaps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clearly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made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decision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simply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exploring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solution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manifested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F5CBD06-2C74-3140-AC41-DC6772F21B85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1217048"/>
            <a:ext cx="6541517" cy="46557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dealing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"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warmed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up"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appropriate web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techniques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inserting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several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manages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up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Once the e-mail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communication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begins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e-mail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task of "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feeding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"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gradually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conveying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insights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credibility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authority of the brand.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53485F9-93B9-7947-B30B-125937847D5A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2057400"/>
            <a:ext cx="6705600" cy="4051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Hot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the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strategies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quite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easily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lower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acquisition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work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positioning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company blog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precisely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because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far from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targeted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appropriately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combined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induce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2057400"/>
            <a:ext cx="6465317" cy="37183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the case of hot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methodologies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implemented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paying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because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position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web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difficult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usually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expensive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investment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advertising.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bright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side,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don't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94342" y="1739185"/>
            <a:ext cx="6327482" cy="40261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scheme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hot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publishing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advertisement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intercepts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potential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point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executes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indicated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call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a quote or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appointment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company must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again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normally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call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callback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). At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stage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essential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call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timely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extra hour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make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1827509"/>
            <a:ext cx="6629400" cy="34105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implement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according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"temperature"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front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univocal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universally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procedure.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quasi-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perhaps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well-structured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with persuasive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copywriting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sufficient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determine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time,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attention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care, to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accomplished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thought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828800"/>
            <a:ext cx="6705600" cy="37324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bargaining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chip: the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getting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e-mail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address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exchange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e-book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bombard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a barrage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e-mails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indiscriminately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already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reality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quite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according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Furthermore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emails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never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random,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according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precise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logic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illustrate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next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paragraphs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E0F7453-DA8C-6D4A-BF69-BB61C931C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1600200"/>
            <a:ext cx="6389117" cy="4347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although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e-book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undoubtedly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widespread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standard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rule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sometimes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counterpart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congenial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no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formulas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everyone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methodology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techniques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be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reasoned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analysis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reference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sector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public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linked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their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position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decision-making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EFF79E0-E6C1-D443-922F-BB9C8CBFC4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45151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5801" y="1746946"/>
            <a:ext cx="6629400" cy="44249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Types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reasons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e-book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represent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bargaining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chip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provides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valuable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evaluate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addition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e-book,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counterparts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be:</a:t>
            </a: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White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papers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Webinars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service</a:t>
            </a: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Podcasts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Recorded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interviews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Infographics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9988" y="6267703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20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DCEE51C-FBE0-A04D-8560-7190FE19D0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45151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379412" y="1693378"/>
            <a:ext cx="6577902" cy="37324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mentioned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carrying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well-structured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fully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targeted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For hot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sufficient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create an ad hoc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takes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account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decision-making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timely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manner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C6B6B0C-2D06-EE4A-BD53-F4D12AA6B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451512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807676"/>
            <a:ext cx="6598312" cy="31027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first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set up an email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clearly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email service provider.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market, more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choosing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use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take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factor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platform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possibility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sequences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workflows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triggered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completion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certain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(trigger).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2002437"/>
            <a:ext cx="6648795" cy="3731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better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understand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optimal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way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useful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use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practical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example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Concretely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advisable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divide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user's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journey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2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preparatory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3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detail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first 2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start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respectively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subscription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newsletter,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welcome mail by the company,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accompanied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2046576"/>
            <a:ext cx="6500114" cy="34105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next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3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enter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and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characterized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by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single email or multiple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scheduled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mailings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over time.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Each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pursues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goal.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first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illustrate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usefulness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highlighting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benefits.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example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chapters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e-book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previously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videos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training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course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2133600"/>
            <a:ext cx="6553200" cy="31155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still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doesn't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next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concept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social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proof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emails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demonstrating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benefits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case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studies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built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storytelling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techniques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video testimonials, etc.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social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proof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mechanism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powerful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strong appeal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2286000"/>
            <a:ext cx="6781800" cy="280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“People,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average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behaviors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choices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made by a large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number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more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valid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”,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argues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Robert Cialdini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mechanism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social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proof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psychological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-social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mechanism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underlying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diffusion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fashions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last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level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call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an email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inviting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perform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preparatory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757659"/>
            <a:ext cx="6934200" cy="39465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”Call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!” Or “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quote!”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could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formulas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email.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summary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 report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scheme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implement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mail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          </a:t>
            </a:r>
            <a:r>
              <a:rPr sz="1400" dirty="0">
                <a:latin typeface="Verdana"/>
                <a:cs typeface="Verdana"/>
              </a:rPr>
              <a:t>Step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1: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iscrizione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alla</a:t>
            </a:r>
            <a:r>
              <a:rPr sz="1400" spc="-2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newsletter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da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parte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dell’utente</a:t>
            </a:r>
          </a:p>
          <a:p>
            <a:pPr marL="180975" algn="ctr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Verdana"/>
                <a:cs typeface="Verdana"/>
              </a:rPr>
              <a:t>Step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2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– 1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sol</a:t>
            </a:r>
            <a:r>
              <a:rPr lang="it-IT" sz="1400" dirty="0">
                <a:latin typeface="Verdana"/>
                <a:cs typeface="Verdana"/>
              </a:rPr>
              <a:t>e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mail:</a:t>
            </a:r>
            <a:r>
              <a:rPr sz="1400" spc="-2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Welcome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mail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+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lead</a:t>
            </a:r>
            <a:r>
              <a:rPr sz="1400" spc="-2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magnet</a:t>
            </a:r>
          </a:p>
          <a:p>
            <a:pPr marL="180975" algn="ctr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Verdana"/>
                <a:cs typeface="Verdana"/>
              </a:rPr>
              <a:t>L</a:t>
            </a:r>
            <a:r>
              <a:rPr lang="it-IT" sz="1400" dirty="0">
                <a:latin typeface="Verdana"/>
                <a:cs typeface="Verdana"/>
              </a:rPr>
              <a:t>e</a:t>
            </a:r>
            <a:r>
              <a:rPr sz="1400" dirty="0">
                <a:latin typeface="Verdana"/>
                <a:cs typeface="Verdana"/>
              </a:rPr>
              <a:t>vel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1:</a:t>
            </a:r>
            <a:r>
              <a:rPr lang="it-IT" sz="1400" spc="-5" dirty="0" err="1">
                <a:latin typeface="Verdana"/>
                <a:cs typeface="Verdana"/>
              </a:rPr>
              <a:t>Advantages</a:t>
            </a:r>
            <a:r>
              <a:rPr lang="it-IT" sz="1400" spc="-5" dirty="0">
                <a:latin typeface="Verdana"/>
                <a:cs typeface="Verdana"/>
              </a:rPr>
              <a:t> and Benefits: </a:t>
            </a:r>
            <a:r>
              <a:rPr lang="it-IT" sz="1400" spc="-5" dirty="0" err="1">
                <a:latin typeface="Verdana"/>
                <a:cs typeface="Verdana"/>
              </a:rPr>
              <a:t>Usefulness</a:t>
            </a:r>
            <a:r>
              <a:rPr lang="it-IT" sz="1400" spc="-5" dirty="0">
                <a:latin typeface="Verdana"/>
                <a:cs typeface="Verdana"/>
              </a:rPr>
              <a:t> of </a:t>
            </a:r>
            <a:r>
              <a:rPr lang="it-IT" sz="1400" spc="-5" dirty="0" err="1">
                <a:latin typeface="Verdana"/>
                <a:cs typeface="Verdana"/>
              </a:rPr>
              <a:t>your</a:t>
            </a:r>
            <a:r>
              <a:rPr lang="it-IT" sz="1400" spc="-5" dirty="0">
                <a:latin typeface="Verdana"/>
                <a:cs typeface="Verdana"/>
              </a:rPr>
              <a:t> </a:t>
            </a:r>
            <a:r>
              <a:rPr lang="it-IT" sz="1400" spc="-5" dirty="0" err="1">
                <a:latin typeface="Verdana"/>
                <a:cs typeface="Verdana"/>
              </a:rPr>
              <a:t>product</a:t>
            </a:r>
            <a:r>
              <a:rPr lang="it-IT" sz="1400" spc="-5" dirty="0">
                <a:latin typeface="Verdana"/>
                <a:cs typeface="Verdana"/>
              </a:rPr>
              <a:t> or service (</a:t>
            </a:r>
            <a:r>
              <a:rPr lang="it-IT" sz="1400" spc="-5" dirty="0" err="1">
                <a:latin typeface="Verdana"/>
                <a:cs typeface="Verdana"/>
              </a:rPr>
              <a:t>other</a:t>
            </a:r>
            <a:r>
              <a:rPr lang="it-IT" sz="1400" spc="-5" dirty="0">
                <a:latin typeface="Verdana"/>
                <a:cs typeface="Verdana"/>
              </a:rPr>
              <a:t> </a:t>
            </a:r>
            <a:r>
              <a:rPr lang="it-IT" sz="1400" spc="-5" dirty="0" err="1">
                <a:latin typeface="Verdana"/>
                <a:cs typeface="Verdana"/>
              </a:rPr>
              <a:t>lead</a:t>
            </a:r>
            <a:r>
              <a:rPr lang="it-IT" sz="1400" spc="-5" dirty="0">
                <a:latin typeface="Verdana"/>
                <a:cs typeface="Verdana"/>
              </a:rPr>
              <a:t> </a:t>
            </a:r>
            <a:r>
              <a:rPr lang="it-IT" sz="1400" spc="-5" dirty="0" err="1">
                <a:latin typeface="Verdana"/>
                <a:cs typeface="Verdana"/>
              </a:rPr>
              <a:t>magnets</a:t>
            </a:r>
            <a:r>
              <a:rPr lang="it-IT" sz="1400" spc="-5" dirty="0">
                <a:latin typeface="Verdana"/>
                <a:cs typeface="Verdana"/>
              </a:rPr>
              <a:t>)</a:t>
            </a:r>
            <a:endParaRPr sz="1400" dirty="0">
              <a:latin typeface="Verdana"/>
              <a:cs typeface="Verdana"/>
            </a:endParaRPr>
          </a:p>
          <a:p>
            <a:pPr marL="358140" marR="170180" algn="ctr">
              <a:lnSpc>
                <a:spcPct val="100000"/>
              </a:lnSpc>
              <a:spcBef>
                <a:spcPts val="905"/>
              </a:spcBef>
            </a:pPr>
            <a:r>
              <a:rPr lang="it-IT" sz="1400" dirty="0">
                <a:latin typeface="Verdana"/>
                <a:cs typeface="Verdana"/>
              </a:rPr>
              <a:t>Level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2:</a:t>
            </a:r>
            <a:r>
              <a:rPr sz="1400" spc="20" dirty="0">
                <a:latin typeface="Verdana"/>
                <a:cs typeface="Verdana"/>
              </a:rPr>
              <a:t> </a:t>
            </a:r>
            <a:r>
              <a:rPr lang="it-IT" sz="1400" spc="-5" dirty="0">
                <a:latin typeface="Verdana"/>
                <a:cs typeface="Verdana"/>
              </a:rPr>
              <a:t>Social </a:t>
            </a:r>
            <a:r>
              <a:rPr lang="it-IT" sz="1400" spc="-5" dirty="0" err="1">
                <a:latin typeface="Verdana"/>
                <a:cs typeface="Verdana"/>
              </a:rPr>
              <a:t>proof</a:t>
            </a:r>
            <a:r>
              <a:rPr lang="it-IT" sz="1400" spc="-5" dirty="0">
                <a:latin typeface="Verdana"/>
                <a:cs typeface="Verdana"/>
              </a:rPr>
              <a:t> – case </a:t>
            </a:r>
            <a:r>
              <a:rPr lang="it-IT" sz="1400" spc="-5" dirty="0" err="1">
                <a:latin typeface="Verdana"/>
                <a:cs typeface="Verdana"/>
              </a:rPr>
              <a:t>studies</a:t>
            </a:r>
            <a:r>
              <a:rPr lang="it-IT" sz="1400" spc="-5" dirty="0">
                <a:latin typeface="Verdana"/>
                <a:cs typeface="Verdana"/>
              </a:rPr>
              <a:t> </a:t>
            </a:r>
            <a:r>
              <a:rPr lang="it-IT" sz="1400" spc="-5" dirty="0" err="1">
                <a:latin typeface="Verdana"/>
                <a:cs typeface="Verdana"/>
              </a:rPr>
              <a:t>explaining</a:t>
            </a:r>
            <a:r>
              <a:rPr lang="it-IT" sz="1400" spc="-5" dirty="0">
                <a:latin typeface="Verdana"/>
                <a:cs typeface="Verdana"/>
              </a:rPr>
              <a:t> the benefits </a:t>
            </a:r>
            <a:r>
              <a:rPr lang="it-IT" sz="1400" spc="-5" dirty="0" err="1">
                <a:latin typeface="Verdana"/>
                <a:cs typeface="Verdana"/>
              </a:rPr>
              <a:t>gained</a:t>
            </a:r>
            <a:r>
              <a:rPr lang="it-IT" sz="1400" spc="-5" dirty="0">
                <a:latin typeface="Verdana"/>
                <a:cs typeface="Verdana"/>
              </a:rPr>
              <a:t> by </a:t>
            </a:r>
            <a:r>
              <a:rPr lang="it-IT" sz="1400" spc="-5" dirty="0" err="1">
                <a:latin typeface="Verdana"/>
                <a:cs typeface="Verdana"/>
              </a:rPr>
              <a:t>other</a:t>
            </a:r>
            <a:r>
              <a:rPr lang="it-IT" sz="1400" spc="-5" dirty="0">
                <a:latin typeface="Verdana"/>
                <a:cs typeface="Verdana"/>
              </a:rPr>
              <a:t> </a:t>
            </a:r>
            <a:r>
              <a:rPr lang="it-IT" sz="1400" spc="-5" dirty="0" err="1">
                <a:latin typeface="Verdana"/>
                <a:cs typeface="Verdana"/>
              </a:rPr>
              <a:t>people</a:t>
            </a:r>
            <a:endParaRPr sz="1400" dirty="0">
              <a:latin typeface="Verdana"/>
              <a:cs typeface="Verdana"/>
            </a:endParaRPr>
          </a:p>
          <a:p>
            <a:pPr marL="182880" algn="ctr">
              <a:lnSpc>
                <a:spcPct val="100000"/>
              </a:lnSpc>
              <a:spcBef>
                <a:spcPts val="900"/>
              </a:spcBef>
            </a:pPr>
            <a:r>
              <a:rPr lang="it-IT" sz="1400" dirty="0">
                <a:latin typeface="Verdana"/>
                <a:cs typeface="Verdana"/>
              </a:rPr>
              <a:t>Level</a:t>
            </a:r>
            <a:r>
              <a:rPr sz="1400" spc="-5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3: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Call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to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action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– </a:t>
            </a:r>
            <a:r>
              <a:rPr lang="it-IT" sz="1400" dirty="0">
                <a:latin typeface="Verdana"/>
                <a:cs typeface="Verdana"/>
              </a:rPr>
              <a:t>Call </a:t>
            </a:r>
            <a:r>
              <a:rPr lang="it-IT" sz="1400" dirty="0" err="1">
                <a:latin typeface="Verdana"/>
                <a:cs typeface="Verdana"/>
              </a:rPr>
              <a:t>us</a:t>
            </a:r>
            <a:r>
              <a:rPr sz="1400" dirty="0">
                <a:latin typeface="Verdana"/>
                <a:cs typeface="Verdana"/>
              </a:rPr>
              <a:t>!</a:t>
            </a:r>
            <a:r>
              <a:rPr sz="1400" spc="46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/</a:t>
            </a:r>
            <a:r>
              <a:rPr sz="1400" spc="480" dirty="0">
                <a:latin typeface="Verdana"/>
                <a:cs typeface="Verdana"/>
              </a:rPr>
              <a:t> </a:t>
            </a:r>
            <a:r>
              <a:rPr lang="it-IT" sz="1400" dirty="0" err="1">
                <a:latin typeface="Verdana"/>
                <a:cs typeface="Verdana"/>
              </a:rPr>
              <a:t>Request</a:t>
            </a:r>
            <a:r>
              <a:rPr lang="it-IT" sz="1400" dirty="0">
                <a:latin typeface="Verdana"/>
                <a:cs typeface="Verdana"/>
              </a:rPr>
              <a:t> a quote</a:t>
            </a:r>
            <a:r>
              <a:rPr sz="1400" spc="-5" dirty="0">
                <a:latin typeface="Verdana"/>
                <a:cs typeface="Verdana"/>
              </a:rPr>
              <a:t>!</a:t>
            </a:r>
            <a:endParaRPr sz="14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5800" y="3730955"/>
            <a:ext cx="254609" cy="2136445"/>
            <a:chOff x="707221" y="3767413"/>
            <a:chExt cx="88265" cy="1844039"/>
          </a:xfrm>
        </p:grpSpPr>
        <p:sp>
          <p:nvSpPr>
            <p:cNvPr id="5" name="object 5"/>
            <p:cNvSpPr/>
            <p:nvPr/>
          </p:nvSpPr>
          <p:spPr>
            <a:xfrm>
              <a:off x="728471" y="3788664"/>
              <a:ext cx="45720" cy="1801495"/>
            </a:xfrm>
            <a:custGeom>
              <a:avLst/>
              <a:gdLst/>
              <a:ahLst/>
              <a:cxnLst/>
              <a:rect l="l" t="t" r="r" b="b"/>
              <a:pathLst>
                <a:path w="45720" h="1801495">
                  <a:moveTo>
                    <a:pt x="34290" y="0"/>
                  </a:moveTo>
                  <a:lnTo>
                    <a:pt x="11429" y="0"/>
                  </a:lnTo>
                  <a:lnTo>
                    <a:pt x="11429" y="1778508"/>
                  </a:lnTo>
                  <a:lnTo>
                    <a:pt x="0" y="1778508"/>
                  </a:lnTo>
                  <a:lnTo>
                    <a:pt x="22859" y="1801368"/>
                  </a:lnTo>
                  <a:lnTo>
                    <a:pt x="45720" y="1778508"/>
                  </a:lnTo>
                  <a:lnTo>
                    <a:pt x="34290" y="1778508"/>
                  </a:lnTo>
                  <a:lnTo>
                    <a:pt x="3429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8471" y="3788664"/>
              <a:ext cx="45720" cy="1801495"/>
            </a:xfrm>
            <a:custGeom>
              <a:avLst/>
              <a:gdLst/>
              <a:ahLst/>
              <a:cxnLst/>
              <a:rect l="l" t="t" r="r" b="b"/>
              <a:pathLst>
                <a:path w="45720" h="1801495">
                  <a:moveTo>
                    <a:pt x="45720" y="1778508"/>
                  </a:moveTo>
                  <a:lnTo>
                    <a:pt x="34290" y="1778508"/>
                  </a:lnTo>
                  <a:lnTo>
                    <a:pt x="34290" y="0"/>
                  </a:lnTo>
                  <a:lnTo>
                    <a:pt x="11429" y="0"/>
                  </a:lnTo>
                  <a:lnTo>
                    <a:pt x="11429" y="1778508"/>
                  </a:lnTo>
                  <a:lnTo>
                    <a:pt x="0" y="1778508"/>
                  </a:lnTo>
                  <a:lnTo>
                    <a:pt x="22859" y="1801368"/>
                  </a:lnTo>
                  <a:lnTo>
                    <a:pt x="45720" y="1778508"/>
                  </a:lnTo>
                  <a:close/>
                </a:path>
              </a:pathLst>
            </a:custGeom>
            <a:ln w="42500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784519"/>
            <a:ext cx="6858000" cy="2847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simply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pages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website,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each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requires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methodologies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are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following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</a:t>
            </a: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SEO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(hot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</a:p>
          <a:p>
            <a:pPr marL="12700" marR="5080" indent="-265430" algn="just">
              <a:spcBef>
                <a:spcPts val="105"/>
              </a:spcBef>
              <a:buClr>
                <a:schemeClr val="accent1">
                  <a:lumMod val="75000"/>
                </a:schemeClr>
              </a:buClr>
              <a:buSzPct val="80000"/>
              <a:buFont typeface="Segoe UI Symbol"/>
              <a:buChar char="⚫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Advertising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)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CCBE71C-09FB-4F49-A006-007CEF5058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  <a:endParaRPr spc="-1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1868814"/>
            <a:ext cx="6934200" cy="404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with SEO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engine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optimization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(SEO)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usually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considered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among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sources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useful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generation. In reality,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intelligently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SEO can play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truly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strategic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role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with the competitive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no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additional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advertising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channels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use of SEO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oriented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marketing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company blog,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go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intercept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queries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an informative nature,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attributable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recognizes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problem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looking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solution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internet.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F99E86A-D132-B84D-B904-BECB52736DA0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304800" y="2514600"/>
            <a:ext cx="723900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spcBef>
                <a:spcPts val="105"/>
              </a:spcBef>
              <a:buNone/>
              <a:tabLst>
                <a:tab pos="2080895" algn="l"/>
              </a:tabLst>
            </a:pPr>
            <a:r>
              <a:rPr lang="it-IT" sz="2000" dirty="0" err="1">
                <a:latin typeface="Verdana"/>
                <a:cs typeface="Verdana"/>
              </a:rPr>
              <a:t>Often</a:t>
            </a:r>
            <a:r>
              <a:rPr lang="it-IT" sz="2000" dirty="0">
                <a:latin typeface="Verdana"/>
                <a:cs typeface="Verdana"/>
              </a:rPr>
              <a:t> he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completely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unaware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existence</a:t>
            </a:r>
            <a:r>
              <a:rPr lang="it-IT" sz="2000" dirty="0">
                <a:latin typeface="Verdana"/>
                <a:cs typeface="Verdana"/>
              </a:rPr>
              <a:t> of a </a:t>
            </a:r>
            <a:r>
              <a:rPr lang="it-IT" sz="2000" dirty="0" err="1">
                <a:latin typeface="Verdana"/>
                <a:cs typeface="Verdana"/>
              </a:rPr>
              <a:t>specific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product</a:t>
            </a:r>
            <a:r>
              <a:rPr lang="it-IT" sz="2000" dirty="0">
                <a:latin typeface="Verdana"/>
                <a:cs typeface="Verdana"/>
              </a:rPr>
              <a:t> or service </a:t>
            </a:r>
            <a:r>
              <a:rPr lang="it-IT" sz="2000" dirty="0" err="1">
                <a:latin typeface="Verdana"/>
                <a:cs typeface="Verdana"/>
              </a:rPr>
              <a:t>that</a:t>
            </a:r>
            <a:r>
              <a:rPr lang="it-IT" sz="2000" dirty="0">
                <a:latin typeface="Verdana"/>
                <a:cs typeface="Verdana"/>
              </a:rPr>
              <a:t> can </a:t>
            </a:r>
            <a:r>
              <a:rPr lang="it-IT" sz="2000" dirty="0" err="1">
                <a:latin typeface="Verdana"/>
                <a:cs typeface="Verdana"/>
              </a:rPr>
              <a:t>completely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satisfy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his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need</a:t>
            </a:r>
            <a:r>
              <a:rPr lang="it-IT" sz="2000" dirty="0">
                <a:latin typeface="Verdana"/>
                <a:cs typeface="Verdana"/>
              </a:rPr>
              <a:t>. For </a:t>
            </a:r>
            <a:r>
              <a:rPr lang="it-IT" sz="2000" dirty="0" err="1">
                <a:latin typeface="Verdana"/>
                <a:cs typeface="Verdana"/>
              </a:rPr>
              <a:t>this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reason</a:t>
            </a:r>
            <a:r>
              <a:rPr lang="it-IT" sz="2000" dirty="0">
                <a:latin typeface="Verdana"/>
                <a:cs typeface="Verdana"/>
              </a:rPr>
              <a:t>, the </a:t>
            </a:r>
            <a:r>
              <a:rPr lang="it-IT" sz="2000" dirty="0" err="1">
                <a:latin typeface="Verdana"/>
                <a:cs typeface="Verdana"/>
              </a:rPr>
              <a:t>implementation</a:t>
            </a:r>
            <a:r>
              <a:rPr lang="it-IT" sz="2000" dirty="0">
                <a:latin typeface="Verdana"/>
                <a:cs typeface="Verdana"/>
              </a:rPr>
              <a:t> of a company blog </a:t>
            </a:r>
            <a:r>
              <a:rPr lang="it-IT" sz="2000" dirty="0" err="1">
                <a:latin typeface="Verdana"/>
                <a:cs typeface="Verdana"/>
              </a:rPr>
              <a:t>built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around</a:t>
            </a:r>
            <a:r>
              <a:rPr lang="it-IT" sz="2000" dirty="0">
                <a:latin typeface="Verdana"/>
                <a:cs typeface="Verdana"/>
              </a:rPr>
              <a:t> the </a:t>
            </a:r>
            <a:r>
              <a:rPr lang="it-IT" sz="2000" dirty="0" err="1">
                <a:latin typeface="Verdana"/>
                <a:cs typeface="Verdana"/>
              </a:rPr>
              <a:t>analysis</a:t>
            </a:r>
            <a:r>
              <a:rPr lang="it-IT" sz="2000" dirty="0">
                <a:latin typeface="Verdana"/>
                <a:cs typeface="Verdana"/>
              </a:rPr>
              <a:t> of the </a:t>
            </a:r>
            <a:r>
              <a:rPr lang="it-IT" sz="2000" dirty="0" err="1">
                <a:latin typeface="Verdana"/>
                <a:cs typeface="Verdana"/>
              </a:rPr>
              <a:t>most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sought-after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keywords</a:t>
            </a:r>
            <a:r>
              <a:rPr lang="it-IT" sz="2000" dirty="0">
                <a:latin typeface="Verdana"/>
                <a:cs typeface="Verdana"/>
              </a:rPr>
              <a:t> in the </a:t>
            </a:r>
            <a:r>
              <a:rPr lang="it-IT" sz="2000" dirty="0" err="1">
                <a:latin typeface="Verdana"/>
                <a:cs typeface="Verdana"/>
              </a:rPr>
              <a:t>respective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reference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sector</a:t>
            </a:r>
            <a:r>
              <a:rPr lang="it-IT" sz="2000" dirty="0">
                <a:latin typeface="Verdana"/>
                <a:cs typeface="Verdana"/>
              </a:rPr>
              <a:t> can be an </a:t>
            </a:r>
            <a:r>
              <a:rPr lang="it-IT" sz="2000" dirty="0" err="1">
                <a:latin typeface="Verdana"/>
                <a:cs typeface="Verdana"/>
              </a:rPr>
              <a:t>excellent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channel</a:t>
            </a:r>
            <a:r>
              <a:rPr lang="it-IT" sz="2000" dirty="0">
                <a:latin typeface="Verdana"/>
                <a:cs typeface="Verdana"/>
              </a:rPr>
              <a:t> for </a:t>
            </a:r>
            <a:r>
              <a:rPr lang="it-IT" sz="2000" dirty="0" err="1">
                <a:latin typeface="Verdana"/>
                <a:cs typeface="Verdana"/>
              </a:rPr>
              <a:t>acquiring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profiled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organic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traffic</a:t>
            </a:r>
            <a:r>
              <a:rPr lang="it-IT" sz="2000" dirty="0">
                <a:latin typeface="Verdana"/>
                <a:cs typeface="Verdana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39988" y="6267703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A0D84D4-E026-5549-BB8C-E858C7740814}"/>
              </a:ext>
            </a:extLst>
          </p:cNvPr>
          <p:cNvSpPr txBox="1">
            <a:spLocks/>
          </p:cNvSpPr>
          <p:nvPr/>
        </p:nvSpPr>
        <p:spPr>
          <a:xfrm>
            <a:off x="838200" y="381000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2209800"/>
            <a:ext cx="7052308" cy="2783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5080" indent="0" algn="just">
              <a:spcBef>
                <a:spcPts val="105"/>
              </a:spcBef>
              <a:buNone/>
              <a:tabLst>
                <a:tab pos="2080895" algn="l"/>
              </a:tabLst>
            </a:pPr>
            <a:r>
              <a:rPr lang="it-IT" sz="2000" dirty="0">
                <a:latin typeface="Verdana"/>
                <a:cs typeface="Verdana"/>
              </a:rPr>
              <a:t>In </a:t>
            </a:r>
            <a:r>
              <a:rPr lang="it-IT" sz="2000" dirty="0" err="1">
                <a:latin typeface="Verdana"/>
                <a:cs typeface="Verdana"/>
              </a:rPr>
              <a:t>addition</a:t>
            </a:r>
            <a:r>
              <a:rPr lang="it-IT" sz="2000" dirty="0">
                <a:latin typeface="Verdana"/>
                <a:cs typeface="Verdana"/>
              </a:rPr>
              <a:t> to information </a:t>
            </a:r>
            <a:r>
              <a:rPr lang="it-IT" sz="2000" dirty="0" err="1">
                <a:latin typeface="Verdana"/>
                <a:cs typeface="Verdana"/>
              </a:rPr>
              <a:t>queries</a:t>
            </a:r>
            <a:r>
              <a:rPr lang="it-IT" sz="2000" dirty="0">
                <a:latin typeface="Verdana"/>
                <a:cs typeface="Verdana"/>
              </a:rPr>
              <a:t>, SEO can be </a:t>
            </a:r>
            <a:r>
              <a:rPr lang="it-IT" sz="2000" dirty="0" err="1">
                <a:latin typeface="Verdana"/>
                <a:cs typeface="Verdana"/>
              </a:rPr>
              <a:t>useful</a:t>
            </a:r>
            <a:r>
              <a:rPr lang="it-IT" sz="2000" dirty="0">
                <a:latin typeface="Verdana"/>
                <a:cs typeface="Verdana"/>
              </a:rPr>
              <a:t> in so-</a:t>
            </a:r>
            <a:r>
              <a:rPr lang="it-IT" sz="2000" dirty="0" err="1">
                <a:latin typeface="Verdana"/>
                <a:cs typeface="Verdana"/>
              </a:rPr>
              <a:t>called</a:t>
            </a:r>
            <a:r>
              <a:rPr lang="it-IT" sz="2000" dirty="0">
                <a:latin typeface="Verdana"/>
                <a:cs typeface="Verdana"/>
              </a:rPr>
              <a:t> brand </a:t>
            </a:r>
            <a:r>
              <a:rPr lang="it-IT" sz="2000" dirty="0" err="1">
                <a:latin typeface="Verdana"/>
                <a:cs typeface="Verdana"/>
              </a:rPr>
              <a:t>queries</a:t>
            </a:r>
            <a:r>
              <a:rPr lang="it-IT" sz="2000" dirty="0">
                <a:latin typeface="Verdana"/>
                <a:cs typeface="Verdana"/>
              </a:rPr>
              <a:t>, i.e. </a:t>
            </a:r>
            <a:r>
              <a:rPr lang="it-IT" sz="2000" dirty="0" err="1">
                <a:latin typeface="Verdana"/>
                <a:cs typeface="Verdana"/>
              </a:rPr>
              <a:t>those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searches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which</a:t>
            </a:r>
            <a:r>
              <a:rPr lang="it-IT" sz="2000" dirty="0">
                <a:latin typeface="Verdana"/>
                <a:cs typeface="Verdana"/>
              </a:rPr>
              <a:t> the </a:t>
            </a:r>
            <a:r>
              <a:rPr lang="it-IT" sz="2000" dirty="0" err="1">
                <a:latin typeface="Verdana"/>
                <a:cs typeface="Verdana"/>
              </a:rPr>
              <a:t>user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searches</a:t>
            </a:r>
            <a:r>
              <a:rPr lang="it-IT" sz="2000" dirty="0">
                <a:latin typeface="Verdana"/>
                <a:cs typeface="Verdana"/>
              </a:rPr>
              <a:t> for the </a:t>
            </a:r>
            <a:r>
              <a:rPr lang="it-IT" sz="2000" dirty="0" err="1">
                <a:latin typeface="Verdana"/>
                <a:cs typeface="Verdana"/>
              </a:rPr>
              <a:t>name</a:t>
            </a:r>
            <a:r>
              <a:rPr lang="it-IT" sz="2000" dirty="0">
                <a:latin typeface="Verdana"/>
                <a:cs typeface="Verdana"/>
              </a:rPr>
              <a:t> of a </a:t>
            </a:r>
            <a:r>
              <a:rPr lang="it-IT" sz="2000" dirty="0" err="1">
                <a:latin typeface="Verdana"/>
                <a:cs typeface="Verdana"/>
              </a:rPr>
              <a:t>specific</a:t>
            </a:r>
            <a:r>
              <a:rPr lang="it-IT" sz="2000" dirty="0">
                <a:latin typeface="Verdana"/>
                <a:cs typeface="Verdana"/>
              </a:rPr>
              <a:t> brand </a:t>
            </a:r>
            <a:r>
              <a:rPr lang="it-IT" sz="2000" dirty="0" err="1">
                <a:latin typeface="Verdana"/>
                <a:cs typeface="Verdana"/>
              </a:rPr>
              <a:t>because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they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already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know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it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want</a:t>
            </a:r>
            <a:r>
              <a:rPr lang="it-IT" sz="2000" dirty="0">
                <a:latin typeface="Verdana"/>
                <a:cs typeface="Verdana"/>
              </a:rPr>
              <a:t> more </a:t>
            </a:r>
            <a:r>
              <a:rPr lang="it-IT" sz="2000" dirty="0" err="1">
                <a:latin typeface="Verdana"/>
                <a:cs typeface="Verdana"/>
              </a:rPr>
              <a:t>detailed</a:t>
            </a:r>
            <a:r>
              <a:rPr lang="it-IT" sz="2000" dirty="0">
                <a:latin typeface="Verdana"/>
                <a:cs typeface="Verdana"/>
              </a:rPr>
              <a:t> information on </a:t>
            </a:r>
            <a:r>
              <a:rPr lang="it-IT" sz="2000" dirty="0" err="1">
                <a:latin typeface="Verdana"/>
                <a:cs typeface="Verdana"/>
              </a:rPr>
              <a:t>its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products</a:t>
            </a:r>
            <a:r>
              <a:rPr lang="it-IT" sz="2000" dirty="0">
                <a:latin typeface="Verdana"/>
                <a:cs typeface="Verdana"/>
              </a:rPr>
              <a:t> and </a:t>
            </a:r>
            <a:r>
              <a:rPr lang="it-IT" sz="2000" dirty="0" err="1">
                <a:latin typeface="Verdana"/>
                <a:cs typeface="Verdana"/>
              </a:rPr>
              <a:t>services</a:t>
            </a:r>
            <a:r>
              <a:rPr lang="it-IT" sz="2000" dirty="0">
                <a:latin typeface="Verdana"/>
                <a:cs typeface="Verdana"/>
              </a:rPr>
              <a:t>. In </a:t>
            </a:r>
            <a:r>
              <a:rPr lang="it-IT" sz="2000" dirty="0" err="1">
                <a:latin typeface="Verdana"/>
                <a:cs typeface="Verdana"/>
              </a:rPr>
              <a:t>this</a:t>
            </a:r>
            <a:r>
              <a:rPr lang="it-IT" sz="2000" dirty="0">
                <a:latin typeface="Verdana"/>
                <a:cs typeface="Verdana"/>
              </a:rPr>
              <a:t> case, in </a:t>
            </a:r>
            <a:r>
              <a:rPr lang="it-IT" sz="2000" dirty="0" err="1">
                <a:latin typeface="Verdana"/>
                <a:cs typeface="Verdana"/>
              </a:rPr>
              <a:t>addition</a:t>
            </a:r>
            <a:r>
              <a:rPr lang="it-IT" sz="2000" dirty="0">
                <a:latin typeface="Verdana"/>
                <a:cs typeface="Verdana"/>
              </a:rPr>
              <a:t> to </a:t>
            </a:r>
            <a:r>
              <a:rPr lang="it-IT" sz="2000" dirty="0" err="1">
                <a:latin typeface="Verdana"/>
                <a:cs typeface="Verdana"/>
              </a:rPr>
              <a:t>obtaining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leads</a:t>
            </a:r>
            <a:r>
              <a:rPr lang="it-IT" sz="2000" dirty="0">
                <a:latin typeface="Verdana"/>
                <a:cs typeface="Verdana"/>
              </a:rPr>
              <a:t>, the company blog can be </a:t>
            </a:r>
            <a:r>
              <a:rPr lang="it-IT" sz="2000" dirty="0" err="1">
                <a:latin typeface="Verdana"/>
                <a:cs typeface="Verdana"/>
              </a:rPr>
              <a:t>useful</a:t>
            </a:r>
            <a:r>
              <a:rPr lang="it-IT" sz="2000" dirty="0">
                <a:latin typeface="Verdana"/>
                <a:cs typeface="Verdana"/>
              </a:rPr>
              <a:t> for </a:t>
            </a:r>
            <a:r>
              <a:rPr lang="it-IT" sz="2000" dirty="0" err="1">
                <a:latin typeface="Verdana"/>
                <a:cs typeface="Verdana"/>
              </a:rPr>
              <a:t>conveying</a:t>
            </a:r>
            <a:r>
              <a:rPr lang="it-IT" sz="2000" dirty="0">
                <a:latin typeface="Verdana"/>
                <a:cs typeface="Verdana"/>
              </a:rPr>
              <a:t> authority and </a:t>
            </a:r>
            <a:r>
              <a:rPr lang="it-IT" sz="2000" dirty="0" err="1">
                <a:latin typeface="Verdana"/>
                <a:cs typeface="Verdana"/>
              </a:rPr>
              <a:t>conveying</a:t>
            </a:r>
            <a:r>
              <a:rPr lang="it-IT" sz="2000" dirty="0">
                <a:latin typeface="Verdana"/>
                <a:cs typeface="Verdana"/>
              </a:rPr>
              <a:t> the image of a brand </a:t>
            </a:r>
            <a:r>
              <a:rPr lang="it-IT" sz="2000" dirty="0" err="1">
                <a:latin typeface="Verdana"/>
                <a:cs typeface="Verdana"/>
              </a:rPr>
              <a:t>that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is</a:t>
            </a:r>
            <a:r>
              <a:rPr lang="it-IT" sz="2000" dirty="0">
                <a:latin typeface="Verdana"/>
                <a:cs typeface="Verdana"/>
              </a:rPr>
              <a:t> a </a:t>
            </a:r>
            <a:r>
              <a:rPr lang="it-IT" sz="2000" dirty="0" err="1">
                <a:latin typeface="Verdana"/>
                <a:cs typeface="Verdana"/>
              </a:rPr>
              <a:t>true</a:t>
            </a:r>
            <a:r>
              <a:rPr lang="it-IT" sz="2000" dirty="0">
                <a:latin typeface="Verdana"/>
                <a:cs typeface="Verdana"/>
              </a:rPr>
              <a:t> leader </a:t>
            </a:r>
            <a:r>
              <a:rPr lang="it-IT" sz="2000" dirty="0" err="1">
                <a:latin typeface="Verdana"/>
                <a:cs typeface="Verdana"/>
              </a:rPr>
              <a:t>as</a:t>
            </a:r>
            <a:r>
              <a:rPr lang="it-IT" sz="2000" dirty="0">
                <a:latin typeface="Verdana"/>
                <a:cs typeface="Verdana"/>
              </a:rPr>
              <a:t> an </a:t>
            </a:r>
            <a:r>
              <a:rPr lang="it-IT" sz="2000" dirty="0" err="1">
                <a:latin typeface="Verdana"/>
                <a:cs typeface="Verdana"/>
              </a:rPr>
              <a:t>expert</a:t>
            </a:r>
            <a:r>
              <a:rPr lang="it-IT" sz="2000" dirty="0">
                <a:latin typeface="Verdana"/>
                <a:cs typeface="Verdana"/>
              </a:rPr>
              <a:t> in </a:t>
            </a:r>
            <a:r>
              <a:rPr lang="it-IT" sz="2000" dirty="0" err="1">
                <a:latin typeface="Verdana"/>
                <a:cs typeface="Verdana"/>
              </a:rPr>
              <a:t>that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dirty="0" err="1">
                <a:latin typeface="Verdana"/>
                <a:cs typeface="Verdana"/>
              </a:rPr>
              <a:t>sector</a:t>
            </a:r>
            <a:r>
              <a:rPr lang="it-IT" sz="2000" dirty="0">
                <a:latin typeface="Verdana"/>
                <a:cs typeface="Verdana"/>
              </a:rPr>
              <a:t>.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9988" y="6267703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A7A299"/>
                </a:solidFill>
                <a:latin typeface="Verdana"/>
                <a:cs typeface="Verdana"/>
              </a:rPr>
              <a:t>30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A0D84D4-E026-5549-BB8C-E858C7740814}"/>
              </a:ext>
            </a:extLst>
          </p:cNvPr>
          <p:cNvSpPr txBox="1">
            <a:spLocks/>
          </p:cNvSpPr>
          <p:nvPr/>
        </p:nvSpPr>
        <p:spPr>
          <a:xfrm>
            <a:off x="838200" y="381000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  <p:extLst>
      <p:ext uri="{BB962C8B-B14F-4D97-AF65-F5344CB8AC3E}">
        <p14:creationId xmlns:p14="http://schemas.microsoft.com/office/powerpoint/2010/main" val="2833438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09980" y="1742389"/>
            <a:ext cx="6452820" cy="34118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how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generation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concretely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SEO?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It's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simple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once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company blog,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-in must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a software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dedicated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collecting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information.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software use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pop-ups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use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tools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important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collected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inserted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carried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out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mentioned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previous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paragraph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6380EE3-D704-B445-99DE-4C1F55F25CC7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62000" y="2271511"/>
            <a:ext cx="637662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first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recommended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step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offer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new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magnet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consists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upgrade, or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advanced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talking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0D1847E6-37EA-684D-8B67-42446CCC4CBF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1828800"/>
            <a:ext cx="6528117" cy="342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with Google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Getting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advertisements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appear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both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top and bottom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google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results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suitable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so-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called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warm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necessary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create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optimized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target,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decision-making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be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represented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"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transactional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"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navigational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7343BE91-16F5-094A-8F97-ADF84C322415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40409" y="1752600"/>
            <a:ext cx="6452819" cy="342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transactional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type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service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therefore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contains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keywords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such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/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quotation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navigational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directed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towards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brand: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intercept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words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related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brand and in some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cases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also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exploit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competitors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our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advantage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Once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clicked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the ad,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user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structured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conversion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4B04FE5-C8DA-5049-9A63-7F2CD1EAD491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65629" y="1824632"/>
            <a:ext cx="6873371" cy="37452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 generation with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classic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method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generating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create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campaign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aims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drive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traffic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landing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page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created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acquire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R="5080" algn="just">
              <a:lnSpc>
                <a:spcPct val="100000"/>
              </a:lnSpc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main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difference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compared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obtained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temperature of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contacts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While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dealing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with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expressed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specific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public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often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expressed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any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desire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purchase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nor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request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a quote.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9D62EFD-E20B-474F-9AD2-BDFCB23AE63B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514600"/>
            <a:ext cx="685800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must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keep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context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reference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: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go to social networks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above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for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sake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leisure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entertainment. For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this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happen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that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person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clicks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on a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particular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advertisement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without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really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interested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product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service,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and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unconsciously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4A05258-7940-CB4F-9431-1C549F705AC3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39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2345049"/>
            <a:ext cx="67818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spcBef>
                <a:spcPts val="105"/>
              </a:spcBef>
              <a:buClr>
                <a:schemeClr val="accent1"/>
              </a:buClr>
              <a:buSzPct val="80000"/>
              <a:tabLst>
                <a:tab pos="2080895" algn="l"/>
              </a:tabLst>
            </a:pP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Basically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with Google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you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go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identify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hot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i.e.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people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close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becoming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paying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customers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Those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of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Facebook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on the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other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are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almost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always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or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even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cold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who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will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lead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nurturing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activities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through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an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automated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email marketing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process</a:t>
            </a:r>
            <a:r>
              <a:rPr lang="it-IT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4A05258-7940-CB4F-9431-1C549F705AC3}"/>
              </a:ext>
            </a:extLst>
          </p:cNvPr>
          <p:cNvSpPr txBox="1">
            <a:spLocks/>
          </p:cNvSpPr>
          <p:nvPr/>
        </p:nvSpPr>
        <p:spPr>
          <a:xfrm>
            <a:off x="940409" y="538683"/>
            <a:ext cx="7052309" cy="566181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it-IT" spc="-5" dirty="0"/>
              <a:t>7.</a:t>
            </a:r>
            <a:r>
              <a:rPr lang="it-IT" dirty="0"/>
              <a:t> </a:t>
            </a:r>
            <a:r>
              <a:rPr lang="it-IT" spc="-5" dirty="0" err="1"/>
              <a:t>Get</a:t>
            </a:r>
            <a:r>
              <a:rPr lang="it-IT" spc="-5" dirty="0"/>
              <a:t> </a:t>
            </a:r>
            <a:r>
              <a:rPr lang="it-IT" spc="-5" dirty="0" err="1"/>
              <a:t>known</a:t>
            </a:r>
            <a:r>
              <a:rPr lang="it-IT" spc="-10" dirty="0"/>
              <a:t>:</a:t>
            </a:r>
            <a:r>
              <a:rPr lang="it-IT" spc="35" dirty="0"/>
              <a:t> </a:t>
            </a:r>
            <a:r>
              <a:rPr lang="it-IT" spc="-5" dirty="0" err="1"/>
              <a:t>lead</a:t>
            </a:r>
            <a:r>
              <a:rPr lang="it-IT" spc="35" dirty="0"/>
              <a:t> </a:t>
            </a:r>
            <a:r>
              <a:rPr lang="it-IT" spc="-10" dirty="0"/>
              <a:t>generation</a:t>
            </a:r>
          </a:p>
        </p:txBody>
      </p:sp>
    </p:spTree>
    <p:extLst>
      <p:ext uri="{BB962C8B-B14F-4D97-AF65-F5344CB8AC3E}">
        <p14:creationId xmlns:p14="http://schemas.microsoft.com/office/powerpoint/2010/main" val="4242764835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6.Corso StartUP - 6 La prima impressione</Template>
  <TotalTime>71</TotalTime>
  <Words>3466</Words>
  <Application>Microsoft Macintosh PowerPoint</Application>
  <PresentationFormat>Presentazione su schermo (4:3)</PresentationFormat>
  <Paragraphs>182</Paragraphs>
  <Slides>39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5" baseType="lpstr">
      <vt:lpstr>Arial</vt:lpstr>
      <vt:lpstr>Segoe UI Symbol</vt:lpstr>
      <vt:lpstr>Trebuchet MS</vt:lpstr>
      <vt:lpstr>Verdana</vt:lpstr>
      <vt:lpstr>Wingdings 3</vt:lpstr>
      <vt:lpstr>Sfaccettatura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7. Get known: lead generation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9</cp:revision>
  <dcterms:created xsi:type="dcterms:W3CDTF">2023-06-20T09:22:57Z</dcterms:created>
  <dcterms:modified xsi:type="dcterms:W3CDTF">2023-06-22T08:50:15Z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