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56" r:id="rId3"/>
    <p:sldId id="257" r:id="rId4"/>
    <p:sldId id="261" r:id="rId5"/>
    <p:sldId id="262" r:id="rId6"/>
    <p:sldId id="263" r:id="rId7"/>
    <p:sldId id="265" r:id="rId8"/>
    <p:sldId id="266" r:id="rId9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521"/>
    <p:restoredTop sz="94586"/>
  </p:normalViewPr>
  <p:slideViewPr>
    <p:cSldViewPr>
      <p:cViewPr varScale="1">
        <p:scale>
          <a:sx n="102" d="100"/>
          <a:sy n="102" d="100"/>
        </p:scale>
        <p:origin x="73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493468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7150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92512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16944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50103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3018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8444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73706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02858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2015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2526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69286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155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545581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80412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96268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4407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17" y="1650220"/>
            <a:ext cx="6172200" cy="1234727"/>
          </a:xfrm>
        </p:spPr>
        <p:txBody>
          <a:bodyPr/>
          <a:lstStyle/>
          <a:p>
            <a:pPr algn="ctr"/>
            <a:r>
              <a:rPr lang="it-IT" spc="-5" dirty="0"/>
              <a:t>5. </a:t>
            </a:r>
            <a:r>
              <a:rPr lang="it-IT" spc="-10" dirty="0"/>
              <a:t>Gestire</a:t>
            </a:r>
            <a:r>
              <a:rPr lang="it-IT" spc="25" dirty="0"/>
              <a:t> </a:t>
            </a:r>
            <a:r>
              <a:rPr lang="it-IT" spc="-5" dirty="0"/>
              <a:t>la</a:t>
            </a:r>
            <a:r>
              <a:rPr lang="it-IT" spc="15" dirty="0"/>
              <a:t> </a:t>
            </a:r>
            <a:r>
              <a:rPr lang="it-IT" spc="-10" dirty="0"/>
              <a:t>quotidianità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3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102" y="527664"/>
            <a:ext cx="6245068" cy="767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">
              <a:lnSpc>
                <a:spcPct val="155700"/>
              </a:lnSpc>
              <a:spcBef>
                <a:spcPts val="100"/>
              </a:spcBef>
            </a:pPr>
            <a:r>
              <a:rPr spc="-5" dirty="0"/>
              <a:t>5. </a:t>
            </a:r>
            <a:r>
              <a:rPr spc="-10" dirty="0"/>
              <a:t>Gestire</a:t>
            </a:r>
            <a:r>
              <a:rPr spc="25" dirty="0"/>
              <a:t> </a:t>
            </a:r>
            <a:r>
              <a:rPr spc="-5" dirty="0"/>
              <a:t>la</a:t>
            </a:r>
            <a:r>
              <a:rPr spc="15" dirty="0"/>
              <a:t> </a:t>
            </a:r>
            <a:r>
              <a:rPr spc="-10" dirty="0" err="1"/>
              <a:t>quotidianità</a:t>
            </a:r>
            <a:endParaRPr spc="-10" dirty="0">
              <a:solidFill>
                <a:srgbClr val="000000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304801" y="1529715"/>
            <a:ext cx="6652514" cy="3526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Il</a:t>
            </a:r>
            <a:r>
              <a:rPr sz="2000" b="1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sz="2000" b="1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endParaRPr lang="it-IT" sz="2000" b="1" spc="55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Il</a:t>
            </a:r>
            <a:r>
              <a:rPr lang="it-IT"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è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nuovo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modo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pensare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l’ufficio</a:t>
            </a:r>
            <a:r>
              <a:rPr sz="20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l’arredamento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ufficio.</a:t>
            </a:r>
            <a:r>
              <a:rPr sz="20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tratta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di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uno </a:t>
            </a:r>
            <a:r>
              <a:rPr sz="2000" spc="-8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spazio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lavoro</a:t>
            </a:r>
            <a:r>
              <a:rPr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condiviso</a:t>
            </a:r>
            <a:r>
              <a:rPr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altre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persone,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47625" algn="just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all’interno</a:t>
            </a:r>
            <a:r>
              <a:rPr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una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struttura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attrezzata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ed 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organizzata,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da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parte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soggetti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freelance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che </a:t>
            </a:r>
            <a:r>
              <a:rPr sz="2000" spc="-8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mantengono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un’attività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indipendente.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112395" algn="just">
              <a:lnSpc>
                <a:spcPct val="100000"/>
              </a:lnSpc>
              <a:spcBef>
                <a:spcPts val="900"/>
              </a:spcBef>
            </a:pP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Non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condivide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solo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l’ufficio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l’ambiente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lavoro,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condividono</a:t>
            </a:r>
            <a:r>
              <a:rPr sz="20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anche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idee</a:t>
            </a:r>
            <a:r>
              <a:rPr sz="20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persone </a:t>
            </a:r>
            <a:r>
              <a:rPr sz="2000" spc="-8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non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fanno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parte della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stessa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azienda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 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organizzazione.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599" y="1371600"/>
            <a:ext cx="6347713" cy="303224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 algn="just">
              <a:spcBef>
                <a:spcPts val="1145"/>
              </a:spcBef>
            </a:pPr>
            <a:r>
              <a:rPr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Cos’è il coworking</a:t>
            </a:r>
          </a:p>
          <a:p>
            <a:pPr marL="12700" marR="26670" algn="just">
              <a:spcBef>
                <a:spcPts val="905"/>
              </a:spcBef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Letteralmente, coworking si può tradurre  proprio in lavorare insieme. Il coworking nasce  a San Francisco, negli Usa intorno al 2005  dall’idea di alcuni programmatori freelance per  creare spazi di lavoro dove poter ospitare altri  operatori freelance, liberi professionisti,</a:t>
            </a:r>
          </a:p>
          <a:p>
            <a:pPr marL="12700" algn="just">
              <a:spcBef>
                <a:spcPts val="5"/>
              </a:spcBef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manager e i dipendenti col biglietto del treno o</a:t>
            </a:r>
          </a:p>
          <a:p>
            <a:pPr marL="12700" algn="just"/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dell’areo sempre in mano.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482FB4D-45BD-E344-A707-F07BB88029A0}"/>
              </a:ext>
            </a:extLst>
          </p:cNvPr>
          <p:cNvSpPr txBox="1">
            <a:spLocks/>
          </p:cNvSpPr>
          <p:nvPr/>
        </p:nvSpPr>
        <p:spPr>
          <a:xfrm>
            <a:off x="400456" y="604595"/>
            <a:ext cx="6245068" cy="76700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 indent="13970">
              <a:lnSpc>
                <a:spcPct val="155700"/>
              </a:lnSpc>
              <a:spcBef>
                <a:spcPts val="100"/>
              </a:spcBef>
            </a:pPr>
            <a:r>
              <a:rPr lang="it-IT" spc="-5" dirty="0"/>
              <a:t>5. </a:t>
            </a:r>
            <a:r>
              <a:rPr lang="it-IT" spc="-10" dirty="0"/>
              <a:t>Gestire</a:t>
            </a:r>
            <a:r>
              <a:rPr lang="it-IT" spc="25" dirty="0"/>
              <a:t> </a:t>
            </a:r>
            <a:r>
              <a:rPr lang="it-IT" spc="-5" dirty="0"/>
              <a:t>la</a:t>
            </a:r>
            <a:r>
              <a:rPr lang="it-IT" spc="15" dirty="0"/>
              <a:t> </a:t>
            </a:r>
            <a:r>
              <a:rPr lang="it-IT" spc="-10" dirty="0"/>
              <a:t>quotidianità</a:t>
            </a:r>
            <a:endParaRPr lang="it-IT" spc="-1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430635"/>
            <a:ext cx="6452820" cy="667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>
              <a:lnSpc>
                <a:spcPct val="132200"/>
              </a:lnSpc>
              <a:spcBef>
                <a:spcPts val="100"/>
              </a:spcBef>
            </a:pPr>
            <a:r>
              <a:rPr spc="-5" dirty="0"/>
              <a:t>5. </a:t>
            </a:r>
            <a:r>
              <a:rPr spc="-10" dirty="0"/>
              <a:t>Gestire</a:t>
            </a:r>
            <a:r>
              <a:rPr spc="25" dirty="0"/>
              <a:t> </a:t>
            </a:r>
            <a:r>
              <a:rPr spc="-5" dirty="0"/>
              <a:t>la</a:t>
            </a:r>
            <a:r>
              <a:rPr spc="15" dirty="0"/>
              <a:t> </a:t>
            </a:r>
            <a:r>
              <a:rPr spc="-10" dirty="0" err="1"/>
              <a:t>quotidianità</a:t>
            </a:r>
            <a:r>
              <a:rPr spc="-10" dirty="0"/>
              <a:t> </a:t>
            </a:r>
            <a:r>
              <a:rPr spc="-940" dirty="0"/>
              <a:t> </a:t>
            </a:r>
            <a:endParaRPr spc="-5" dirty="0">
              <a:solidFill>
                <a:srgbClr val="00000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457200" y="1518818"/>
            <a:ext cx="6500114" cy="44505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it-IT" sz="2000" b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Coworking</a:t>
            </a:r>
            <a:r>
              <a:rPr lang="it-IT"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orizzontale</a:t>
            </a:r>
          </a:p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Questa tipologia di coworking</a:t>
            </a:r>
            <a:r>
              <a:rPr sz="2000" i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abbraccia le </a:t>
            </a:r>
            <a:r>
              <a:rPr sz="2000" i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svariate</a:t>
            </a:r>
            <a:r>
              <a:rPr sz="2000" i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i="1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differenze</a:t>
            </a:r>
            <a:r>
              <a:rPr lang="it-IT" sz="2000" i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che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possono esserci tra una professione ed un’altra. E’ un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approccio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che “non esclude nessuno” in cui lo spazio è  popolato ad esempio da un artista digitale, ma anche da un  avvocato, così come da uno sviluppatore di app ad un  consulente energetico.</a:t>
            </a:r>
          </a:p>
          <a:p>
            <a:pPr marL="12700" marR="5080" algn="just">
              <a:lnSpc>
                <a:spcPct val="100000"/>
              </a:lnSpc>
              <a:spcBef>
                <a:spcPts val="900"/>
              </a:spcBef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Questo tipo di coworking si fonda principalmente sul concetto  che una scrivania può essere la necessità di chiunque e  lavorare al fianco di professionisti con altre conoscenze può  essere solo di stimolo e di aiuto nella nascita di  collaborazione in altri casi impossibili.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599" y="439193"/>
            <a:ext cx="5734696" cy="667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>
              <a:lnSpc>
                <a:spcPct val="132200"/>
              </a:lnSpc>
              <a:spcBef>
                <a:spcPts val="100"/>
              </a:spcBef>
            </a:pPr>
            <a:r>
              <a:rPr spc="-5" dirty="0"/>
              <a:t>5. </a:t>
            </a:r>
            <a:r>
              <a:rPr spc="-10" dirty="0"/>
              <a:t>Gestire</a:t>
            </a:r>
            <a:r>
              <a:rPr spc="25" dirty="0"/>
              <a:t> </a:t>
            </a:r>
            <a:r>
              <a:rPr spc="-5" dirty="0"/>
              <a:t>la</a:t>
            </a:r>
            <a:r>
              <a:rPr spc="15" dirty="0"/>
              <a:t> </a:t>
            </a:r>
            <a:r>
              <a:rPr spc="-10" dirty="0" err="1"/>
              <a:t>quotidianità</a:t>
            </a:r>
            <a:endParaRPr spc="-5"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609598" y="1447800"/>
            <a:ext cx="6629401" cy="42582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91465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it-IT" sz="2000" b="1" spc="-10" dirty="0" err="1">
                <a:latin typeface="Verdana"/>
                <a:cs typeface="Verdana"/>
              </a:rPr>
              <a:t>Coworking</a:t>
            </a:r>
            <a:r>
              <a:rPr lang="it-IT" sz="2000" b="1" spc="-10" dirty="0">
                <a:latin typeface="Verdana"/>
                <a:cs typeface="Verdana"/>
              </a:rPr>
              <a:t> verticale</a:t>
            </a:r>
          </a:p>
          <a:p>
            <a:pPr marL="12700" marR="291465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sz="2000" spc="-10" dirty="0" err="1">
                <a:latin typeface="Verdana"/>
                <a:cs typeface="Verdana"/>
              </a:rPr>
              <a:t>Questo</a:t>
            </a:r>
            <a:r>
              <a:rPr sz="2000" spc="-10" dirty="0">
                <a:latin typeface="Verdana"/>
                <a:cs typeface="Verdana"/>
              </a:rPr>
              <a:t> tipo di spazio di coworking ha un approccio invece  dedicato unicamente ad un settore e accetta solo  professionisti che si occupano di quel dato settore.</a:t>
            </a:r>
          </a:p>
          <a:p>
            <a:pPr marL="0" marR="5080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sz="2000" spc="-10" dirty="0">
                <a:latin typeface="Verdana"/>
                <a:cs typeface="Verdana"/>
              </a:rPr>
              <a:t>E’ sicuramente una tipologia che può far sentire esclusi ma  dall’altra produce una rete di professionisti molto preparata,  solida e congrua rispetto ad un argomento.</a:t>
            </a:r>
          </a:p>
          <a:p>
            <a:pPr marL="0" marR="220345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sz="2000" spc="-10" dirty="0">
                <a:latin typeface="Verdana"/>
                <a:cs typeface="Verdana"/>
              </a:rPr>
              <a:t>In questo caso tale rete può diventare molto specifica e  spesso sfociare in uno studio associato o agenzia </a:t>
            </a:r>
            <a:r>
              <a:rPr sz="2000" spc="-10" dirty="0" err="1">
                <a:latin typeface="Verdana"/>
                <a:cs typeface="Verdana"/>
              </a:rPr>
              <a:t>che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10" dirty="0" err="1">
                <a:latin typeface="Verdana"/>
                <a:cs typeface="Verdana"/>
              </a:rPr>
              <a:t>offre</a:t>
            </a:r>
            <a:r>
              <a:rPr sz="2000" spc="-10" dirty="0">
                <a:latin typeface="Verdana"/>
                <a:cs typeface="Verdana"/>
              </a:rPr>
              <a:t> servizi integrati complementari.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499970"/>
            <a:ext cx="6347713" cy="1320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0" dirty="0"/>
              <a:t>Gestire</a:t>
            </a:r>
            <a:r>
              <a:rPr spc="25" dirty="0"/>
              <a:t> </a:t>
            </a:r>
            <a:r>
              <a:rPr spc="-5" dirty="0"/>
              <a:t>la</a:t>
            </a:r>
            <a:r>
              <a:rPr spc="15" dirty="0"/>
              <a:t> </a:t>
            </a:r>
            <a:r>
              <a:rPr spc="-10" dirty="0"/>
              <a:t>quotidianità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533400" y="1102010"/>
            <a:ext cx="6858000" cy="5121915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marR="291465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Come aprire uno spazio coworking</a:t>
            </a:r>
          </a:p>
          <a:p>
            <a:pPr marL="12700" marR="291465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 aprire uno spazio coworking non occorrono licenze o titoli  specifici, ma tanta buona volontà e pazienza. Occorre avere  un buono spirito manageriale e organizzativo. Dal momento  che avrete a che fare con professionisti quasi certamente  molto esigenti – preparatevi a sfoderare tutto il vostro saper  fare e date prova delle vostre innate capacità relazionali.</a:t>
            </a:r>
          </a:p>
          <a:p>
            <a:pPr marL="12700" marR="291465" algn="just">
              <a:spcBef>
                <a:spcPts val="105"/>
              </a:spcBef>
              <a:buClr>
                <a:schemeClr val="accent1"/>
              </a:buClr>
              <a:buSzPct val="80000"/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 disponete dei mezzi economici per farlo, non risparmiate  sull’arredo ufficio – farà sicuramente la differenza per chi  sceglie uno spazio di lavoro con più persone. Il libero  professionista che prova lo spazio coworking sarà più  invogliato a tornare se la prima volta ha trovato un ambiente  confortevole e affine alle sue esigenze.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0" dirty="0"/>
              <a:t>Gestire</a:t>
            </a:r>
            <a:r>
              <a:rPr spc="25" dirty="0"/>
              <a:t> </a:t>
            </a:r>
            <a:r>
              <a:rPr spc="-5" dirty="0"/>
              <a:t>la</a:t>
            </a:r>
            <a:r>
              <a:rPr spc="15" dirty="0"/>
              <a:t> </a:t>
            </a:r>
            <a:r>
              <a:rPr spc="-10" dirty="0"/>
              <a:t>quotidianità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82459" y="1600200"/>
            <a:ext cx="7066280" cy="32823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00"/>
              </a:spcBef>
            </a:pPr>
            <a:r>
              <a:rPr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Cosa non può mancare in un ufficio  coworking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scrivanie a norma di legge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sedute per ufficio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connessione Internet (meglio se fibra)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pc perfettamente funzionanti e aggiornati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stampanti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telefoni</a:t>
            </a:r>
          </a:p>
          <a:p>
            <a:pPr marL="12700" marR="5080" indent="-265430" algn="just"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luci adatte a lavorare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0" dirty="0"/>
              <a:t>Gestire</a:t>
            </a:r>
            <a:r>
              <a:rPr spc="25" dirty="0"/>
              <a:t> </a:t>
            </a:r>
            <a:r>
              <a:rPr spc="-5" dirty="0"/>
              <a:t>la</a:t>
            </a:r>
            <a:r>
              <a:rPr spc="15" dirty="0"/>
              <a:t> </a:t>
            </a:r>
            <a:r>
              <a:rPr spc="-10" dirty="0"/>
              <a:t>quotidianità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89766" y="1930400"/>
            <a:ext cx="6573034" cy="30514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prese per ricaricare tablet, smart phone e </a:t>
            </a:r>
            <a:r>
              <a:rPr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altri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dispositivi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elettronici</a:t>
            </a:r>
            <a:endParaRPr sz="2000" spc="-1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materiale da cancelleria (penne, matite, </a:t>
            </a:r>
            <a:r>
              <a:rPr sz="2000" spc="-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evidenziatori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</a:t>
            </a:r>
            <a:r>
              <a:rPr lang="it-IT"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bloc-notes, fogli A4)</a:t>
            </a: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sala riunioni</a:t>
            </a: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area break</a:t>
            </a: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librerie per ufficio</a:t>
            </a:r>
          </a:p>
          <a:p>
            <a:pPr marL="12700" marR="5080" indent="-265430" algn="just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77495" algn="l"/>
                <a:tab pos="278130" algn="l"/>
              </a:tabLst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aria condizionata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 Corso StartUP - 2 Business Plan</Template>
  <TotalTime>20</TotalTime>
  <Words>552</Words>
  <Application>Microsoft Macintosh PowerPoint</Application>
  <PresentationFormat>Presentazione su schermo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Segoe UI Symbol</vt:lpstr>
      <vt:lpstr>Trebuchet MS</vt:lpstr>
      <vt:lpstr>Verdana</vt:lpstr>
      <vt:lpstr>Wingdings 3</vt:lpstr>
      <vt:lpstr>Sfaccettatura</vt:lpstr>
      <vt:lpstr>5. Gestire la quotidianità</vt:lpstr>
      <vt:lpstr>5. Gestire la quotidianità</vt:lpstr>
      <vt:lpstr>Presentazione standard di PowerPoint</vt:lpstr>
      <vt:lpstr>5. Gestire la quotidianità  </vt:lpstr>
      <vt:lpstr>5. Gestire la quotidianità</vt:lpstr>
      <vt:lpstr>5. Gestire la quotidianità</vt:lpstr>
      <vt:lpstr>5. Gestire la quotidianità</vt:lpstr>
      <vt:lpstr>5. Gestire la quotidianità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4</cp:revision>
  <dcterms:created xsi:type="dcterms:W3CDTF">2023-06-20T08:50:16Z</dcterms:created>
  <dcterms:modified xsi:type="dcterms:W3CDTF">2023-06-22T05:47:39Z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