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12" r:id="rId2"/>
    <p:sldId id="294" r:id="rId3"/>
    <p:sldId id="296" r:id="rId4"/>
    <p:sldId id="297" r:id="rId5"/>
    <p:sldId id="298" r:id="rId6"/>
    <p:sldId id="299" r:id="rId7"/>
    <p:sldId id="300" r:id="rId8"/>
    <p:sldId id="309" r:id="rId9"/>
    <p:sldId id="310" r:id="rId10"/>
    <p:sldId id="311" r:id="rId11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922"/>
    <p:restoredTop sz="94427"/>
  </p:normalViewPr>
  <p:slideViewPr>
    <p:cSldViewPr>
      <p:cViewPr varScale="1">
        <p:scale>
          <a:sx n="102" d="100"/>
          <a:sy n="102" d="100"/>
        </p:scale>
        <p:origin x="752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76020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68193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79398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64374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7396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1430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0728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61087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90801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7835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4888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062146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056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330499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106188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54146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14193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17" y="1650220"/>
            <a:ext cx="6172200" cy="1234727"/>
          </a:xfrm>
        </p:spPr>
        <p:txBody>
          <a:bodyPr/>
          <a:lstStyle/>
          <a:p>
            <a:pPr algn="ctr"/>
            <a:r>
              <a:rPr lang="it-IT" dirty="0"/>
              <a:t>4. </a:t>
            </a:r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an innovative Startup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06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2056" y="451512"/>
            <a:ext cx="7162800" cy="53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What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is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an innovative Startup</a:t>
            </a:r>
            <a:endParaRPr spc="-5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405827" y="1277245"/>
            <a:ext cx="6755257" cy="41684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indent="0" algn="just">
              <a:spcBef>
                <a:spcPts val="600"/>
              </a:spcBef>
              <a:buClr>
                <a:srgbClr val="EF7E09"/>
              </a:buClr>
              <a:buSzPct val="79166"/>
              <a:buNone/>
              <a:tabLst>
                <a:tab pos="469900" algn="l"/>
                <a:tab pos="470534" algn="l"/>
              </a:tabLst>
            </a:pPr>
            <a:r>
              <a:rPr lang="it-IT" sz="2000" spc="-5" dirty="0">
                <a:latin typeface="Verdana"/>
                <a:cs typeface="Verdana"/>
              </a:rPr>
              <a:t>The innovative startup </a:t>
            </a:r>
            <a:r>
              <a:rPr lang="it-IT" sz="2000" spc="-5" dirty="0" err="1">
                <a:latin typeface="Verdana"/>
                <a:cs typeface="Verdana"/>
              </a:rPr>
              <a:t>is</a:t>
            </a:r>
            <a:r>
              <a:rPr lang="it-IT" sz="2000" spc="-5" dirty="0">
                <a:latin typeface="Verdana"/>
                <a:cs typeface="Verdana"/>
              </a:rPr>
              <a:t> a company with a high </a:t>
            </a:r>
            <a:r>
              <a:rPr lang="it-IT" sz="2000" spc="-5" dirty="0" err="1">
                <a:latin typeface="Verdana"/>
                <a:cs typeface="Verdana"/>
              </a:rPr>
              <a:t>technological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content</a:t>
            </a:r>
            <a:r>
              <a:rPr lang="it-IT" sz="2000" spc="-5" dirty="0">
                <a:latin typeface="Verdana"/>
                <a:cs typeface="Verdana"/>
              </a:rPr>
              <a:t>, with strong </a:t>
            </a:r>
            <a:r>
              <a:rPr lang="it-IT" sz="2000" spc="-5" dirty="0" err="1">
                <a:latin typeface="Verdana"/>
                <a:cs typeface="Verdana"/>
              </a:rPr>
              <a:t>growth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potential</a:t>
            </a:r>
            <a:r>
              <a:rPr lang="it-IT" sz="2000" spc="-5" dirty="0">
                <a:latin typeface="Verdana"/>
                <a:cs typeface="Verdana"/>
              </a:rPr>
              <a:t> and for </a:t>
            </a:r>
            <a:r>
              <a:rPr lang="it-IT" sz="2000" spc="-5" dirty="0" err="1">
                <a:latin typeface="Verdana"/>
                <a:cs typeface="Verdana"/>
              </a:rPr>
              <a:t>this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reason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represents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one</a:t>
            </a:r>
            <a:r>
              <a:rPr lang="it-IT" sz="2000" spc="-5" dirty="0">
                <a:latin typeface="Verdana"/>
                <a:cs typeface="Verdana"/>
              </a:rPr>
              <a:t> of the </a:t>
            </a:r>
            <a:r>
              <a:rPr lang="it-IT" sz="2000" spc="-5" dirty="0" err="1">
                <a:latin typeface="Verdana"/>
                <a:cs typeface="Verdana"/>
              </a:rPr>
              <a:t>key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points</a:t>
            </a:r>
            <a:r>
              <a:rPr lang="it-IT" sz="2000" spc="-5" dirty="0">
                <a:latin typeface="Verdana"/>
                <a:cs typeface="Verdana"/>
              </a:rPr>
              <a:t> of </a:t>
            </a:r>
            <a:r>
              <a:rPr lang="it-IT" sz="2000" spc="-5" dirty="0" err="1">
                <a:latin typeface="Verdana"/>
                <a:cs typeface="Verdana"/>
              </a:rPr>
              <a:t>Italian</a:t>
            </a:r>
            <a:r>
              <a:rPr lang="it-IT" sz="2000" spc="-5" dirty="0">
                <a:latin typeface="Verdana"/>
                <a:cs typeface="Verdana"/>
              </a:rPr>
              <a:t> industrial policy. In 2012, the D.L. 179/2012 </a:t>
            </a:r>
            <a:r>
              <a:rPr lang="it-IT" sz="2000" spc="-5" dirty="0" err="1">
                <a:latin typeface="Verdana"/>
                <a:cs typeface="Verdana"/>
              </a:rPr>
              <a:t>introduced</a:t>
            </a:r>
            <a:r>
              <a:rPr lang="it-IT" sz="2000" spc="-5" dirty="0">
                <a:latin typeface="Verdana"/>
                <a:cs typeface="Verdana"/>
              </a:rPr>
              <a:t> some </a:t>
            </a:r>
            <a:r>
              <a:rPr lang="it-IT" sz="2000" spc="-5" dirty="0" err="1">
                <a:latin typeface="Verdana"/>
                <a:cs typeface="Verdana"/>
              </a:rPr>
              <a:t>specific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measures</a:t>
            </a:r>
            <a:r>
              <a:rPr lang="it-IT" sz="2000" spc="-5" dirty="0">
                <a:latin typeface="Verdana"/>
                <a:cs typeface="Verdana"/>
              </a:rPr>
              <a:t> to </a:t>
            </a:r>
            <a:r>
              <a:rPr lang="it-IT" sz="2000" spc="-5" dirty="0" err="1">
                <a:latin typeface="Verdana"/>
                <a:cs typeface="Verdana"/>
              </a:rPr>
              <a:t>support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this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type</a:t>
            </a:r>
            <a:r>
              <a:rPr lang="it-IT" sz="2000" spc="-5" dirty="0">
                <a:latin typeface="Verdana"/>
                <a:cs typeface="Verdana"/>
              </a:rPr>
              <a:t> of </a:t>
            </a:r>
            <a:r>
              <a:rPr lang="it-IT" sz="2000" spc="-5" dirty="0" err="1">
                <a:latin typeface="Verdana"/>
                <a:cs typeface="Verdana"/>
              </a:rPr>
              <a:t>enterprise</a:t>
            </a:r>
            <a:r>
              <a:rPr lang="it-IT" sz="2000" spc="-5" dirty="0">
                <a:latin typeface="Verdana"/>
                <a:cs typeface="Verdana"/>
              </a:rPr>
              <a:t> to </a:t>
            </a:r>
            <a:r>
              <a:rPr lang="it-IT" sz="2000" spc="-5" dirty="0" err="1">
                <a:latin typeface="Verdana"/>
                <a:cs typeface="Verdana"/>
              </a:rPr>
              <a:t>support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them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during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their</a:t>
            </a:r>
            <a:r>
              <a:rPr lang="it-IT" sz="2000" spc="-5" dirty="0">
                <a:latin typeface="Verdana"/>
                <a:cs typeface="Verdana"/>
              </a:rPr>
              <a:t> life </a:t>
            </a:r>
            <a:r>
              <a:rPr lang="it-IT" sz="2000" spc="-5" dirty="0" err="1">
                <a:latin typeface="Verdana"/>
                <a:cs typeface="Verdana"/>
              </a:rPr>
              <a:t>cycle</a:t>
            </a:r>
            <a:r>
              <a:rPr lang="it-IT" sz="2000" spc="-5" dirty="0">
                <a:latin typeface="Verdana"/>
                <a:cs typeface="Verdana"/>
              </a:rPr>
              <a:t> (</a:t>
            </a:r>
            <a:r>
              <a:rPr lang="it-IT" sz="2000" spc="-5" dirty="0" err="1">
                <a:latin typeface="Verdana"/>
                <a:cs typeface="Verdana"/>
              </a:rPr>
              <a:t>birth</a:t>
            </a:r>
            <a:r>
              <a:rPr lang="it-IT" sz="2000" spc="-5" dirty="0">
                <a:latin typeface="Verdana"/>
                <a:cs typeface="Verdana"/>
              </a:rPr>
              <a:t>, </a:t>
            </a:r>
            <a:r>
              <a:rPr lang="it-IT" sz="2000" spc="-5" dirty="0" err="1">
                <a:latin typeface="Verdana"/>
                <a:cs typeface="Verdana"/>
              </a:rPr>
              <a:t>growth</a:t>
            </a:r>
            <a:r>
              <a:rPr lang="it-IT" sz="2000" spc="-5" dirty="0">
                <a:latin typeface="Verdana"/>
                <a:cs typeface="Verdana"/>
              </a:rPr>
              <a:t>, </a:t>
            </a:r>
            <a:r>
              <a:rPr lang="it-IT" sz="2000" spc="-5" dirty="0" err="1">
                <a:latin typeface="Verdana"/>
                <a:cs typeface="Verdana"/>
              </a:rPr>
              <a:t>maturity</a:t>
            </a:r>
            <a:r>
              <a:rPr lang="it-IT" sz="2000" spc="-5" dirty="0">
                <a:latin typeface="Verdana"/>
                <a:cs typeface="Verdana"/>
              </a:rPr>
              <a:t>).</a:t>
            </a:r>
          </a:p>
          <a:p>
            <a:pPr marL="12700" marR="9525" indent="0" algn="just">
              <a:spcBef>
                <a:spcPts val="600"/>
              </a:spcBef>
              <a:buClr>
                <a:srgbClr val="EF7E09"/>
              </a:buClr>
              <a:buSzPct val="79166"/>
              <a:buNone/>
              <a:tabLst>
                <a:tab pos="469900" algn="l"/>
                <a:tab pos="470534" algn="l"/>
              </a:tabLst>
            </a:pPr>
            <a:endParaRPr lang="it-IT" sz="2000" spc="-5" dirty="0">
              <a:latin typeface="Verdana"/>
              <a:cs typeface="Verdana"/>
            </a:endParaRPr>
          </a:p>
          <a:p>
            <a:pPr marL="12700" marR="9525" indent="0" algn="just">
              <a:spcBef>
                <a:spcPts val="600"/>
              </a:spcBef>
              <a:buClr>
                <a:srgbClr val="EF7E09"/>
              </a:buClr>
              <a:buSzPct val="79166"/>
              <a:buNone/>
              <a:tabLst>
                <a:tab pos="469900" algn="l"/>
                <a:tab pos="470534" algn="l"/>
              </a:tabLst>
            </a:pPr>
            <a:r>
              <a:rPr lang="it-IT" sz="2000" spc="-5" dirty="0">
                <a:latin typeface="Verdana"/>
                <a:cs typeface="Verdana"/>
              </a:rPr>
              <a:t>With </a:t>
            </a:r>
            <a:r>
              <a:rPr lang="it-IT" sz="2000" spc="-5" dirty="0" err="1">
                <a:latin typeface="Verdana"/>
                <a:cs typeface="Verdana"/>
              </a:rPr>
              <a:t>this</a:t>
            </a:r>
            <a:r>
              <a:rPr lang="it-IT" sz="2000" spc="-5" dirty="0">
                <a:latin typeface="Verdana"/>
                <a:cs typeface="Verdana"/>
              </a:rPr>
              <a:t> package, in </a:t>
            </a:r>
            <a:r>
              <a:rPr lang="it-IT" sz="2000" spc="-5" dirty="0" err="1">
                <a:latin typeface="Verdana"/>
                <a:cs typeface="Verdana"/>
              </a:rPr>
              <a:t>addition</a:t>
            </a:r>
            <a:r>
              <a:rPr lang="it-IT" sz="2000" spc="-5" dirty="0">
                <a:latin typeface="Verdana"/>
                <a:cs typeface="Verdana"/>
              </a:rPr>
              <a:t> to </a:t>
            </a:r>
            <a:r>
              <a:rPr lang="it-IT" sz="2000" spc="-5" dirty="0" err="1">
                <a:latin typeface="Verdana"/>
                <a:cs typeface="Verdana"/>
              </a:rPr>
              <a:t>developing</a:t>
            </a:r>
            <a:r>
              <a:rPr lang="it-IT" sz="2000" spc="-5" dirty="0">
                <a:latin typeface="Verdana"/>
                <a:cs typeface="Verdana"/>
              </a:rPr>
              <a:t> a </a:t>
            </a:r>
            <a:r>
              <a:rPr lang="it-IT" sz="2000" spc="-5" dirty="0" err="1">
                <a:latin typeface="Verdana"/>
                <a:cs typeface="Verdana"/>
              </a:rPr>
              <a:t>dynamic</a:t>
            </a:r>
            <a:r>
              <a:rPr lang="it-IT" sz="2000" spc="-5" dirty="0">
                <a:latin typeface="Verdana"/>
                <a:cs typeface="Verdana"/>
              </a:rPr>
              <a:t> and competitive </a:t>
            </a:r>
            <a:r>
              <a:rPr lang="it-IT" sz="2000" spc="-5" dirty="0" err="1">
                <a:latin typeface="Verdana"/>
                <a:cs typeface="Verdana"/>
              </a:rPr>
              <a:t>innovation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ecosystem</a:t>
            </a:r>
            <a:r>
              <a:rPr lang="it-IT" sz="2000" spc="-5" dirty="0">
                <a:latin typeface="Verdana"/>
                <a:cs typeface="Verdana"/>
              </a:rPr>
              <a:t>, </a:t>
            </a:r>
            <a:r>
              <a:rPr lang="it-IT" sz="2000" spc="-5" dirty="0" err="1">
                <a:latin typeface="Verdana"/>
                <a:cs typeface="Verdana"/>
              </a:rPr>
              <a:t>creating</a:t>
            </a:r>
            <a:r>
              <a:rPr lang="it-IT" sz="2000" spc="-5" dirty="0">
                <a:latin typeface="Verdana"/>
                <a:cs typeface="Verdana"/>
              </a:rPr>
              <a:t> new </a:t>
            </a:r>
            <a:r>
              <a:rPr lang="it-IT" sz="2000" spc="-5" dirty="0" err="1">
                <a:latin typeface="Verdana"/>
                <a:cs typeface="Verdana"/>
              </a:rPr>
              <a:t>opportunities</a:t>
            </a:r>
            <a:r>
              <a:rPr lang="it-IT" sz="2000" spc="-5" dirty="0">
                <a:latin typeface="Verdana"/>
                <a:cs typeface="Verdana"/>
              </a:rPr>
              <a:t> for </a:t>
            </a:r>
            <a:r>
              <a:rPr lang="it-IT" sz="2000" spc="-5" dirty="0" err="1">
                <a:latin typeface="Verdana"/>
                <a:cs typeface="Verdana"/>
              </a:rPr>
              <a:t>doing</a:t>
            </a:r>
            <a:r>
              <a:rPr lang="it-IT" sz="2000" spc="-5" dirty="0">
                <a:latin typeface="Verdana"/>
                <a:cs typeface="Verdana"/>
              </a:rPr>
              <a:t> business and </a:t>
            </a:r>
            <a:r>
              <a:rPr lang="it-IT" sz="2000" spc="-5" dirty="0" err="1">
                <a:latin typeface="Verdana"/>
                <a:cs typeface="Verdana"/>
              </a:rPr>
              <a:t>encouraging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employment</a:t>
            </a:r>
            <a:r>
              <a:rPr lang="it-IT" sz="2000" spc="-5" dirty="0">
                <a:latin typeface="Verdana"/>
                <a:cs typeface="Verdana"/>
              </a:rPr>
              <a:t>, </a:t>
            </a:r>
            <a:r>
              <a:rPr lang="it-IT" sz="2000" spc="-5" dirty="0" err="1">
                <a:latin typeface="Verdana"/>
                <a:cs typeface="Verdana"/>
              </a:rPr>
              <a:t>we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want</a:t>
            </a:r>
            <a:r>
              <a:rPr lang="it-IT" sz="2000" spc="-5" dirty="0">
                <a:latin typeface="Verdana"/>
                <a:cs typeface="Verdana"/>
              </a:rPr>
              <a:t> to </a:t>
            </a:r>
            <a:r>
              <a:rPr lang="it-IT" sz="2000" spc="-5" dirty="0" err="1">
                <a:latin typeface="Verdana"/>
                <a:cs typeface="Verdana"/>
              </a:rPr>
              <a:t>promote</a:t>
            </a:r>
            <a:r>
              <a:rPr lang="it-IT" sz="2000" spc="-5" dirty="0">
                <a:latin typeface="Verdana"/>
                <a:cs typeface="Verdana"/>
              </a:rPr>
              <a:t> a </a:t>
            </a:r>
            <a:r>
              <a:rPr lang="it-IT" sz="2000" spc="-5" dirty="0" err="1">
                <a:latin typeface="Verdana"/>
                <a:cs typeface="Verdana"/>
              </a:rPr>
              <a:t>sustainable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growth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5" dirty="0" err="1">
                <a:latin typeface="Verdana"/>
                <a:cs typeface="Verdana"/>
              </a:rPr>
              <a:t>strategy</a:t>
            </a:r>
            <a:r>
              <a:rPr lang="it-IT" sz="2000" spc="-5" dirty="0">
                <a:latin typeface="Verdana"/>
                <a:cs typeface="Verdana"/>
              </a:rPr>
              <a:t>.</a:t>
            </a:r>
            <a:endParaRPr sz="2000" spc="-5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9291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What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is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an innovative Startup</a:t>
            </a: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04800" y="1871268"/>
            <a:ext cx="7060591" cy="38606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Companies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possession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requirements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status of innovative startup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self-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certification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legal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representative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enjoy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benefits by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registering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special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dedicated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section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Register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Chamber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Commerce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province.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Innovative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enjoy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benefits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provided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within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5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years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establishment;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after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period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time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possibility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transforming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themselves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Innovative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SMEs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without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losing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available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benefits.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15" name="object 15"/>
          <p:cNvSpPr txBox="1"/>
          <p:nvPr/>
        </p:nvSpPr>
        <p:spPr>
          <a:xfrm>
            <a:off x="228600" y="1181699"/>
            <a:ext cx="6831991" cy="42056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 to </a:t>
            </a: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</a:t>
            </a: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innovative startup status</a:t>
            </a:r>
          </a:p>
          <a:p>
            <a:pPr marL="12065" marR="5080" lvl="1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Pursuant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relevant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legislation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(DL 179/2012, art. 25,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paragraph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2) an innovative startup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joint-stock company,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established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cooperative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meets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objective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requirements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new company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established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no more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5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years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residence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Italy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or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another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country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European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Economic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a production site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branch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Italy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annual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turnover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less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5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million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euros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listed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regulated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 or on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multilateral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trading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platform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02BA37F1-3EDB-804F-A0FA-B3A6030C990A}"/>
              </a:ext>
            </a:extLst>
          </p:cNvPr>
          <p:cNvSpPr txBox="1">
            <a:spLocks/>
          </p:cNvSpPr>
          <p:nvPr/>
        </p:nvSpPr>
        <p:spPr>
          <a:xfrm>
            <a:off x="563981" y="379847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What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is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an innovative Startup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13" name="object 13"/>
          <p:cNvSpPr txBox="1"/>
          <p:nvPr/>
        </p:nvSpPr>
        <p:spPr>
          <a:xfrm>
            <a:off x="381001" y="1905000"/>
            <a:ext cx="6172200" cy="25513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distribute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distributed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profits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exclusive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prevalent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corporate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purpose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development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production and marketing of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 with high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technological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value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result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merger, demerger or transfer of a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unit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B599F1B-4C3B-AC49-BDF7-2BE0FEDEE7AF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What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is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an innovative Startup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381000" y="1689531"/>
            <a:ext cx="7010400" cy="3205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lvl="1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Finally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 startup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innovative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meets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1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3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subjective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requirements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incurs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R&amp;D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expenses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equal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15%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higher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value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between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total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value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production;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highly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qualified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personnel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1/3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doctoral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students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researchers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2/3 with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master's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degree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);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owner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custodian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licensee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patent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registered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software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owner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EB6FC381-F942-F746-8356-B39FA8610914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What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is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an innovative Startup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52816" y="1203051"/>
            <a:ext cx="6604498" cy="40902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lvl="1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Benefits and </a:t>
            </a: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Facilitations</a:t>
            </a: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Innovative </a:t>
            </a: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Startups</a:t>
            </a:r>
            <a:endParaRPr lang="it-IT" sz="2000" b="1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065" marR="5080" lvl="1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Innovative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meet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requirements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innovative startup status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self-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certification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from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legal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representative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enjoy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various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benefits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discounts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including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 to soft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loans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venture capital funds. Innovative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subsidized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loans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venture capital funds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support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growth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development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funds are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managed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public and private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bodies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are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intended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support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projects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a high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technological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innovative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845F7F6-7DD2-6E42-B7B4-4E785256F5A9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What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is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an innovative Startup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52816" y="1203051"/>
            <a:ext cx="6604498" cy="31284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Tax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breaks for venture capital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investments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Innovative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benefit from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tax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breaks for venture capital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investments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deduction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30%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sums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innovative companies.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Facilitations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credit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bank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guarantees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Innovative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credit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facilities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bank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guarantees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possibility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benefiting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from the public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guarantee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bank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loans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845F7F6-7DD2-6E42-B7B4-4E785256F5A9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What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is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an innovative Startup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91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52816" y="1203051"/>
            <a:ext cx="6604498" cy="31284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mentoring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training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services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Innovative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mentoring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training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services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support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development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staff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skills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competencies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Opportunity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participate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tenders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competitions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national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international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Innovative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participate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national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international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tenders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competitions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promote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business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projects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845F7F6-7DD2-6E42-B7B4-4E785256F5A9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What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is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an innovative Startup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74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52816" y="1295400"/>
            <a:ext cx="6604498" cy="30899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Possibility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transforming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Innovative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SMEs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without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losing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available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benefits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5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years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establishment. Innovative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transform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themselves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innovative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SMEs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5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years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establishment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without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losing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available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benefits,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tax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incentives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subsidized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loans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allows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companies to continue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grow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develop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without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interruption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maintaining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benefits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provided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innovative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845F7F6-7DD2-6E42-B7B4-4E785256F5A9}"/>
              </a:ext>
            </a:extLst>
          </p:cNvPr>
          <p:cNvSpPr txBox="1">
            <a:spLocks/>
          </p:cNvSpPr>
          <p:nvPr/>
        </p:nvSpPr>
        <p:spPr>
          <a:xfrm>
            <a:off x="381000" y="430635"/>
            <a:ext cx="6831991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What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is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an innovative Startup</a:t>
            </a:r>
            <a:endParaRPr lang="it-IT" spc="-5" dirty="0">
              <a:solidFill>
                <a:srgbClr val="FF8D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52308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1.Corso StartUP - 1 Da idea a start Up</Template>
  <TotalTime>97</TotalTime>
  <Words>767</Words>
  <Application>Microsoft Macintosh PowerPoint</Application>
  <PresentationFormat>Presentazione su schermo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Arial</vt:lpstr>
      <vt:lpstr>Segoe UI Symbol</vt:lpstr>
      <vt:lpstr>Trebuchet MS</vt:lpstr>
      <vt:lpstr>Verdana</vt:lpstr>
      <vt:lpstr>Wingdings 3</vt:lpstr>
      <vt:lpstr>Sfaccettatura</vt:lpstr>
      <vt:lpstr>4. What is an innovative Startup</vt:lpstr>
      <vt:lpstr>4. What is an innovative Startup</vt:lpstr>
      <vt:lpstr>4. What is an innovative Startup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11</cp:revision>
  <dcterms:created xsi:type="dcterms:W3CDTF">2023-06-20T07:21:48Z</dcterms:created>
  <dcterms:modified xsi:type="dcterms:W3CDTF">2023-06-22T08:05:28Z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