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94" r:id="rId3"/>
    <p:sldId id="296" r:id="rId4"/>
    <p:sldId id="297" r:id="rId5"/>
    <p:sldId id="298" r:id="rId6"/>
    <p:sldId id="299" r:id="rId7"/>
    <p:sldId id="300" r:id="rId8"/>
    <p:sldId id="309" r:id="rId9"/>
    <p:sldId id="310" r:id="rId10"/>
    <p:sldId id="311" r:id="rId1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07"/>
    <p:restoredTop sz="94473"/>
  </p:normalViewPr>
  <p:slideViewPr>
    <p:cSldViewPr>
      <p:cViewPr varScale="1">
        <p:scale>
          <a:sx n="94" d="100"/>
          <a:sy n="94" d="100"/>
        </p:scale>
        <p:origin x="91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6020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8193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939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43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739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1430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072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1087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80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835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8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6214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56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3049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10618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4146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419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dirty="0"/>
              <a:t>4. Cos’è una Startup innovativa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0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056" y="451512"/>
            <a:ext cx="7162800" cy="53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405827" y="1277245"/>
            <a:ext cx="6755257" cy="4476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r>
              <a:rPr sz="2000" spc="-5" dirty="0">
                <a:latin typeface="Verdana"/>
                <a:cs typeface="Verdana"/>
              </a:rPr>
              <a:t>La startup innovativa è un’impresa ad alto contenuto  tecnologico, con forti potenzialità di crescita e rappresenta per  questo uno dei punti chiave della politica industriale </a:t>
            </a:r>
            <a:r>
              <a:rPr sz="2000" spc="-5" dirty="0" err="1">
                <a:latin typeface="Verdana"/>
                <a:cs typeface="Verdana"/>
              </a:rPr>
              <a:t>italiana</a:t>
            </a:r>
            <a:r>
              <a:rPr sz="2000" spc="-5" dirty="0">
                <a:latin typeface="Verdana"/>
                <a:cs typeface="Verdana"/>
              </a:rPr>
              <a:t>.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Nel 2012, il D.L. 179/2012 ha introdotto alcune misure  specifiche a sostegno di tale tipologia di impresa per  supportarle durante il loro ciclo di vita (nascita, crescita,  </a:t>
            </a:r>
            <a:r>
              <a:rPr sz="2000" spc="-5" dirty="0" err="1">
                <a:latin typeface="Verdana"/>
                <a:cs typeface="Verdana"/>
              </a:rPr>
              <a:t>maturità</a:t>
            </a:r>
            <a:r>
              <a:rPr sz="2000" spc="-5" dirty="0">
                <a:latin typeface="Verdana"/>
                <a:cs typeface="Verdana"/>
              </a:rPr>
              <a:t>).</a:t>
            </a:r>
            <a:endParaRPr lang="it-IT" sz="2000" spc="-5" dirty="0">
              <a:latin typeface="Verdana"/>
              <a:cs typeface="Verdana"/>
            </a:endParaRPr>
          </a:p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endParaRPr sz="2000" spc="-5" dirty="0">
              <a:latin typeface="Verdana"/>
              <a:cs typeface="Verdana"/>
            </a:endParaRPr>
          </a:p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r>
              <a:rPr sz="2000" spc="-5" dirty="0">
                <a:latin typeface="Verdana"/>
                <a:cs typeface="Verdana"/>
              </a:rPr>
              <a:t>Con questo pacchetto, oltre a sviluppare un </a:t>
            </a:r>
            <a:r>
              <a:rPr sz="2000" spc="-5" dirty="0" err="1">
                <a:latin typeface="Verdana"/>
                <a:cs typeface="Verdana"/>
              </a:rPr>
              <a:t>ecosistema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sz="2000" spc="-5" dirty="0" err="1">
                <a:latin typeface="Verdana"/>
                <a:cs typeface="Verdana"/>
              </a:rPr>
              <a:t>dell’innovazione</a:t>
            </a:r>
            <a:r>
              <a:rPr sz="2000" spc="-5" dirty="0">
                <a:latin typeface="Verdana"/>
                <a:cs typeface="Verdana"/>
              </a:rPr>
              <a:t> dinamico e competitivo, </a:t>
            </a:r>
            <a:r>
              <a:rPr sz="2000" spc="-5" dirty="0" err="1">
                <a:latin typeface="Verdana"/>
                <a:cs typeface="Verdana"/>
              </a:rPr>
              <a:t>creare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spc="-5" dirty="0" err="1">
                <a:latin typeface="Verdana"/>
                <a:cs typeface="Verdana"/>
              </a:rPr>
              <a:t>nuove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sz="2000" spc="-5" dirty="0" err="1">
                <a:latin typeface="Verdana"/>
                <a:cs typeface="Verdana"/>
              </a:rPr>
              <a:t>opportunità</a:t>
            </a:r>
            <a:r>
              <a:rPr sz="2000" spc="-5" dirty="0">
                <a:latin typeface="Verdana"/>
                <a:cs typeface="Verdana"/>
              </a:rPr>
              <a:t> per fare impresa e </a:t>
            </a:r>
            <a:r>
              <a:rPr sz="2000" spc="-5" dirty="0" err="1">
                <a:latin typeface="Verdana"/>
                <a:cs typeface="Verdana"/>
              </a:rPr>
              <a:t>incoraggiare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sz="2000" spc="-5" dirty="0" err="1">
                <a:latin typeface="Verdana"/>
                <a:cs typeface="Verdana"/>
              </a:rPr>
              <a:t>l’occupazione</a:t>
            </a:r>
            <a:r>
              <a:rPr sz="2000" spc="-5" dirty="0">
                <a:latin typeface="Verdana"/>
                <a:cs typeface="Verdana"/>
              </a:rPr>
              <a:t>, </a:t>
            </a:r>
            <a:r>
              <a:rPr sz="2000" spc="-5" dirty="0" err="1">
                <a:latin typeface="Verdana"/>
                <a:cs typeface="Verdana"/>
              </a:rPr>
              <a:t>si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sz="2000" spc="-5" dirty="0" err="1">
                <a:latin typeface="Verdana"/>
                <a:cs typeface="Verdana"/>
              </a:rPr>
              <a:t>vuole</a:t>
            </a:r>
            <a:r>
              <a:rPr sz="2000" spc="-5" dirty="0">
                <a:latin typeface="Verdana"/>
                <a:cs typeface="Verdana"/>
              </a:rPr>
              <a:t> promuovere una strategia di crescita sostenibile.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9291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04800" y="1871268"/>
            <a:ext cx="7060591" cy="38606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 imprese in possesso dei requisiti possono accedere allo  status di startup innovativa tramite autocertificazione del  legale rappresentante e godere delle agevolazioni  registrandosi nella sezione speciale dedicata del Registro delle  Imprese presso la Camera di Commercio della propria  provincia.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 startup innovative possono godere dei benefici previsti  entro i 5 anni dalla loro costituzione; trascorso tale periodo di  tempo hanno la possibilità di trasformarsi in PMI Innovative  senza perdere i benefici disponibili.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228600" y="1181699"/>
            <a:ext cx="6831991" cy="4859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Come accedere allo status di startup  innovativa</a:t>
            </a:r>
          </a:p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 sensi della normativa di riferimento (DL 179/2012, art. 25,  comma 2) una startup innovativa è una società di capitali,  costituita anche in forma cooperativa, che rispetti i seguenti  requisiti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oggettivi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  <a:endParaRPr sz="2950" dirty="0">
              <a:latin typeface="Verdana"/>
              <a:cs typeface="Verdana"/>
            </a:endParaRP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 un’impresa nuova o costituita da non più di 5 anni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 residenza in Italia, o in un altro Paese dello Spazio  Economico Europeo ma con sede produttiva o filiale in Italia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 fatturato annuo inferiore a 5 milioni di euro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non è quotata in un mercato regolamentato o in una  piattaforma multilaterale di negoziazione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02BA37F1-3EDB-804F-A0FA-B3A6030C990A}"/>
              </a:ext>
            </a:extLst>
          </p:cNvPr>
          <p:cNvSpPr txBox="1">
            <a:spLocks/>
          </p:cNvSpPr>
          <p:nvPr/>
        </p:nvSpPr>
        <p:spPr>
          <a:xfrm>
            <a:off x="563981" y="379847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3" name="object 13"/>
          <p:cNvSpPr txBox="1"/>
          <p:nvPr/>
        </p:nvSpPr>
        <p:spPr>
          <a:xfrm>
            <a:off x="381001" y="1905000"/>
            <a:ext cx="6172200" cy="22435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non distribuisce e non ha distribuito utili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 come oggetto sociale esclusivo o prevalente lo sviluppo,  la produzione e la commercializzazione di un prodotto o  servizio ad alto valore tecnologico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non è risultato di fusione, scissione o cessione di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ramo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d’azienda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B599F1B-4C3B-AC49-BDF7-2BE0FEDEE7AF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381000" y="1689531"/>
            <a:ext cx="7010400" cy="32438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95"/>
              </a:spcBef>
            </a:pP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Infine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una startup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innovativa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rispetta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almeno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dei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seguenti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3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requisiti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soggettivi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  <a:endParaRPr sz="2950" dirty="0">
              <a:latin typeface="Verdana"/>
              <a:cs typeface="Verdana"/>
            </a:endParaRP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sostiene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spese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R&amp;S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almeno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il 15% del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maggiore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valore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valore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totale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della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produzione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impiega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personale altamente qualificato (almeno 1/3 dottori  di ricerca, dottorandi o ricercatori, oppure almeno 2/3 con  laurea magistrale);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 titolare, depositaria o licenziataria di almeno un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brevetto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titolare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di un software registrato.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B6FC381-F942-F746-8356-B39FA8610914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47442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20700" algn="just">
              <a:spcBef>
                <a:spcPts val="595"/>
              </a:spcBef>
            </a:pP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Benefici e Agevolazioni per le Startup  Innovative</a:t>
            </a:r>
          </a:p>
          <a:p>
            <a:pPr marL="12700" marR="5080" algn="just">
              <a:spcBef>
                <a:spcPts val="595"/>
              </a:spcBef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 startup innovative che soddisfano i requisiti possono  accedere allo status di startup innovativa tramite  autocertificazione del legale rappresentante e godere di diversi  benefici e agevolazioni, tra cui:</a:t>
            </a:r>
            <a:endParaRPr sz="2950" dirty="0"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dirty="0">
                <a:latin typeface="Verdana"/>
                <a:cs typeface="Verdana"/>
              </a:rPr>
              <a:t>Accesso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finanziamenti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agevolati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fondi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venture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capital. </a:t>
            </a:r>
            <a:r>
              <a:rPr sz="2000" spc="-685" dirty="0"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 startup innovative possono accedere a finanziamenti  agevolati e fondi di venture capital per supportare la loro  crescita e sviluppo. Questi fondi sono gestiti da organismi  pubblici e privati e sono destinati a sostenere progetti ad  alto contenuto tecnologico e innovativo.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3743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Agevolazioni fiscali per investimenti in capitale di rischio. Le  startup innovative possono beneficiare di agevolazioni fiscali  per gli investimenti in capitale di rischio, come la detrazione  del 30% delle somme investite in imprese innovative.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Agevolazioni per l’accesso al credito e alla garanzia delle banche. Le startup innovative possono accedere a facilitazioni per l’accesso al credito e alla garanzia delle  banche, come la possibilità di beneficiare della garanzia  pubblica per i prestiti bancari.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9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34361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Accesso a servizi di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mentoring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 formazione. Le startup  innovative possono accedere a servizi di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mentoring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  formazione per supportare lo sviluppo delle loro competenze  e competenze del personale.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Possibilità di partecipare a bandi e concorsi a livello  nazionale e internazionale. Le startup innovative possono  partecipare a bandi e concorsi a livello nazionale e  internazionale per promuovere la loro attività e ottenere  finanziamenti per i loro progetti.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4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95400"/>
            <a:ext cx="6604498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Possibilità di trasformarsi in PMI Innovative senza perdere i  benefici disponibili entro i 5 anni dalla costituzione. Le  startup innovative possono trasformarsi in PMI innovative  entro i 5 anni dalla costituzione senza perdere i benefici  disponibili, come gli incentivi fiscali e l’accesso ai  finanziamenti agevolati. Questo permette alle imprese di  continuare a crescere e svilupparsi senza interruzione,  mantenendo al contempo le agevolazioni previste per le  startup innovative.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Cos’è una Startup innovativa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52308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1.Corso StartUP - 1 Da idea a start Up</Template>
  <TotalTime>93</TotalTime>
  <Words>776</Words>
  <Application>Microsoft Macintosh PowerPoint</Application>
  <PresentationFormat>Presentazione su schermo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Segoe UI Symbol</vt:lpstr>
      <vt:lpstr>Trebuchet MS</vt:lpstr>
      <vt:lpstr>Verdana</vt:lpstr>
      <vt:lpstr>Wingdings 3</vt:lpstr>
      <vt:lpstr>Sfaccettatura</vt:lpstr>
      <vt:lpstr>4. Cos’è una Startup innovativa</vt:lpstr>
      <vt:lpstr>4. Cos’è una Startup innovativa</vt:lpstr>
      <vt:lpstr>4. Cos’è una Startup innovativa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9</cp:revision>
  <dcterms:created xsi:type="dcterms:W3CDTF">2023-06-20T07:21:48Z</dcterms:created>
  <dcterms:modified xsi:type="dcterms:W3CDTF">2023-06-22T05:46:16Z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