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308" r:id="rId2"/>
    <p:sldId id="307" r:id="rId3"/>
    <p:sldId id="257" r:id="rId4"/>
    <p:sldId id="305" r:id="rId5"/>
    <p:sldId id="259" r:id="rId6"/>
    <p:sldId id="260" r:id="rId7"/>
    <p:sldId id="306" r:id="rId8"/>
    <p:sldId id="262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7CFDD"/>
    <a:srgbClr val="F2DC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807"/>
    <p:restoredTop sz="94586"/>
  </p:normalViewPr>
  <p:slideViewPr>
    <p:cSldViewPr>
      <p:cViewPr>
        <p:scale>
          <a:sx n="86" d="100"/>
          <a:sy n="86" d="100"/>
        </p:scale>
        <p:origin x="1192" y="5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3760208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2681932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2793986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3643747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2573961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2114303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2507289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610874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1908010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783587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648885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30621465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405655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13304999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11061880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15414696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6/22/23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A7A299"/>
                </a:solidFill>
                <a:latin typeface="Verdana"/>
                <a:cs typeface="Verdana"/>
              </a:defRPr>
            </a:lvl1pPr>
          </a:lstStyle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‹N›</a:t>
            </a:fld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3471102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3141938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0CC633E-8C3C-C844-8C6D-EB8ADA069E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0600" y="1524000"/>
            <a:ext cx="6629400" cy="1234727"/>
          </a:xfrm>
        </p:spPr>
        <p:txBody>
          <a:bodyPr/>
          <a:lstStyle/>
          <a:p>
            <a:pPr algn="ctr"/>
            <a:r>
              <a:rPr lang="it-IT" dirty="0"/>
              <a:t>2. The Business Plan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FCEC3AD7-BEBA-8D4C-80C8-E684C18CF2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873" y="5272772"/>
            <a:ext cx="2845143" cy="594716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66420815-7A40-304F-9636-58606FF0C2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9966" y="2460126"/>
            <a:ext cx="3883658" cy="2747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79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40409" y="538683"/>
            <a:ext cx="4425950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>
                <a:solidFill>
                  <a:schemeClr val="accent1">
                    <a:lumMod val="75000"/>
                  </a:schemeClr>
                </a:solidFill>
              </a:rPr>
              <a:t>2.</a:t>
            </a:r>
            <a:r>
              <a:rPr spc="-1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The</a:t>
            </a:r>
            <a:r>
              <a:rPr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spc="-10" dirty="0">
                <a:solidFill>
                  <a:schemeClr val="accent1">
                    <a:lumMod val="75000"/>
                  </a:schemeClr>
                </a:solidFill>
              </a:rPr>
              <a:t>Business</a:t>
            </a:r>
            <a:r>
              <a:rPr spc="3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spc="-5" dirty="0">
                <a:solidFill>
                  <a:schemeClr val="accent1">
                    <a:lumMod val="75000"/>
                  </a:schemeClr>
                </a:solidFill>
              </a:rPr>
              <a:t>Plan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2</a:t>
            </a:fld>
            <a:endParaRPr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651459" y="1628711"/>
            <a:ext cx="4425950" cy="2129429"/>
          </a:xfrm>
          <a:prstGeom prst="rect">
            <a:avLst/>
          </a:prstGeom>
        </p:spPr>
        <p:txBody>
          <a:bodyPr vert="horz" wrap="square" lIns="0" tIns="127635" rIns="0" bIns="0" rtlCol="0">
            <a:spAutoFit/>
          </a:bodyPr>
          <a:lstStyle/>
          <a:p>
            <a:pPr marL="527685" indent="-515620">
              <a:lnSpc>
                <a:spcPct val="100000"/>
              </a:lnSpc>
              <a:spcBef>
                <a:spcPts val="900"/>
              </a:spcBef>
              <a:buClr>
                <a:schemeClr val="accent1">
                  <a:lumMod val="75000"/>
                </a:schemeClr>
              </a:buClr>
              <a:buSzPct val="80357"/>
              <a:buAutoNum type="alphaLcPeriod"/>
              <a:tabLst>
                <a:tab pos="527685" algn="l"/>
                <a:tab pos="528320" algn="l"/>
              </a:tabLst>
            </a:pP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Who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are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you</a:t>
            </a:r>
            <a:endParaRPr lang="it-IT" sz="20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527685" indent="-515620">
              <a:lnSpc>
                <a:spcPct val="100000"/>
              </a:lnSpc>
              <a:spcBef>
                <a:spcPts val="900"/>
              </a:spcBef>
              <a:buClr>
                <a:schemeClr val="accent1">
                  <a:lumMod val="75000"/>
                </a:schemeClr>
              </a:buClr>
              <a:buSzPct val="80357"/>
              <a:buAutoNum type="alphaLcPeriod"/>
              <a:tabLst>
                <a:tab pos="527685" algn="l"/>
                <a:tab pos="528320" algn="l"/>
              </a:tabLst>
            </a:pP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What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do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you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offer</a:t>
            </a:r>
            <a:endParaRPr lang="it-IT" sz="20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527685" indent="-515620">
              <a:lnSpc>
                <a:spcPct val="100000"/>
              </a:lnSpc>
              <a:spcBef>
                <a:spcPts val="900"/>
              </a:spcBef>
              <a:buClr>
                <a:schemeClr val="accent1">
                  <a:lumMod val="75000"/>
                </a:schemeClr>
              </a:buClr>
              <a:buSzPct val="80357"/>
              <a:buAutoNum type="alphaLcPeriod"/>
              <a:tabLst>
                <a:tab pos="527685" algn="l"/>
                <a:tab pos="528320" algn="l"/>
              </a:tabLst>
            </a:pP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Who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are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your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customers</a:t>
            </a:r>
            <a:endParaRPr lang="it-IT" sz="20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527685" indent="-515620">
              <a:lnSpc>
                <a:spcPct val="100000"/>
              </a:lnSpc>
              <a:spcBef>
                <a:spcPts val="900"/>
              </a:spcBef>
              <a:buClr>
                <a:schemeClr val="accent1">
                  <a:lumMod val="75000"/>
                </a:schemeClr>
              </a:buClr>
              <a:buSzPct val="80357"/>
              <a:buAutoNum type="alphaLcPeriod"/>
              <a:tabLst>
                <a:tab pos="527685" algn="l"/>
                <a:tab pos="528320" algn="l"/>
              </a:tabLst>
            </a:pP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Who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are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contestants</a:t>
            </a:r>
            <a:endParaRPr lang="it-IT" sz="20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527685" indent="-515620">
              <a:lnSpc>
                <a:spcPct val="100000"/>
              </a:lnSpc>
              <a:spcBef>
                <a:spcPts val="900"/>
              </a:spcBef>
              <a:buClr>
                <a:schemeClr val="accent1">
                  <a:lumMod val="75000"/>
                </a:schemeClr>
              </a:buClr>
              <a:buSzPct val="80357"/>
              <a:buAutoNum type="alphaLcPeriod"/>
              <a:tabLst>
                <a:tab pos="527685" algn="l"/>
                <a:tab pos="528320" algn="l"/>
              </a:tabLst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Accounts with reality</a:t>
            </a:r>
            <a:endParaRPr sz="20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835427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3</a:t>
            </a:fld>
            <a:endParaRPr spc="-5" dirty="0"/>
          </a:p>
        </p:txBody>
      </p:sp>
      <p:sp>
        <p:nvSpPr>
          <p:cNvPr id="5" name="object 5"/>
          <p:cNvSpPr txBox="1"/>
          <p:nvPr/>
        </p:nvSpPr>
        <p:spPr>
          <a:xfrm>
            <a:off x="609599" y="2008720"/>
            <a:ext cx="6347714" cy="162801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065" marR="5080">
              <a:lnSpc>
                <a:spcPct val="100000"/>
              </a:lnSpc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tabLst>
                <a:tab pos="277495" algn="l"/>
                <a:tab pos="278130" algn="l"/>
              </a:tabLst>
            </a:pPr>
            <a:r>
              <a:rPr lang="it-IT" sz="2000" b="1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Definition</a:t>
            </a:r>
          </a:p>
          <a:p>
            <a:pPr marL="12065" marR="5080">
              <a:lnSpc>
                <a:spcPct val="100000"/>
              </a:lnSpc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tabLst>
                <a:tab pos="277495" algn="l"/>
                <a:tab pos="278130" algn="l"/>
              </a:tabLst>
            </a:pP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 business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plan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can be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conceived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plan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created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ad hoc for a new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initiative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responsible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for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assessing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attractiveness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financial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feasibility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project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  <a:endParaRPr sz="2000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  <p:sp>
        <p:nvSpPr>
          <p:cNvPr id="8" name="Titolo 7">
            <a:extLst>
              <a:ext uri="{FF2B5EF4-FFF2-40B4-BE49-F238E27FC236}">
                <a16:creationId xmlns:a16="http://schemas.microsoft.com/office/drawing/2014/main" id="{47794A25-5283-7343-A810-BFA89C9AC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2.</a:t>
            </a:r>
            <a:r>
              <a:rPr lang="it-IT" spc="-1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The </a:t>
            </a:r>
            <a:r>
              <a:rPr lang="it-IT" spc="-10" dirty="0">
                <a:solidFill>
                  <a:schemeClr val="accent1">
                    <a:lumMod val="75000"/>
                  </a:schemeClr>
                </a:solidFill>
              </a:rPr>
              <a:t>Business</a:t>
            </a:r>
            <a:r>
              <a:rPr lang="it-IT" spc="3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Plan</a:t>
            </a:r>
            <a:endParaRPr lang="it-I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4</a:t>
            </a:fld>
            <a:endParaRPr spc="-5" dirty="0"/>
          </a:p>
        </p:txBody>
      </p:sp>
      <p:sp>
        <p:nvSpPr>
          <p:cNvPr id="5" name="object 5"/>
          <p:cNvSpPr txBox="1"/>
          <p:nvPr/>
        </p:nvSpPr>
        <p:spPr>
          <a:xfrm>
            <a:off x="609599" y="2008720"/>
            <a:ext cx="6347713" cy="3166893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065" marR="5080"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tabLst>
                <a:tab pos="277495" algn="l"/>
                <a:tab pos="278130" algn="l"/>
              </a:tabLst>
            </a:pPr>
            <a:r>
              <a:rPr lang="it-IT" sz="2000" b="1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Functionality</a:t>
            </a:r>
            <a:endParaRPr lang="it-IT" sz="2000" b="1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277495" marR="5080" indent="-265430"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b="1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Internal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: Evaluation of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potential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an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investment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project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(for a start-up) or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support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for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current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management of the business (for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established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companies). By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measuring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financial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economic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sustainability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activity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guiding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implementation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the business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operating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plan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stimulating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contribution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adherence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the corporate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mission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all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those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involved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</a:p>
        </p:txBody>
      </p:sp>
      <p:sp>
        <p:nvSpPr>
          <p:cNvPr id="8" name="Titolo 7">
            <a:extLst>
              <a:ext uri="{FF2B5EF4-FFF2-40B4-BE49-F238E27FC236}">
                <a16:creationId xmlns:a16="http://schemas.microsoft.com/office/drawing/2014/main" id="{47794A25-5283-7343-A810-BFA89C9AC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2.</a:t>
            </a:r>
            <a:r>
              <a:rPr lang="it-IT" spc="-1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The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10" dirty="0">
                <a:solidFill>
                  <a:schemeClr val="accent1">
                    <a:lumMod val="75000"/>
                  </a:schemeClr>
                </a:solidFill>
              </a:rPr>
              <a:t>Business</a:t>
            </a:r>
            <a:r>
              <a:rPr lang="it-IT" spc="3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Plan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67673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40409" y="538683"/>
            <a:ext cx="4622191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2.</a:t>
            </a:r>
            <a:r>
              <a:rPr lang="it-IT" spc="-1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The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10" dirty="0">
                <a:solidFill>
                  <a:schemeClr val="accent1">
                    <a:lumMod val="75000"/>
                  </a:schemeClr>
                </a:solidFill>
              </a:rPr>
              <a:t>Business</a:t>
            </a:r>
            <a:r>
              <a:rPr lang="it-IT" spc="3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Plan</a:t>
            </a:r>
            <a:endParaRPr spc="-5" dirty="0">
              <a:solidFill>
                <a:srgbClr val="FF8D3D"/>
              </a:solidFill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5</a:t>
            </a:fld>
            <a:endParaRPr spc="-5" dirty="0"/>
          </a:p>
        </p:txBody>
      </p:sp>
      <p:sp>
        <p:nvSpPr>
          <p:cNvPr id="5" name="object 5"/>
          <p:cNvSpPr txBox="1"/>
          <p:nvPr/>
        </p:nvSpPr>
        <p:spPr>
          <a:xfrm>
            <a:off x="533400" y="2438400"/>
            <a:ext cx="6705600" cy="93551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77495" marR="5080" indent="-265430">
              <a:lnSpc>
                <a:spcPct val="100000"/>
              </a:lnSpc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b="1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External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: Presentation of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project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external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interlocutors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obtain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funds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necessary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start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operations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  <a:endParaRPr sz="2000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40409" y="538683"/>
            <a:ext cx="4469791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2.</a:t>
            </a:r>
            <a:r>
              <a:rPr lang="it-IT" spc="-1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The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10" dirty="0">
                <a:solidFill>
                  <a:schemeClr val="accent1">
                    <a:lumMod val="75000"/>
                  </a:schemeClr>
                </a:solidFill>
              </a:rPr>
              <a:t>Business</a:t>
            </a:r>
            <a:r>
              <a:rPr lang="it-IT" spc="3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Plan</a:t>
            </a:r>
            <a:endParaRPr spc="-5" dirty="0">
              <a:solidFill>
                <a:srgbClr val="FF8D3D"/>
              </a:solidFill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6</a:t>
            </a:fld>
            <a:endParaRPr spc="-5" dirty="0"/>
          </a:p>
        </p:txBody>
      </p:sp>
      <p:sp>
        <p:nvSpPr>
          <p:cNvPr id="5" name="object 5"/>
          <p:cNvSpPr txBox="1"/>
          <p:nvPr/>
        </p:nvSpPr>
        <p:spPr>
          <a:xfrm>
            <a:off x="579943" y="1828800"/>
            <a:ext cx="6096000" cy="1936428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300"/>
              </a:spcBef>
            </a:pPr>
            <a:r>
              <a:rPr lang="it-IT" sz="2000" b="1" dirty="0" err="1">
                <a:latin typeface="Verdana"/>
                <a:cs typeface="Verdana"/>
              </a:rPr>
              <a:t>Editorial</a:t>
            </a:r>
            <a:r>
              <a:rPr lang="it-IT" sz="2000" b="1" dirty="0">
                <a:latin typeface="Verdana"/>
                <a:cs typeface="Verdana"/>
              </a:rPr>
              <a:t> </a:t>
            </a:r>
            <a:r>
              <a:rPr lang="it-IT" sz="2000" b="1" dirty="0" err="1">
                <a:latin typeface="Verdana"/>
                <a:cs typeface="Verdana"/>
              </a:rPr>
              <a:t>rules</a:t>
            </a:r>
            <a:endParaRPr lang="it-IT" sz="2000" b="1" dirty="0">
              <a:latin typeface="Verdana"/>
              <a:cs typeface="Verdana"/>
            </a:endParaRPr>
          </a:p>
          <a:p>
            <a:pPr marL="12700" marR="5080" algn="just">
              <a:lnSpc>
                <a:spcPct val="100000"/>
              </a:lnSpc>
              <a:spcBef>
                <a:spcPts val="300"/>
              </a:spcBef>
            </a:pPr>
            <a:r>
              <a:rPr lang="it-IT" sz="2000" dirty="0" err="1">
                <a:latin typeface="Verdana"/>
                <a:cs typeface="Verdana"/>
              </a:rPr>
              <a:t>Regardless</a:t>
            </a:r>
            <a:r>
              <a:rPr lang="it-IT" sz="2000" dirty="0">
                <a:latin typeface="Verdana"/>
                <a:cs typeface="Verdana"/>
              </a:rPr>
              <a:t> of the </a:t>
            </a:r>
            <a:r>
              <a:rPr lang="it-IT" sz="2000" dirty="0" err="1">
                <a:latin typeface="Verdana"/>
                <a:cs typeface="Verdana"/>
              </a:rPr>
              <a:t>quality</a:t>
            </a:r>
            <a:r>
              <a:rPr lang="it-IT" sz="2000" dirty="0">
                <a:latin typeface="Verdana"/>
                <a:cs typeface="Verdana"/>
              </a:rPr>
              <a:t> of the </a:t>
            </a:r>
            <a:r>
              <a:rPr lang="it-IT" sz="2000" dirty="0" err="1">
                <a:latin typeface="Verdana"/>
                <a:cs typeface="Verdana"/>
              </a:rPr>
              <a:t>project</a:t>
            </a:r>
            <a:r>
              <a:rPr lang="it-IT" sz="2000" dirty="0">
                <a:latin typeface="Verdana"/>
                <a:cs typeface="Verdana"/>
              </a:rPr>
              <a:t>, a business </a:t>
            </a:r>
            <a:r>
              <a:rPr lang="it-IT" sz="2000" dirty="0" err="1">
                <a:latin typeface="Verdana"/>
                <a:cs typeface="Verdana"/>
              </a:rPr>
              <a:t>plan</a:t>
            </a:r>
            <a:r>
              <a:rPr lang="it-IT" sz="2000" dirty="0">
                <a:latin typeface="Verdana"/>
                <a:cs typeface="Verdana"/>
              </a:rPr>
              <a:t>, </a:t>
            </a:r>
            <a:r>
              <a:rPr lang="it-IT" sz="2000" dirty="0" err="1">
                <a:latin typeface="Verdana"/>
                <a:cs typeface="Verdana"/>
              </a:rPr>
              <a:t>whether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it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is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addressed</a:t>
            </a:r>
            <a:r>
              <a:rPr lang="it-IT" sz="2000" dirty="0">
                <a:latin typeface="Verdana"/>
                <a:cs typeface="Verdana"/>
              </a:rPr>
              <a:t> to an "</a:t>
            </a:r>
            <a:r>
              <a:rPr lang="it-IT" sz="2000" dirty="0" err="1">
                <a:latin typeface="Verdana"/>
                <a:cs typeface="Verdana"/>
              </a:rPr>
              <a:t>internal</a:t>
            </a:r>
            <a:r>
              <a:rPr lang="it-IT" sz="2000" dirty="0">
                <a:latin typeface="Verdana"/>
                <a:cs typeface="Verdana"/>
              </a:rPr>
              <a:t>" (management </a:t>
            </a:r>
            <a:r>
              <a:rPr lang="it-IT" sz="2000" dirty="0" err="1">
                <a:latin typeface="Verdana"/>
                <a:cs typeface="Verdana"/>
              </a:rPr>
              <a:t>guidance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tool</a:t>
            </a:r>
            <a:r>
              <a:rPr lang="it-IT" sz="2000" dirty="0">
                <a:latin typeface="Verdana"/>
                <a:cs typeface="Verdana"/>
              </a:rPr>
              <a:t>) or "</a:t>
            </a:r>
            <a:r>
              <a:rPr lang="it-IT" sz="2000" dirty="0" err="1">
                <a:latin typeface="Verdana"/>
                <a:cs typeface="Verdana"/>
              </a:rPr>
              <a:t>external</a:t>
            </a:r>
            <a:r>
              <a:rPr lang="it-IT" sz="2000" dirty="0">
                <a:latin typeface="Verdana"/>
                <a:cs typeface="Verdana"/>
              </a:rPr>
              <a:t>" (</a:t>
            </a:r>
            <a:r>
              <a:rPr lang="it-IT" sz="2000" dirty="0" err="1">
                <a:latin typeface="Verdana"/>
                <a:cs typeface="Verdana"/>
              </a:rPr>
              <a:t>project</a:t>
            </a:r>
            <a:r>
              <a:rPr lang="it-IT" sz="2000" dirty="0">
                <a:latin typeface="Verdana"/>
                <a:cs typeface="Verdana"/>
              </a:rPr>
              <a:t> business card) audience, must </a:t>
            </a:r>
            <a:r>
              <a:rPr lang="it-IT" sz="2000" dirty="0" err="1">
                <a:latin typeface="Verdana"/>
                <a:cs typeface="Verdana"/>
              </a:rPr>
              <a:t>comply</a:t>
            </a:r>
            <a:r>
              <a:rPr lang="it-IT" sz="2000" dirty="0">
                <a:latin typeface="Verdana"/>
                <a:cs typeface="Verdana"/>
              </a:rPr>
              <a:t> with a </a:t>
            </a:r>
            <a:r>
              <a:rPr lang="it-IT" sz="2000" dirty="0" err="1">
                <a:latin typeface="Verdana"/>
                <a:cs typeface="Verdana"/>
              </a:rPr>
              <a:t>few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simple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drafting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rules</a:t>
            </a:r>
            <a:r>
              <a:rPr lang="it-IT" sz="2000" dirty="0">
                <a:latin typeface="Verdana"/>
                <a:cs typeface="Verdana"/>
              </a:rPr>
              <a:t>:</a:t>
            </a:r>
            <a:endParaRPr sz="20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40409" y="538683"/>
            <a:ext cx="4393591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2.</a:t>
            </a:r>
            <a:r>
              <a:rPr lang="it-IT" spc="-1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The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10" dirty="0">
                <a:solidFill>
                  <a:schemeClr val="accent1">
                    <a:lumMod val="75000"/>
                  </a:schemeClr>
                </a:solidFill>
              </a:rPr>
              <a:t>Business</a:t>
            </a:r>
            <a:r>
              <a:rPr lang="it-IT" spc="3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Plan</a:t>
            </a:r>
            <a:endParaRPr spc="-5" dirty="0">
              <a:solidFill>
                <a:srgbClr val="FF8D3D"/>
              </a:solidFill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7</a:t>
            </a:fld>
            <a:endParaRPr spc="-5" dirty="0"/>
          </a:p>
        </p:txBody>
      </p:sp>
      <p:sp>
        <p:nvSpPr>
          <p:cNvPr id="5" name="object 5"/>
          <p:cNvSpPr txBox="1"/>
          <p:nvPr/>
        </p:nvSpPr>
        <p:spPr>
          <a:xfrm>
            <a:off x="579942" y="1828800"/>
            <a:ext cx="7192458" cy="2013372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278130" marR="5080" indent="-266065">
              <a:lnSpc>
                <a:spcPct val="100000"/>
              </a:lnSpc>
              <a:spcBef>
                <a:spcPts val="305"/>
              </a:spcBef>
              <a:buClr>
                <a:schemeClr val="accent1">
                  <a:lumMod val="75000"/>
                </a:schemeClr>
              </a:buClr>
              <a:buSzPct val="80357"/>
              <a:buFont typeface="Segoe UI Symbol"/>
              <a:buChar char="⚫"/>
              <a:tabLst>
                <a:tab pos="278765" algn="l"/>
              </a:tabLst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simple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essential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but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professional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style</a:t>
            </a:r>
          </a:p>
          <a:p>
            <a:pPr marL="278130" marR="5080" indent="-266065">
              <a:lnSpc>
                <a:spcPct val="100000"/>
              </a:lnSpc>
              <a:spcBef>
                <a:spcPts val="305"/>
              </a:spcBef>
              <a:buClr>
                <a:schemeClr val="accent1">
                  <a:lumMod val="75000"/>
                </a:schemeClr>
              </a:buClr>
              <a:buSzPct val="80357"/>
              <a:buFont typeface="Segoe UI Symbol"/>
              <a:buChar char="⚫"/>
              <a:tabLst>
                <a:tab pos="278765" algn="l"/>
              </a:tabLst>
            </a:pP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send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attached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documents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that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fully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describe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some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aspects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(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generally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technical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),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provided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that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their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presence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considered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essential</a:t>
            </a:r>
            <a:endParaRPr lang="it-IT" sz="20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278130" marR="5080" indent="-266065">
              <a:lnSpc>
                <a:spcPct val="100000"/>
              </a:lnSpc>
              <a:spcBef>
                <a:spcPts val="305"/>
              </a:spcBef>
              <a:buClr>
                <a:schemeClr val="accent1">
                  <a:lumMod val="75000"/>
                </a:schemeClr>
              </a:buClr>
              <a:buSzPct val="80357"/>
              <a:buFont typeface="Segoe UI Symbol"/>
              <a:buChar char="⚫"/>
              <a:tabLst>
                <a:tab pos="278765" algn="l"/>
              </a:tabLst>
            </a:pP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direct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involvement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entrepreneur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/manager</a:t>
            </a:r>
          </a:p>
          <a:p>
            <a:pPr marL="278130" marR="5080" indent="-266065">
              <a:lnSpc>
                <a:spcPct val="100000"/>
              </a:lnSpc>
              <a:spcBef>
                <a:spcPts val="305"/>
              </a:spcBef>
              <a:buClr>
                <a:schemeClr val="accent1">
                  <a:lumMod val="75000"/>
                </a:schemeClr>
              </a:buClr>
              <a:buSzPct val="80357"/>
              <a:buFont typeface="Segoe UI Symbol"/>
              <a:buChar char="⚫"/>
              <a:tabLst>
                <a:tab pos="278765" algn="l"/>
              </a:tabLst>
            </a:pP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contain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truthful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accurate and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useful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information</a:t>
            </a:r>
          </a:p>
        </p:txBody>
      </p:sp>
    </p:spTree>
    <p:extLst>
      <p:ext uri="{BB962C8B-B14F-4D97-AF65-F5344CB8AC3E}">
        <p14:creationId xmlns:p14="http://schemas.microsoft.com/office/powerpoint/2010/main" val="18336975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52401" y="533400"/>
            <a:ext cx="4419599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23495" algn="r">
              <a:lnSpc>
                <a:spcPct val="100000"/>
              </a:lnSpc>
              <a:spcBef>
                <a:spcPts val="9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2.</a:t>
            </a:r>
            <a:r>
              <a:rPr lang="it-IT" spc="-1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The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10" dirty="0">
                <a:solidFill>
                  <a:schemeClr val="accent1">
                    <a:lumMod val="75000"/>
                  </a:schemeClr>
                </a:solidFill>
              </a:rPr>
              <a:t>Business</a:t>
            </a:r>
            <a:r>
              <a:rPr lang="it-IT" spc="3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Plan</a:t>
            </a:r>
            <a:endParaRPr lang="it-IT" b="0" spc="-10" dirty="0">
              <a:latin typeface="Verdana"/>
              <a:cs typeface="Verdan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8</a:t>
            </a:fld>
            <a:endParaRPr spc="-5" dirty="0"/>
          </a:p>
        </p:txBody>
      </p:sp>
      <p:sp>
        <p:nvSpPr>
          <p:cNvPr id="6" name="object 6"/>
          <p:cNvSpPr txBox="1"/>
          <p:nvPr/>
        </p:nvSpPr>
        <p:spPr>
          <a:xfrm>
            <a:off x="533400" y="1448393"/>
            <a:ext cx="6732270" cy="4834657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065">
              <a:lnSpc>
                <a:spcPct val="100000"/>
              </a:lnSpc>
              <a:spcBef>
                <a:spcPts val="400"/>
              </a:spcBef>
              <a:buClr>
                <a:srgbClr val="EF7E09"/>
              </a:buClr>
              <a:buSzPct val="80000"/>
              <a:tabLst>
                <a:tab pos="527685" algn="l"/>
                <a:tab pos="528320" algn="l"/>
              </a:tabLst>
            </a:pPr>
            <a:r>
              <a:rPr lang="it-IT" sz="2000" b="1" spc="-20" dirty="0" err="1">
                <a:latin typeface="Verdana"/>
                <a:cs typeface="Verdana"/>
              </a:rPr>
              <a:t>Structure</a:t>
            </a:r>
            <a:r>
              <a:rPr lang="it-IT" sz="2000" b="1" dirty="0">
                <a:latin typeface="Verdana"/>
                <a:cs typeface="Verdana"/>
              </a:rPr>
              <a:t> </a:t>
            </a:r>
            <a:r>
              <a:rPr lang="it-IT" sz="2000" b="1" spc="-5" dirty="0">
                <a:latin typeface="Verdana"/>
                <a:cs typeface="Verdana"/>
              </a:rPr>
              <a:t>of the</a:t>
            </a:r>
            <a:r>
              <a:rPr lang="it-IT" sz="2000" b="1" spc="-15" dirty="0">
                <a:latin typeface="Verdana"/>
                <a:cs typeface="Verdana"/>
              </a:rPr>
              <a:t> </a:t>
            </a:r>
            <a:r>
              <a:rPr lang="it-IT" sz="2000" b="1" spc="-10" dirty="0">
                <a:latin typeface="Verdana"/>
                <a:cs typeface="Verdana"/>
              </a:rPr>
              <a:t>Business</a:t>
            </a:r>
            <a:r>
              <a:rPr lang="it-IT" sz="2000" b="1" spc="40" dirty="0">
                <a:latin typeface="Verdana"/>
                <a:cs typeface="Verdana"/>
              </a:rPr>
              <a:t> </a:t>
            </a:r>
            <a:r>
              <a:rPr lang="it-IT" sz="2000" b="1" spc="-10" dirty="0">
                <a:latin typeface="Verdana"/>
                <a:cs typeface="Verdana"/>
              </a:rPr>
              <a:t>Plan</a:t>
            </a:r>
            <a:endParaRPr lang="it-IT" sz="2000" b="1" spc="-5" dirty="0">
              <a:latin typeface="Verdana"/>
              <a:cs typeface="Verdana"/>
            </a:endParaRPr>
          </a:p>
          <a:p>
            <a:pPr marL="527685" indent="-515620">
              <a:lnSpc>
                <a:spcPct val="100000"/>
              </a:lnSpc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80000"/>
              <a:buAutoNum type="arabicPeriod"/>
              <a:tabLst>
                <a:tab pos="527685" algn="l"/>
                <a:tab pos="528320" algn="l"/>
              </a:tabLst>
            </a:pPr>
            <a:r>
              <a:rPr sz="2000" spc="-5" dirty="0">
                <a:latin typeface="Verdana"/>
                <a:cs typeface="Verdana"/>
              </a:rPr>
              <a:t>Executive</a:t>
            </a:r>
            <a:r>
              <a:rPr sz="2000" spc="-65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summary</a:t>
            </a:r>
            <a:endParaRPr sz="2000" dirty="0">
              <a:latin typeface="Verdana"/>
              <a:cs typeface="Verdana"/>
            </a:endParaRPr>
          </a:p>
          <a:p>
            <a:pPr marL="527685" indent="-515620">
              <a:lnSpc>
                <a:spcPct val="100000"/>
              </a:lnSpc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80000"/>
              <a:buAutoNum type="arabicPeriod"/>
              <a:tabLst>
                <a:tab pos="527685" algn="l"/>
                <a:tab pos="528320" algn="l"/>
              </a:tabLst>
            </a:pPr>
            <a:r>
              <a:rPr lang="it-IT" sz="2000" dirty="0">
                <a:latin typeface="Verdana"/>
                <a:cs typeface="Verdana"/>
              </a:rPr>
              <a:t>The </a:t>
            </a:r>
            <a:r>
              <a:rPr lang="it-IT" sz="2000" dirty="0" err="1">
                <a:latin typeface="Verdana"/>
                <a:cs typeface="Verdana"/>
              </a:rPr>
              <a:t>project</a:t>
            </a:r>
            <a:endParaRPr sz="2000" dirty="0">
              <a:latin typeface="Verdana"/>
              <a:cs typeface="Verdana"/>
            </a:endParaRPr>
          </a:p>
          <a:p>
            <a:pPr marL="927100">
              <a:lnSpc>
                <a:spcPct val="100000"/>
              </a:lnSpc>
              <a:spcBef>
                <a:spcPts val="300"/>
              </a:spcBef>
            </a:pPr>
            <a:r>
              <a:rPr lang="it-IT" sz="2000" dirty="0" err="1">
                <a:latin typeface="Verdana"/>
                <a:cs typeface="Verdana"/>
              </a:rPr>
              <a:t>Origin</a:t>
            </a:r>
            <a:r>
              <a:rPr lang="it-IT" sz="2000" dirty="0">
                <a:latin typeface="Verdana"/>
                <a:cs typeface="Verdana"/>
              </a:rPr>
              <a:t> and </a:t>
            </a:r>
            <a:r>
              <a:rPr lang="it-IT" sz="2000" dirty="0" err="1">
                <a:latin typeface="Verdana"/>
                <a:cs typeface="Verdana"/>
              </a:rPr>
              <a:t>history</a:t>
            </a:r>
            <a:r>
              <a:rPr lang="it-IT" sz="2000" dirty="0">
                <a:latin typeface="Verdana"/>
                <a:cs typeface="Verdana"/>
              </a:rPr>
              <a:t> of the company</a:t>
            </a:r>
          </a:p>
          <a:p>
            <a:pPr marL="927100">
              <a:lnSpc>
                <a:spcPct val="100000"/>
              </a:lnSpc>
              <a:spcBef>
                <a:spcPts val="300"/>
              </a:spcBef>
            </a:pPr>
            <a:r>
              <a:rPr lang="it-IT" sz="2000" dirty="0" err="1">
                <a:latin typeface="Verdana"/>
                <a:cs typeface="Verdana"/>
              </a:rPr>
              <a:t>Motivations</a:t>
            </a:r>
            <a:r>
              <a:rPr lang="it-IT" sz="2000" dirty="0">
                <a:latin typeface="Verdana"/>
                <a:cs typeface="Verdana"/>
              </a:rPr>
              <a:t> and </a:t>
            </a:r>
            <a:r>
              <a:rPr lang="it-IT" sz="2000" dirty="0" err="1">
                <a:latin typeface="Verdana"/>
                <a:cs typeface="Verdana"/>
              </a:rPr>
              <a:t>opportunities</a:t>
            </a:r>
            <a:endParaRPr lang="it-IT" sz="2000" dirty="0">
              <a:latin typeface="Verdana"/>
              <a:cs typeface="Verdana"/>
            </a:endParaRPr>
          </a:p>
          <a:p>
            <a:pPr marL="927100">
              <a:lnSpc>
                <a:spcPct val="100000"/>
              </a:lnSpc>
              <a:spcBef>
                <a:spcPts val="300"/>
              </a:spcBef>
            </a:pPr>
            <a:r>
              <a:rPr lang="it-IT" sz="2000" dirty="0">
                <a:latin typeface="Verdana"/>
                <a:cs typeface="Verdana"/>
              </a:rPr>
              <a:t>The business</a:t>
            </a:r>
          </a:p>
          <a:p>
            <a:pPr marL="927100">
              <a:lnSpc>
                <a:spcPct val="100000"/>
              </a:lnSpc>
              <a:spcBef>
                <a:spcPts val="300"/>
              </a:spcBef>
            </a:pPr>
            <a:r>
              <a:rPr lang="it-IT" sz="2000" dirty="0">
                <a:latin typeface="Verdana"/>
                <a:cs typeface="Verdana"/>
              </a:rPr>
              <a:t>The competitive </a:t>
            </a:r>
            <a:r>
              <a:rPr lang="it-IT" sz="2000" dirty="0" err="1">
                <a:latin typeface="Verdana"/>
                <a:cs typeface="Verdana"/>
              </a:rPr>
              <a:t>environment</a:t>
            </a:r>
            <a:r>
              <a:rPr lang="it-IT" sz="2000" dirty="0">
                <a:latin typeface="Verdana"/>
                <a:cs typeface="Verdana"/>
              </a:rPr>
              <a:t> (</a:t>
            </a:r>
            <a:r>
              <a:rPr lang="it-IT" sz="2000" dirty="0" err="1">
                <a:latin typeface="Verdana"/>
                <a:cs typeface="Verdana"/>
              </a:rPr>
              <a:t>customers</a:t>
            </a:r>
            <a:r>
              <a:rPr lang="it-IT" sz="2000" dirty="0">
                <a:latin typeface="Verdana"/>
                <a:cs typeface="Verdana"/>
              </a:rPr>
              <a:t> and competitors)</a:t>
            </a:r>
            <a:endParaRPr sz="2000" dirty="0">
              <a:latin typeface="Verdana"/>
              <a:cs typeface="Verdana"/>
            </a:endParaRPr>
          </a:p>
          <a:p>
            <a:pPr marL="527685" indent="-515620">
              <a:lnSpc>
                <a:spcPct val="100000"/>
              </a:lnSpc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80000"/>
              <a:buAutoNum type="arabicPeriod" startAt="3"/>
              <a:tabLst>
                <a:tab pos="527685" algn="l"/>
                <a:tab pos="528320" algn="l"/>
              </a:tabLst>
            </a:pPr>
            <a:r>
              <a:rPr lang="it-IT" sz="2000" spc="-10" dirty="0">
                <a:latin typeface="Verdana"/>
                <a:cs typeface="Verdana"/>
              </a:rPr>
              <a:t>The </a:t>
            </a:r>
            <a:r>
              <a:rPr lang="it-IT" sz="2000" spc="-10" dirty="0" err="1">
                <a:latin typeface="Verdana"/>
                <a:cs typeface="Verdana"/>
              </a:rPr>
              <a:t>operational</a:t>
            </a:r>
            <a:r>
              <a:rPr lang="it-IT" sz="2000" spc="-1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plan</a:t>
            </a:r>
            <a:endParaRPr lang="it-IT" sz="2000" dirty="0">
              <a:latin typeface="Verdana"/>
              <a:cs typeface="Verdana"/>
            </a:endParaRPr>
          </a:p>
          <a:p>
            <a:pPr marL="927100">
              <a:lnSpc>
                <a:spcPct val="100000"/>
              </a:lnSpc>
              <a:spcBef>
                <a:spcPts val="300"/>
              </a:spcBef>
            </a:pPr>
            <a:r>
              <a:rPr lang="it-IT" sz="2000" dirty="0">
                <a:latin typeface="Verdana"/>
                <a:cs typeface="Verdana"/>
              </a:rPr>
              <a:t>Production and </a:t>
            </a:r>
            <a:r>
              <a:rPr lang="it-IT" sz="2000" dirty="0" err="1">
                <a:latin typeface="Verdana"/>
                <a:cs typeface="Verdana"/>
              </a:rPr>
              <a:t>logistics</a:t>
            </a:r>
            <a:r>
              <a:rPr lang="it-IT" sz="2000" dirty="0">
                <a:latin typeface="Verdana"/>
                <a:cs typeface="Verdana"/>
              </a:rPr>
              <a:t> The marketing </a:t>
            </a:r>
            <a:r>
              <a:rPr lang="it-IT" sz="2000" dirty="0" err="1">
                <a:latin typeface="Verdana"/>
                <a:cs typeface="Verdana"/>
              </a:rPr>
              <a:t>plan</a:t>
            </a:r>
            <a:endParaRPr lang="it-IT" sz="2000" dirty="0">
              <a:latin typeface="Verdana"/>
              <a:cs typeface="Verdana"/>
            </a:endParaRPr>
          </a:p>
          <a:p>
            <a:pPr marL="927100">
              <a:lnSpc>
                <a:spcPct val="100000"/>
              </a:lnSpc>
              <a:spcBef>
                <a:spcPts val="300"/>
              </a:spcBef>
            </a:pPr>
            <a:r>
              <a:rPr lang="it-IT" sz="2000" dirty="0">
                <a:latin typeface="Verdana"/>
                <a:cs typeface="Verdana"/>
              </a:rPr>
              <a:t>The sales </a:t>
            </a:r>
            <a:r>
              <a:rPr lang="it-IT" sz="2000" dirty="0" err="1">
                <a:latin typeface="Verdana"/>
                <a:cs typeface="Verdana"/>
              </a:rPr>
              <a:t>plan</a:t>
            </a:r>
            <a:endParaRPr lang="it-IT" sz="2000" dirty="0">
              <a:latin typeface="Verdana"/>
              <a:cs typeface="Verdana"/>
            </a:endParaRPr>
          </a:p>
          <a:p>
            <a:pPr marL="927100">
              <a:lnSpc>
                <a:spcPct val="100000"/>
              </a:lnSpc>
              <a:spcBef>
                <a:spcPts val="300"/>
              </a:spcBef>
            </a:pPr>
            <a:r>
              <a:rPr lang="it-IT" sz="2000" dirty="0">
                <a:latin typeface="Verdana"/>
                <a:cs typeface="Verdana"/>
              </a:rPr>
              <a:t>The </a:t>
            </a:r>
            <a:r>
              <a:rPr lang="it-IT" sz="2000" dirty="0" err="1">
                <a:latin typeface="Verdana"/>
                <a:cs typeface="Verdana"/>
              </a:rPr>
              <a:t>investment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plan</a:t>
            </a:r>
            <a:endParaRPr lang="it-IT" sz="2000" dirty="0">
              <a:latin typeface="Verdana"/>
              <a:cs typeface="Verdana"/>
            </a:endParaRPr>
          </a:p>
          <a:p>
            <a:pPr marL="927100">
              <a:lnSpc>
                <a:spcPct val="100000"/>
              </a:lnSpc>
              <a:spcBef>
                <a:spcPts val="300"/>
              </a:spcBef>
            </a:pPr>
            <a:r>
              <a:rPr lang="it-IT" sz="2000" dirty="0" err="1">
                <a:latin typeface="Verdana"/>
                <a:cs typeface="Verdana"/>
              </a:rPr>
              <a:t>Phases</a:t>
            </a:r>
            <a:r>
              <a:rPr lang="it-IT" sz="2000" dirty="0">
                <a:latin typeface="Verdana"/>
                <a:cs typeface="Verdana"/>
              </a:rPr>
              <a:t> and </a:t>
            </a:r>
            <a:r>
              <a:rPr lang="it-IT" sz="2000" dirty="0" err="1">
                <a:latin typeface="Verdana"/>
                <a:cs typeface="Verdana"/>
              </a:rPr>
              <a:t>deadliens</a:t>
            </a:r>
            <a:endParaRPr lang="it-IT" sz="2000" dirty="0">
              <a:latin typeface="Verdana"/>
              <a:cs typeface="Verdana"/>
            </a:endParaRPr>
          </a:p>
          <a:p>
            <a:pPr marL="469900" indent="-457200">
              <a:lnSpc>
                <a:spcPct val="100000"/>
              </a:lnSpc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80000"/>
              <a:buAutoNum type="arabicPeriod" startAt="4"/>
              <a:tabLst>
                <a:tab pos="469265" algn="l"/>
                <a:tab pos="469900" algn="l"/>
              </a:tabLst>
            </a:pPr>
            <a:r>
              <a:rPr lang="it-IT" sz="2000" spc="-5" dirty="0">
                <a:latin typeface="Verdana"/>
                <a:cs typeface="Verdana"/>
              </a:rPr>
              <a:t>The </a:t>
            </a:r>
            <a:r>
              <a:rPr lang="it-IT" sz="2000" spc="-5" dirty="0" err="1">
                <a:latin typeface="Verdana"/>
                <a:cs typeface="Verdana"/>
              </a:rPr>
              <a:t>financial</a:t>
            </a:r>
            <a:r>
              <a:rPr lang="it-IT" sz="2000" spc="-5" dirty="0">
                <a:latin typeface="Verdana"/>
                <a:cs typeface="Verdana"/>
              </a:rPr>
              <a:t> </a:t>
            </a:r>
            <a:r>
              <a:rPr lang="it-IT" sz="2000" spc="-5" dirty="0" err="1">
                <a:latin typeface="Verdana"/>
                <a:cs typeface="Verdana"/>
              </a:rPr>
              <a:t>plan</a:t>
            </a:r>
            <a:endParaRPr lang="it-IT" sz="20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40155" y="538683"/>
            <a:ext cx="6861809" cy="8763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2725">
              <a:lnSpc>
                <a:spcPts val="3350"/>
              </a:lnSpc>
              <a:spcBef>
                <a:spcPts val="9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2.</a:t>
            </a:r>
            <a:r>
              <a:rPr lang="it-IT" spc="-1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The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10" dirty="0">
                <a:solidFill>
                  <a:schemeClr val="accent1">
                    <a:lumMod val="75000"/>
                  </a:schemeClr>
                </a:solidFill>
              </a:rPr>
              <a:t>Business</a:t>
            </a:r>
            <a:r>
              <a:rPr lang="it-IT" spc="3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Plan</a:t>
            </a:r>
            <a:br>
              <a:rPr lang="it-IT" spc="-5" dirty="0">
                <a:solidFill>
                  <a:schemeClr val="accent1">
                    <a:lumMod val="75000"/>
                  </a:schemeClr>
                </a:solidFill>
              </a:rPr>
            </a:br>
            <a:endParaRPr spc="-10" dirty="0"/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9</a:t>
            </a:fld>
            <a:endParaRPr spc="-5" dirty="0"/>
          </a:p>
        </p:txBody>
      </p:sp>
      <p:sp>
        <p:nvSpPr>
          <p:cNvPr id="6" name="object 6"/>
          <p:cNvSpPr txBox="1"/>
          <p:nvPr/>
        </p:nvSpPr>
        <p:spPr>
          <a:xfrm>
            <a:off x="381000" y="1597148"/>
            <a:ext cx="6781800" cy="41806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ORIGINS AND HISTORY OF THE COMPANY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If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plan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refers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a company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already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operating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on the market,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reader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must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immediately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be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introduced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its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history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providing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elements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such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launch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year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ownership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structure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(over time),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legal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form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skills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acquired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typical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activity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etc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…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Also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not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forgetting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mention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events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an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extraordinary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nature (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disposals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management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changes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...)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that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have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affected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company, and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if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in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what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ways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belongs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an industrial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group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and/or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financial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88745" algn="l"/>
                <a:tab pos="1737995" algn="l"/>
                <a:tab pos="2757805" algn="l"/>
                <a:tab pos="3365500" algn="l"/>
                <a:tab pos="4571365" algn="l"/>
                <a:tab pos="5127625" algn="l"/>
                <a:tab pos="5880735" algn="l"/>
                <a:tab pos="7287895" algn="l"/>
              </a:tabLst>
            </a:pPr>
            <a:endParaRPr sz="20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40409" y="538683"/>
            <a:ext cx="4698391" cy="112017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2.</a:t>
            </a:r>
            <a:r>
              <a:rPr lang="it-IT" spc="-1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The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10" dirty="0">
                <a:solidFill>
                  <a:schemeClr val="accent1">
                    <a:lumMod val="75000"/>
                  </a:schemeClr>
                </a:solidFill>
              </a:rPr>
              <a:t>Business</a:t>
            </a:r>
            <a:r>
              <a:rPr lang="it-IT" spc="3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Plan</a:t>
            </a:r>
            <a:br>
              <a:rPr lang="it-IT" spc="-5" dirty="0">
                <a:solidFill>
                  <a:schemeClr val="accent1">
                    <a:lumMod val="75000"/>
                  </a:schemeClr>
                </a:solidFill>
              </a:rPr>
            </a:br>
            <a:endParaRPr spc="-5" dirty="0">
              <a:solidFill>
                <a:srgbClr val="FF8D3D"/>
              </a:solidFill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10</a:t>
            </a:fld>
            <a:endParaRPr spc="-5" dirty="0"/>
          </a:p>
        </p:txBody>
      </p:sp>
      <p:sp>
        <p:nvSpPr>
          <p:cNvPr id="12" name="object 12"/>
          <p:cNvSpPr txBox="1"/>
          <p:nvPr/>
        </p:nvSpPr>
        <p:spPr>
          <a:xfrm>
            <a:off x="361783" y="1396363"/>
            <a:ext cx="6595531" cy="29360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600"/>
              </a:spcBef>
            </a:pP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 ACTIVITY</a:t>
            </a:r>
          </a:p>
          <a:p>
            <a:pPr marL="12700" marR="5080" algn="just">
              <a:lnSpc>
                <a:spcPct val="100000"/>
              </a:lnSpc>
              <a:spcBef>
                <a:spcPts val="600"/>
              </a:spcBef>
            </a:pP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After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having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defined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what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you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intend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achieve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you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need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explain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business idea from, i.e.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activity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you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intend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carry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on.</a:t>
            </a:r>
          </a:p>
          <a:p>
            <a:pPr marL="12700" marR="5080" algn="just">
              <a:lnSpc>
                <a:spcPct val="100000"/>
              </a:lnSpc>
              <a:spcBef>
                <a:spcPts val="600"/>
              </a:spcBef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descriptive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characteristics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the productions must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not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be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only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"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physical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". In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fact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necessary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describe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products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through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analysis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functions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perform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relation to the market and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need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go 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satisfy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  <a:endParaRPr sz="20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60933" y="400601"/>
            <a:ext cx="5001667" cy="6672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79095">
              <a:lnSpc>
                <a:spcPct val="132200"/>
              </a:lnSpc>
              <a:spcBef>
                <a:spcPts val="100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2.</a:t>
            </a:r>
            <a:r>
              <a:rPr lang="it-IT" spc="-1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The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10" dirty="0">
                <a:solidFill>
                  <a:schemeClr val="accent1">
                    <a:lumMod val="75000"/>
                  </a:schemeClr>
                </a:solidFill>
              </a:rPr>
              <a:t>Business</a:t>
            </a:r>
            <a:r>
              <a:rPr lang="it-IT" spc="3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Plan</a:t>
            </a:r>
            <a:endParaRPr spc="-10" dirty="0"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11</a:t>
            </a:fld>
            <a:endParaRPr spc="-5" dirty="0"/>
          </a:p>
        </p:txBody>
      </p:sp>
      <p:sp>
        <p:nvSpPr>
          <p:cNvPr id="6" name="object 6"/>
          <p:cNvSpPr txBox="1"/>
          <p:nvPr/>
        </p:nvSpPr>
        <p:spPr>
          <a:xfrm>
            <a:off x="560933" y="1828800"/>
            <a:ext cx="6804914" cy="2500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endParaRPr lang="it-IT" sz="20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STRUCTURE</a:t>
            </a: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Both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due to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importance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topic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in the planning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process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and due to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importance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assigned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 human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resources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by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external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interlocutors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definition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the company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structure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and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organization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human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resources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fundamental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part of the business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plan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sz="20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60933" y="560346"/>
            <a:ext cx="4925467" cy="6672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79095">
              <a:lnSpc>
                <a:spcPct val="132200"/>
              </a:lnSpc>
              <a:spcBef>
                <a:spcPts val="100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2.</a:t>
            </a:r>
            <a:r>
              <a:rPr lang="it-IT" spc="-1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The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10" dirty="0">
                <a:solidFill>
                  <a:schemeClr val="accent1">
                    <a:lumMod val="75000"/>
                  </a:schemeClr>
                </a:solidFill>
              </a:rPr>
              <a:t>Business</a:t>
            </a:r>
            <a:r>
              <a:rPr lang="it-IT" spc="3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Plan</a:t>
            </a:r>
            <a:endParaRPr spc="-10" dirty="0"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12</a:t>
            </a:fld>
            <a:endParaRPr spc="-5" dirty="0"/>
          </a:p>
        </p:txBody>
      </p:sp>
      <p:sp>
        <p:nvSpPr>
          <p:cNvPr id="9" name="object 9"/>
          <p:cNvSpPr txBox="1"/>
          <p:nvPr/>
        </p:nvSpPr>
        <p:spPr>
          <a:xfrm>
            <a:off x="560933" y="1752600"/>
            <a:ext cx="6906667" cy="22057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>
              <a:lnSpc>
                <a:spcPct val="100000"/>
              </a:lnSpc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tabLst>
                <a:tab pos="277495" algn="l"/>
                <a:tab pos="278130" algn="l"/>
              </a:tabLst>
            </a:pP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part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explains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choices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terms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of:</a:t>
            </a:r>
          </a:p>
          <a:p>
            <a:pPr marL="277495" marR="5080" indent="-265430">
              <a:lnSpc>
                <a:spcPct val="100000"/>
              </a:lnSpc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legal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form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taking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care 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clarify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shareholdings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any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agreements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signed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by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shareholders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(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generally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binding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for a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certain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period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time),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any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fiscal,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administrative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legal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implications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All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relevant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aspects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with an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often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underestimated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impact on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current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management;</a:t>
            </a:r>
            <a:endParaRPr sz="20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60933" y="480767"/>
            <a:ext cx="4925467" cy="6672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79095">
              <a:lnSpc>
                <a:spcPct val="132200"/>
              </a:lnSpc>
              <a:spcBef>
                <a:spcPts val="100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2.</a:t>
            </a:r>
            <a:r>
              <a:rPr lang="it-IT" spc="-1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The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10" dirty="0">
                <a:solidFill>
                  <a:schemeClr val="accent1">
                    <a:lumMod val="75000"/>
                  </a:schemeClr>
                </a:solidFill>
              </a:rPr>
              <a:t>Business</a:t>
            </a:r>
            <a:r>
              <a:rPr lang="it-IT" spc="3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Plan</a:t>
            </a:r>
            <a:endParaRPr spc="-10" dirty="0"/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13</a:t>
            </a:fld>
            <a:endParaRPr spc="-5" dirty="0"/>
          </a:p>
        </p:txBody>
      </p:sp>
      <p:sp>
        <p:nvSpPr>
          <p:cNvPr id="15" name="object 15"/>
          <p:cNvSpPr txBox="1"/>
          <p:nvPr/>
        </p:nvSpPr>
        <p:spPr>
          <a:xfrm>
            <a:off x="457200" y="1960649"/>
            <a:ext cx="7214599" cy="29367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7495" marR="5080" indent="-265430"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partnerships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characteristics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partners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role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held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type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agreement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characteristics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exchange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underlying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partnership,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temporal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dynamics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the partnership;</a:t>
            </a:r>
          </a:p>
          <a:p>
            <a:pPr marL="277495" marR="5080" indent="-265430"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external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services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introducing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professionals</a:t>
            </a:r>
            <a:endParaRPr lang="it-IT" sz="2000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277495" marR="5080" indent="-265430"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collaborators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initiative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(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legal-tax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assistance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insurance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companies and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banks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);</a:t>
            </a:r>
          </a:p>
          <a:p>
            <a:pPr marL="277495" marR="5080" indent="-265430"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Licences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patents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concessions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authorizations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(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if</a:t>
            </a:r>
            <a:endParaRPr lang="it-IT" sz="2000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277495" marR="5080" indent="-265430"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relevant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)</a:t>
            </a:r>
            <a:endParaRPr sz="2000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81000" y="609600"/>
            <a:ext cx="4918129" cy="112017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69570">
              <a:lnSpc>
                <a:spcPct val="100000"/>
              </a:lnSpc>
              <a:spcBef>
                <a:spcPts val="9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2.</a:t>
            </a:r>
            <a:r>
              <a:rPr lang="it-IT" spc="-1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The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10" dirty="0">
                <a:solidFill>
                  <a:schemeClr val="accent1">
                    <a:lumMod val="75000"/>
                  </a:schemeClr>
                </a:solidFill>
              </a:rPr>
              <a:t>Business</a:t>
            </a:r>
            <a:r>
              <a:rPr lang="it-IT" spc="3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Plan</a:t>
            </a:r>
            <a:br>
              <a:rPr lang="it-IT" spc="-5" dirty="0">
                <a:solidFill>
                  <a:schemeClr val="accent1">
                    <a:lumMod val="75000"/>
                  </a:schemeClr>
                </a:solidFill>
              </a:rPr>
            </a:br>
            <a:endParaRPr spc="-5" dirty="0"/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14</a:t>
            </a:fld>
            <a:endParaRPr spc="-5" dirty="0"/>
          </a:p>
        </p:txBody>
      </p:sp>
      <p:sp>
        <p:nvSpPr>
          <p:cNvPr id="15" name="object 15"/>
          <p:cNvSpPr txBox="1"/>
          <p:nvPr/>
        </p:nvSpPr>
        <p:spPr>
          <a:xfrm>
            <a:off x="381000" y="1524000"/>
            <a:ext cx="7010400" cy="38600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just">
              <a:lnSpc>
                <a:spcPct val="100000"/>
              </a:lnSpc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tabLst>
                <a:tab pos="277495" algn="l"/>
                <a:tab pos="278130" algn="l"/>
              </a:tabLst>
            </a:pPr>
            <a:r>
              <a:rPr lang="it-IT" sz="2000" b="1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 ORGANIZATION</a:t>
            </a:r>
          </a:p>
          <a:p>
            <a:pPr marL="277495" marR="5080" indent="-265430" algn="just">
              <a:lnSpc>
                <a:spcPct val="100000"/>
              </a:lnSpc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 management of the company,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highlighting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expertise and,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if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necessary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steps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still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be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taken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preparation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and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how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team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has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organized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itself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achieve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high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level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know-how;</a:t>
            </a:r>
          </a:p>
          <a:p>
            <a:pPr marL="277495" marR="5080" indent="-265430" algn="just">
              <a:lnSpc>
                <a:spcPct val="100000"/>
              </a:lnSpc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organizational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chart, with the precise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definition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management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roles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responsibilities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;</a:t>
            </a:r>
          </a:p>
          <a:p>
            <a:pPr marL="277495" marR="5080" indent="-265430" algn="just">
              <a:lnSpc>
                <a:spcPct val="100000"/>
              </a:lnSpc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motivation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plan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i.e.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how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corporate culture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intends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order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approach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needs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expectations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its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internal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staff and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collaborators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(the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issue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stock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options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).</a:t>
            </a:r>
          </a:p>
          <a:p>
            <a:pPr marL="277495" marR="5080" indent="-265430" algn="just">
              <a:lnSpc>
                <a:spcPct val="100000"/>
              </a:lnSpc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recruitment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training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plan</a:t>
            </a:r>
            <a:endParaRPr sz="2000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57200" y="390665"/>
            <a:ext cx="6697980" cy="112017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69570">
              <a:lnSpc>
                <a:spcPct val="100000"/>
              </a:lnSpc>
              <a:spcBef>
                <a:spcPts val="9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2.</a:t>
            </a:r>
            <a:r>
              <a:rPr lang="it-IT" spc="-1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The </a:t>
            </a:r>
            <a:r>
              <a:rPr lang="it-IT" spc="-10" dirty="0">
                <a:solidFill>
                  <a:schemeClr val="accent1">
                    <a:lumMod val="75000"/>
                  </a:schemeClr>
                </a:solidFill>
              </a:rPr>
              <a:t>Business</a:t>
            </a:r>
            <a:r>
              <a:rPr lang="it-IT" spc="3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Plan</a:t>
            </a:r>
            <a:br>
              <a:rPr lang="it-IT" spc="-5" dirty="0">
                <a:solidFill>
                  <a:schemeClr val="accent1">
                    <a:lumMod val="75000"/>
                  </a:schemeClr>
                </a:solidFill>
              </a:rPr>
            </a:br>
            <a:endParaRPr spc="-10" dirty="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15</a:t>
            </a:fld>
            <a:endParaRPr spc="-5" dirty="0"/>
          </a:p>
        </p:txBody>
      </p:sp>
      <p:sp>
        <p:nvSpPr>
          <p:cNvPr id="6" name="object 6"/>
          <p:cNvSpPr txBox="1"/>
          <p:nvPr/>
        </p:nvSpPr>
        <p:spPr>
          <a:xfrm>
            <a:off x="567525" y="1826851"/>
            <a:ext cx="6587655" cy="389850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just"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tabLst>
                <a:tab pos="277495" algn="l"/>
                <a:tab pos="278130" algn="l"/>
              </a:tabLst>
            </a:pPr>
            <a:r>
              <a:rPr lang="it-IT" sz="2000" b="1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PRODUCTION AND LOGISTICS</a:t>
            </a:r>
          </a:p>
          <a:p>
            <a:pPr marL="12065" marR="5080" algn="just"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tabLst>
                <a:tab pos="277495" algn="l"/>
                <a:tab pos="278130" algn="l"/>
              </a:tabLst>
            </a:pP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Another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theme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that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production, in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which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objective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analysis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must focus on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aspects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such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:</a:t>
            </a:r>
          </a:p>
          <a:p>
            <a:pPr marL="277495" marR="5080" indent="-265430" algn="just"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description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transformation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process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adopted</a:t>
            </a:r>
            <a:endParaRPr lang="it-IT" sz="2000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277495" marR="5080" indent="-265430" algn="just"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characteristics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terms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benefits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but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also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complexity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(and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possible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risk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) of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process</a:t>
            </a:r>
            <a:endParaRPr lang="it-IT" sz="2000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277495" marR="5080" indent="-265430" algn="just"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foreseen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quality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control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mechanisms</a:t>
            </a:r>
            <a:endParaRPr lang="it-IT" sz="2000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277495" marR="5080" indent="-265430" algn="just"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machinery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necessary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achieve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qualitative and quantitative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objectives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the output</a:t>
            </a:r>
            <a:endParaRPr sz="2000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77964" y="489090"/>
            <a:ext cx="6697980" cy="112017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69570">
              <a:lnSpc>
                <a:spcPct val="100000"/>
              </a:lnSpc>
              <a:spcBef>
                <a:spcPts val="9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2.</a:t>
            </a:r>
            <a:r>
              <a:rPr lang="it-IT" spc="-1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The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10" dirty="0">
                <a:solidFill>
                  <a:schemeClr val="accent1">
                    <a:lumMod val="75000"/>
                  </a:schemeClr>
                </a:solidFill>
              </a:rPr>
              <a:t>Business</a:t>
            </a:r>
            <a:r>
              <a:rPr lang="it-IT" spc="3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Plan</a:t>
            </a:r>
            <a:br>
              <a:rPr lang="it-IT" spc="-5" dirty="0">
                <a:solidFill>
                  <a:schemeClr val="accent1">
                    <a:lumMod val="75000"/>
                  </a:schemeClr>
                </a:solidFill>
              </a:rPr>
            </a:br>
            <a:endParaRPr spc="-10" dirty="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16</a:t>
            </a:fld>
            <a:endParaRPr spc="-5" dirty="0"/>
          </a:p>
        </p:txBody>
      </p:sp>
      <p:sp>
        <p:nvSpPr>
          <p:cNvPr id="6" name="object 6"/>
          <p:cNvSpPr txBox="1"/>
          <p:nvPr/>
        </p:nvSpPr>
        <p:spPr>
          <a:xfrm>
            <a:off x="577964" y="1554447"/>
            <a:ext cx="6203836" cy="41678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just">
              <a:lnSpc>
                <a:spcPct val="100000"/>
              </a:lnSpc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tabLst>
                <a:tab pos="277495" algn="l"/>
                <a:tab pos="278130" algn="l"/>
              </a:tabLst>
            </a:pP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Another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topic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that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needs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be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addressed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logistics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in an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analysis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that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will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have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focus on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aspects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such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:</a:t>
            </a:r>
          </a:p>
          <a:p>
            <a:pPr marL="277495" marR="5080" indent="-265430" algn="just">
              <a:lnSpc>
                <a:spcPct val="100000"/>
              </a:lnSpc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handling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i.e.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means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used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for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transport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dedicated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human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resources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the management of information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flows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speed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delivery,…</a:t>
            </a:r>
          </a:p>
          <a:p>
            <a:pPr marL="277495" marR="5080" indent="-265430" algn="just">
              <a:lnSpc>
                <a:spcPct val="100000"/>
              </a:lnSpc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warehouse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including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description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characteristics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dedicated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rooms and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stored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goods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the</a:t>
            </a:r>
          </a:p>
          <a:p>
            <a:pPr marL="277495" marR="5080" indent="-265430" algn="just">
              <a:lnSpc>
                <a:spcPct val="100000"/>
              </a:lnSpc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residual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capacity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case of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growth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…</a:t>
            </a:r>
          </a:p>
          <a:p>
            <a:pPr marL="277495" marR="5080" indent="-265430" algn="just">
              <a:lnSpc>
                <a:spcPct val="100000"/>
              </a:lnSpc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distribution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i.e.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choice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distribution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channels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adopt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  <a:endParaRPr sz="2000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40409" y="538683"/>
            <a:ext cx="4926991" cy="112017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2.</a:t>
            </a:r>
            <a:r>
              <a:rPr lang="it-IT" spc="-1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The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10" dirty="0">
                <a:solidFill>
                  <a:schemeClr val="accent1">
                    <a:lumMod val="75000"/>
                  </a:schemeClr>
                </a:solidFill>
              </a:rPr>
              <a:t>Business</a:t>
            </a:r>
            <a:r>
              <a:rPr lang="it-IT" spc="3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Plan</a:t>
            </a:r>
            <a:br>
              <a:rPr lang="it-IT" spc="-5" dirty="0">
                <a:solidFill>
                  <a:schemeClr val="accent1">
                    <a:lumMod val="75000"/>
                  </a:schemeClr>
                </a:solidFill>
              </a:rPr>
            </a:br>
            <a:endParaRPr spc="-5" dirty="0">
              <a:solidFill>
                <a:srgbClr val="FF8D3D"/>
              </a:solidFill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17</a:t>
            </a:fld>
            <a:endParaRPr spc="-5" dirty="0"/>
          </a:p>
        </p:txBody>
      </p:sp>
      <p:sp>
        <p:nvSpPr>
          <p:cNvPr id="5" name="object 5"/>
          <p:cNvSpPr txBox="1"/>
          <p:nvPr/>
        </p:nvSpPr>
        <p:spPr>
          <a:xfrm>
            <a:off x="536258" y="1622327"/>
            <a:ext cx="6421056" cy="2582951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12065" marR="5080" algn="just">
              <a:lnSpc>
                <a:spcPct val="101800"/>
              </a:lnSpc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tabLst>
                <a:tab pos="277495" algn="l"/>
                <a:tab pos="278130" algn="l"/>
              </a:tabLst>
            </a:pPr>
            <a:r>
              <a:rPr lang="it-IT" sz="2000" b="1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 MARKETING PLAN</a:t>
            </a:r>
          </a:p>
          <a:p>
            <a:pPr marL="12065" marR="5080" algn="just">
              <a:lnSpc>
                <a:spcPct val="101800"/>
              </a:lnSpc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tabLst>
                <a:tab pos="277495" algn="l"/>
                <a:tab pos="278130" algn="l"/>
              </a:tabLst>
            </a:pP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 task of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whoever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carries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out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this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planning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process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demonstrate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how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intends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translate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competitive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strategies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into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concrete sales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plan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To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obtain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this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result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necessary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define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marketing-mix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levers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product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(service),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price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the promotion / advertising and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distribution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/ sales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channels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  <a:endParaRPr sz="2000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40409" y="538683"/>
            <a:ext cx="4317391" cy="112017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2.</a:t>
            </a:r>
            <a:r>
              <a:rPr lang="it-IT" spc="-1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The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10" dirty="0">
                <a:solidFill>
                  <a:schemeClr val="accent1">
                    <a:lumMod val="75000"/>
                  </a:schemeClr>
                </a:solidFill>
              </a:rPr>
              <a:t>Business</a:t>
            </a:r>
            <a:r>
              <a:rPr lang="it-IT" spc="3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Plan</a:t>
            </a:r>
            <a:br>
              <a:rPr lang="it-IT" spc="-5" dirty="0">
                <a:solidFill>
                  <a:schemeClr val="accent1">
                    <a:lumMod val="75000"/>
                  </a:schemeClr>
                </a:solidFill>
              </a:rPr>
            </a:br>
            <a:endParaRPr spc="-5" dirty="0">
              <a:solidFill>
                <a:srgbClr val="FF8D3D"/>
              </a:solidFill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18</a:t>
            </a:fld>
            <a:endParaRPr spc="-5" dirty="0"/>
          </a:p>
        </p:txBody>
      </p:sp>
      <p:sp>
        <p:nvSpPr>
          <p:cNvPr id="7" name="object 7"/>
          <p:cNvSpPr txBox="1"/>
          <p:nvPr/>
        </p:nvSpPr>
        <p:spPr>
          <a:xfrm>
            <a:off x="591820" y="1905000"/>
            <a:ext cx="6037580" cy="2251257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469265" marR="5080" indent="-457200" algn="just"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+mj-lt"/>
              <a:buAutoNum type="alphaLcParenR"/>
              <a:tabLst>
                <a:tab pos="277495" algn="l"/>
                <a:tab pos="278130" algn="l"/>
              </a:tabLst>
            </a:pP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Product/service</a:t>
            </a:r>
          </a:p>
          <a:p>
            <a:pPr marL="12065" marR="5080" algn="just"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tabLst>
                <a:tab pos="277495" algn="l"/>
                <a:tab pos="278130" algn="l"/>
              </a:tabLst>
            </a:pP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Beyond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what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has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been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enucleated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about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offer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previously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question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investigating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aspects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such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physical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characteristics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packaging and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accessories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for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physical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productions, and the qualitative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aspects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assistance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services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  <a:endParaRPr sz="2000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40409" y="538683"/>
            <a:ext cx="4545991" cy="112017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2.</a:t>
            </a:r>
            <a:r>
              <a:rPr lang="it-IT" spc="-1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The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10" dirty="0">
                <a:solidFill>
                  <a:schemeClr val="accent1">
                    <a:lumMod val="75000"/>
                  </a:schemeClr>
                </a:solidFill>
              </a:rPr>
              <a:t>Business</a:t>
            </a:r>
            <a:r>
              <a:rPr lang="it-IT" spc="3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Plan</a:t>
            </a:r>
            <a:br>
              <a:rPr lang="it-IT" spc="-5" dirty="0">
                <a:solidFill>
                  <a:schemeClr val="accent1">
                    <a:lumMod val="75000"/>
                  </a:schemeClr>
                </a:solidFill>
              </a:rPr>
            </a:br>
            <a:endParaRPr spc="-5" dirty="0">
              <a:solidFill>
                <a:srgbClr val="FF8D3D"/>
              </a:solidFill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19</a:t>
            </a:fld>
            <a:endParaRPr spc="-5" dirty="0"/>
          </a:p>
        </p:txBody>
      </p:sp>
      <p:sp>
        <p:nvSpPr>
          <p:cNvPr id="9" name="object 9"/>
          <p:cNvSpPr txBox="1"/>
          <p:nvPr/>
        </p:nvSpPr>
        <p:spPr>
          <a:xfrm>
            <a:off x="791122" y="1414118"/>
            <a:ext cx="6676478" cy="3501343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12065" marR="5080" algn="just">
              <a:lnSpc>
                <a:spcPct val="101800"/>
              </a:lnSpc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tabLst>
                <a:tab pos="277495" algn="l"/>
                <a:tab pos="278130" algn="l"/>
              </a:tabLst>
            </a:pPr>
            <a:r>
              <a:rPr lang="it-IT" sz="2000" spc="-5" dirty="0">
                <a:solidFill>
                  <a:schemeClr val="accent1">
                    <a:lumMod val="75000"/>
                  </a:schemeClr>
                </a:solidFill>
                <a:latin typeface="Verdana"/>
                <a:cs typeface="Verdana"/>
              </a:rPr>
              <a:t>b) 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Price</a:t>
            </a:r>
            <a:endParaRPr sz="2000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12065" marR="5080" algn="just"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tabLst>
                <a:tab pos="277495" algn="l"/>
                <a:tab pos="278130" algn="l"/>
              </a:tabLst>
            </a:pP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fundamental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element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the marketing policy, to be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correctly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determined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must take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into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consideration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following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aspects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:</a:t>
            </a:r>
          </a:p>
          <a:p>
            <a:pPr marL="12065" marR="5080" algn="just"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tabLst>
                <a:tab pos="277495" algn="l"/>
                <a:tab pos="278130" algn="l"/>
              </a:tabLst>
            </a:pP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At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product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level</a:t>
            </a:r>
            <a:endParaRPr lang="it-IT" sz="2000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277495" marR="5080" indent="-265430" algn="just"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elasticity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/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rigidity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demand</a:t>
            </a:r>
            <a:endParaRPr lang="it-IT" sz="2000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277495" marR="5080" indent="-265430" algn="just"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perception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price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component</a:t>
            </a:r>
          </a:p>
          <a:p>
            <a:pPr marL="12065" marR="5080" algn="just"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tabLst>
                <a:tab pos="277495" algn="l"/>
                <a:tab pos="278130" algn="l"/>
              </a:tabLst>
            </a:pP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At the company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level</a:t>
            </a:r>
            <a:endParaRPr lang="it-IT" sz="2000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277495" marR="5080" indent="-265430" algn="just"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cost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structure</a:t>
            </a:r>
            <a:endParaRPr lang="it-IT" sz="2000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277495" marR="5080" indent="-265430" algn="just"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sales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plan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expected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profit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level</a:t>
            </a:r>
            <a:endParaRPr sz="2000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40409" y="538683"/>
            <a:ext cx="4241191" cy="112017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2.</a:t>
            </a:r>
            <a:r>
              <a:rPr lang="it-IT" spc="-1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The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10" dirty="0">
                <a:solidFill>
                  <a:schemeClr val="accent1">
                    <a:lumMod val="75000"/>
                  </a:schemeClr>
                </a:solidFill>
              </a:rPr>
              <a:t>Business</a:t>
            </a:r>
            <a:r>
              <a:rPr lang="it-IT" spc="3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Plan</a:t>
            </a:r>
            <a:br>
              <a:rPr lang="it-IT" spc="-5" dirty="0">
                <a:solidFill>
                  <a:schemeClr val="accent1">
                    <a:lumMod val="75000"/>
                  </a:schemeClr>
                </a:solidFill>
              </a:rPr>
            </a:br>
            <a:endParaRPr spc="-5" dirty="0">
              <a:solidFill>
                <a:srgbClr val="FF8D3D"/>
              </a:solidFill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20</a:t>
            </a:fld>
            <a:endParaRPr spc="-5" dirty="0"/>
          </a:p>
        </p:txBody>
      </p:sp>
      <p:sp>
        <p:nvSpPr>
          <p:cNvPr id="8" name="object 8"/>
          <p:cNvSpPr txBox="1"/>
          <p:nvPr/>
        </p:nvSpPr>
        <p:spPr>
          <a:xfrm>
            <a:off x="563245" y="1524000"/>
            <a:ext cx="6394069" cy="3873496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 marL="12065" marR="5080" algn="just"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tabLst>
                <a:tab pos="277495" algn="l"/>
                <a:tab pos="278130" algn="l"/>
              </a:tabLst>
            </a:pPr>
            <a:r>
              <a:rPr lang="it-IT" sz="2000" spc="-5" dirty="0">
                <a:solidFill>
                  <a:schemeClr val="accent1">
                    <a:lumMod val="75000"/>
                  </a:schemeClr>
                </a:solidFill>
                <a:latin typeface="Verdana"/>
                <a:cs typeface="Verdana"/>
              </a:rPr>
              <a:t>c) 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Advertising/promotion</a:t>
            </a:r>
          </a:p>
          <a:p>
            <a:pPr marL="12065" marR="5080" algn="just"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tabLst>
                <a:tab pos="277495" algn="l"/>
                <a:tab pos="278130" algn="l"/>
              </a:tabLst>
            </a:pP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That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overall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communication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policy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aimed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influencing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customers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'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consumption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attitudes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order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influence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their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sales.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Among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them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plan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must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explain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how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company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intends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move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terms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of:</a:t>
            </a:r>
          </a:p>
          <a:p>
            <a:pPr marL="277495" marR="5080" indent="-265430" algn="just"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Direct advertising - i.e.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communication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that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has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company and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its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products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its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theme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and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which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exploits the media (radio, TV,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newspapers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magazines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),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direct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channels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(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flyers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mail,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telephone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) or a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hybrid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form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such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Web.</a:t>
            </a:r>
            <a:endParaRPr sz="2000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40409" y="538683"/>
            <a:ext cx="4622191" cy="112017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2.</a:t>
            </a:r>
            <a:r>
              <a:rPr lang="it-IT" spc="-1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The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10" dirty="0">
                <a:solidFill>
                  <a:schemeClr val="accent1">
                    <a:lumMod val="75000"/>
                  </a:schemeClr>
                </a:solidFill>
              </a:rPr>
              <a:t>Business</a:t>
            </a:r>
            <a:r>
              <a:rPr lang="it-IT" spc="3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Plan</a:t>
            </a:r>
            <a:br>
              <a:rPr lang="it-IT" spc="-5" dirty="0">
                <a:solidFill>
                  <a:schemeClr val="accent1">
                    <a:lumMod val="75000"/>
                  </a:schemeClr>
                </a:solidFill>
              </a:rPr>
            </a:br>
            <a:endParaRPr spc="-5" dirty="0">
              <a:solidFill>
                <a:srgbClr val="FF8D3D"/>
              </a:solidFill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21</a:t>
            </a:fld>
            <a:endParaRPr spc="-5" dirty="0"/>
          </a:p>
        </p:txBody>
      </p:sp>
      <p:sp>
        <p:nvSpPr>
          <p:cNvPr id="9" name="object 9"/>
          <p:cNvSpPr txBox="1"/>
          <p:nvPr/>
        </p:nvSpPr>
        <p:spPr>
          <a:xfrm>
            <a:off x="388160" y="1524000"/>
            <a:ext cx="6063676" cy="2296141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 marL="277495" marR="5080" indent="-265430" algn="just">
              <a:lnSpc>
                <a:spcPct val="100000"/>
              </a:lnSpc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Indirect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advertising -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form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communication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that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addresses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object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be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promoted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reflection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an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external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event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(the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classic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case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sponsorship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).</a:t>
            </a:r>
          </a:p>
          <a:p>
            <a:pPr marL="277495" marR="5080" indent="-265430" algn="just">
              <a:lnSpc>
                <a:spcPct val="100000"/>
              </a:lnSpc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Promotion – non-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ordinary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forms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sales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incentives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(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one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-off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discounts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free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samples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prize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contests.</a:t>
            </a:r>
            <a:endParaRPr sz="2000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40409" y="538683"/>
            <a:ext cx="5231791" cy="112017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2.</a:t>
            </a:r>
            <a:r>
              <a:rPr lang="it-IT" spc="-1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The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10" dirty="0">
                <a:solidFill>
                  <a:schemeClr val="accent1">
                    <a:lumMod val="75000"/>
                  </a:schemeClr>
                </a:solidFill>
              </a:rPr>
              <a:t>Business</a:t>
            </a:r>
            <a:r>
              <a:rPr lang="it-IT" spc="3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Plan</a:t>
            </a:r>
            <a:br>
              <a:rPr lang="it-IT" spc="-5" dirty="0">
                <a:solidFill>
                  <a:schemeClr val="accent1">
                    <a:lumMod val="75000"/>
                  </a:schemeClr>
                </a:solidFill>
              </a:rPr>
            </a:br>
            <a:endParaRPr spc="-5" dirty="0">
              <a:solidFill>
                <a:srgbClr val="FF8D3D"/>
              </a:solidFill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22</a:t>
            </a:fld>
            <a:endParaRPr spc="-5" dirty="0"/>
          </a:p>
        </p:txBody>
      </p:sp>
      <p:sp>
        <p:nvSpPr>
          <p:cNvPr id="13" name="object 13"/>
          <p:cNvSpPr txBox="1"/>
          <p:nvPr/>
        </p:nvSpPr>
        <p:spPr>
          <a:xfrm>
            <a:off x="627671" y="1295400"/>
            <a:ext cx="6077929" cy="3257943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 marL="12700" marR="9525" algn="just">
              <a:spcBef>
                <a:spcPts val="600"/>
              </a:spcBef>
            </a:pPr>
            <a:r>
              <a:rPr lang="it-IT" sz="2000" spc="-5" dirty="0">
                <a:solidFill>
                  <a:schemeClr val="accent1">
                    <a:lumMod val="75000"/>
                  </a:schemeClr>
                </a:solidFill>
                <a:latin typeface="Verdana"/>
                <a:cs typeface="Verdana"/>
              </a:rPr>
              <a:t>d) 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Distribution/sales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channels</a:t>
            </a:r>
            <a:endParaRPr sz="2000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12065" marR="5080" algn="just"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tabLst>
                <a:tab pos="277495" algn="l"/>
                <a:tab pos="278130" algn="l"/>
              </a:tabLst>
            </a:pP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No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longer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making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choice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distribution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channel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explicit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but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illustrating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how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this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choice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consistent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with the target, the commercial policy and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pre-established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economic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objectives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Operation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possible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by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addressing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following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issues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:</a:t>
            </a:r>
          </a:p>
          <a:p>
            <a:pPr marL="277495" marR="5080" indent="-265430" algn="just"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Cost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/benefits - i.e.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weighing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commercial benefits of a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given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choice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against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relative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costs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;</a:t>
            </a:r>
            <a:endParaRPr sz="2000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40409" y="538683"/>
            <a:ext cx="4698391" cy="112017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2.</a:t>
            </a:r>
            <a:r>
              <a:rPr lang="it-IT" spc="-1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The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10" dirty="0">
                <a:solidFill>
                  <a:schemeClr val="accent1">
                    <a:lumMod val="75000"/>
                  </a:schemeClr>
                </a:solidFill>
              </a:rPr>
              <a:t>Business</a:t>
            </a:r>
            <a:r>
              <a:rPr lang="it-IT" spc="3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Plan</a:t>
            </a:r>
            <a:br>
              <a:rPr lang="it-IT" spc="-5" dirty="0">
                <a:solidFill>
                  <a:schemeClr val="accent1">
                    <a:lumMod val="75000"/>
                  </a:schemeClr>
                </a:solidFill>
              </a:rPr>
            </a:br>
            <a:endParaRPr spc="-5" dirty="0">
              <a:solidFill>
                <a:srgbClr val="FF8D3D"/>
              </a:solidFill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23</a:t>
            </a:fld>
            <a:endParaRPr spc="-5" dirty="0"/>
          </a:p>
        </p:txBody>
      </p:sp>
      <p:sp>
        <p:nvSpPr>
          <p:cNvPr id="24" name="object 24"/>
          <p:cNvSpPr txBox="1"/>
          <p:nvPr/>
        </p:nvSpPr>
        <p:spPr>
          <a:xfrm>
            <a:off x="526415" y="1447800"/>
            <a:ext cx="6179185" cy="2680221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12700" marR="9525" algn="just">
              <a:spcBef>
                <a:spcPts val="600"/>
              </a:spcBef>
            </a:pPr>
            <a:endParaRPr lang="it-IT" sz="2000" b="1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277495" marR="5080" indent="-265430" algn="just">
              <a:lnSpc>
                <a:spcPct val="100000"/>
              </a:lnSpc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Product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characteristics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-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suitability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distribution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solution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with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respect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product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ownership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;</a:t>
            </a:r>
          </a:p>
          <a:p>
            <a:pPr marL="277495" marR="5080" indent="-265430" algn="just">
              <a:lnSpc>
                <a:spcPct val="100000"/>
              </a:lnSpc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Market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characteristics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-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context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situation and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verification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availability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/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access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a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channel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;</a:t>
            </a:r>
          </a:p>
          <a:p>
            <a:pPr marL="277495" marR="5080" indent="-265430" algn="just">
              <a:lnSpc>
                <a:spcPct val="100000"/>
              </a:lnSpc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Marketing-mix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strategy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-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consistency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choice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with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respect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other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marketing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levers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  <a:endParaRPr sz="2000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40409" y="538683"/>
            <a:ext cx="5079391" cy="112017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2.</a:t>
            </a:r>
            <a:r>
              <a:rPr lang="it-IT" spc="-1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The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10" dirty="0">
                <a:solidFill>
                  <a:schemeClr val="accent1">
                    <a:lumMod val="75000"/>
                  </a:schemeClr>
                </a:solidFill>
              </a:rPr>
              <a:t>Business</a:t>
            </a:r>
            <a:r>
              <a:rPr lang="it-IT" spc="3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Plan</a:t>
            </a:r>
            <a:br>
              <a:rPr lang="it-IT" spc="-5" dirty="0">
                <a:solidFill>
                  <a:schemeClr val="accent1">
                    <a:lumMod val="75000"/>
                  </a:schemeClr>
                </a:solidFill>
              </a:rPr>
            </a:br>
            <a:endParaRPr spc="-5" dirty="0">
              <a:solidFill>
                <a:srgbClr val="FF8D3D"/>
              </a:solidFill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24</a:t>
            </a:fld>
            <a:endParaRPr spc="-5" dirty="0"/>
          </a:p>
        </p:txBody>
      </p:sp>
      <p:sp>
        <p:nvSpPr>
          <p:cNvPr id="6" name="object 6"/>
          <p:cNvSpPr txBox="1"/>
          <p:nvPr/>
        </p:nvSpPr>
        <p:spPr>
          <a:xfrm>
            <a:off x="534035" y="1447800"/>
            <a:ext cx="6857365" cy="2718693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12065" marR="5080" algn="just"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tabLst>
                <a:tab pos="277495" algn="l"/>
                <a:tab pos="278130" algn="l"/>
              </a:tabLst>
            </a:pPr>
            <a:r>
              <a:rPr lang="it-IT" sz="2000" b="1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 INVESTMENT PLAN</a:t>
            </a:r>
          </a:p>
          <a:p>
            <a:pPr marL="12065" marR="5080" algn="just"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tabLst>
                <a:tab pos="277495" algn="l"/>
                <a:tab pos="278130" algn="l"/>
              </a:tabLst>
            </a:pP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For the start-up,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tangible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intangible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investments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are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required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All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investments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planned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five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years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project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should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be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listed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here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business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plan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with an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indication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for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each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of:</a:t>
            </a:r>
          </a:p>
          <a:p>
            <a:pPr marL="277495" marR="5080" indent="-265430" algn="just"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cost</a:t>
            </a:r>
            <a:endParaRPr lang="it-IT" sz="2000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277495" marR="5080" indent="-265430" algn="just"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duration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economic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amortization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plan</a:t>
            </a:r>
            <a:endParaRPr lang="it-IT" sz="2000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277495" marR="5080" indent="-265430" algn="just"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payment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methods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(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term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value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installments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)</a:t>
            </a:r>
            <a:endParaRPr sz="2000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40409" y="538683"/>
            <a:ext cx="4926991" cy="112017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2.</a:t>
            </a:r>
            <a:r>
              <a:rPr lang="it-IT" spc="-1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The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10" dirty="0">
                <a:solidFill>
                  <a:schemeClr val="accent1">
                    <a:lumMod val="75000"/>
                  </a:schemeClr>
                </a:solidFill>
              </a:rPr>
              <a:t>Business</a:t>
            </a:r>
            <a:r>
              <a:rPr lang="it-IT" spc="3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Plan</a:t>
            </a:r>
            <a:br>
              <a:rPr lang="it-IT" spc="-5" dirty="0">
                <a:solidFill>
                  <a:schemeClr val="accent1">
                    <a:lumMod val="75000"/>
                  </a:schemeClr>
                </a:solidFill>
              </a:rPr>
            </a:br>
            <a:endParaRPr spc="-5" dirty="0">
              <a:solidFill>
                <a:srgbClr val="FF8D3D"/>
              </a:solidFill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25</a:t>
            </a:fld>
            <a:endParaRPr spc="-5" dirty="0"/>
          </a:p>
        </p:txBody>
      </p:sp>
      <p:sp>
        <p:nvSpPr>
          <p:cNvPr id="7" name="object 7"/>
          <p:cNvSpPr txBox="1"/>
          <p:nvPr/>
        </p:nvSpPr>
        <p:spPr>
          <a:xfrm>
            <a:off x="609601" y="1658861"/>
            <a:ext cx="5835076" cy="355161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>
              <a:spcBef>
                <a:spcPts val="605"/>
              </a:spcBef>
              <a:buClr>
                <a:schemeClr val="accent1">
                  <a:lumMod val="75000"/>
                </a:schemeClr>
              </a:buClr>
              <a:buSzPct val="79166"/>
              <a:tabLst>
                <a:tab pos="469265" algn="l"/>
                <a:tab pos="469900" algn="l"/>
              </a:tabLst>
            </a:pPr>
            <a:r>
              <a:rPr lang="it-IT" sz="2000" b="1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 SALES PLAN AND THE BREAKDOWN POINT</a:t>
            </a:r>
          </a:p>
          <a:p>
            <a:pPr marL="469265" indent="-457200">
              <a:spcBef>
                <a:spcPts val="605"/>
              </a:spcBef>
              <a:buClr>
                <a:schemeClr val="accent1">
                  <a:lumMod val="75000"/>
                </a:schemeClr>
              </a:buClr>
              <a:buSzPct val="79166"/>
              <a:buFontTx/>
              <a:buAutoNum type="arabicPeriod"/>
              <a:tabLst>
                <a:tab pos="469265" algn="l"/>
                <a:tab pos="469900" algn="l"/>
              </a:tabLst>
            </a:pPr>
            <a:endParaRPr lang="it-IT" sz="2000" spc="50" dirty="0">
              <a:latin typeface="Verdana"/>
              <a:cs typeface="Verdana"/>
            </a:endParaRPr>
          </a:p>
          <a:p>
            <a:pPr marL="12065">
              <a:spcBef>
                <a:spcPts val="605"/>
              </a:spcBef>
              <a:buClr>
                <a:schemeClr val="accent1">
                  <a:lumMod val="75000"/>
                </a:schemeClr>
              </a:buClr>
              <a:buSzPct val="79166"/>
              <a:tabLst>
                <a:tab pos="469265" algn="l"/>
                <a:tab pos="469900" algn="l"/>
              </a:tabLst>
            </a:pP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Defining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sales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plan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means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planning the turnover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objectives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based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on:</a:t>
            </a:r>
          </a:p>
          <a:p>
            <a:pPr marL="469265" indent="-457200">
              <a:spcBef>
                <a:spcPts val="605"/>
              </a:spcBef>
              <a:buClr>
                <a:schemeClr val="accent1">
                  <a:lumMod val="75000"/>
                </a:schemeClr>
              </a:buClr>
              <a:buSzPct val="79166"/>
              <a:buFontTx/>
              <a:buAutoNum type="arabicPeriod"/>
              <a:tabLst>
                <a:tab pos="469265" algn="l"/>
                <a:tab pos="469900" algn="l"/>
              </a:tabLst>
            </a:pP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Company production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capacity</a:t>
            </a:r>
            <a:endParaRPr lang="it-IT" sz="2000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469265" indent="-457200">
              <a:spcBef>
                <a:spcPts val="605"/>
              </a:spcBef>
              <a:buClr>
                <a:schemeClr val="accent1">
                  <a:lumMod val="75000"/>
                </a:schemeClr>
              </a:buClr>
              <a:buSzPct val="79166"/>
              <a:buFontTx/>
              <a:buAutoNum type="arabicPeriod"/>
              <a:tabLst>
                <a:tab pos="469265" algn="l"/>
                <a:tab pos="469900" algn="l"/>
              </a:tabLst>
            </a:pP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Feasible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selling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prices</a:t>
            </a:r>
            <a:endParaRPr lang="it-IT" sz="2000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469265" indent="-457200">
              <a:spcBef>
                <a:spcPts val="605"/>
              </a:spcBef>
              <a:buClr>
                <a:schemeClr val="accent1">
                  <a:lumMod val="75000"/>
                </a:schemeClr>
              </a:buClr>
              <a:buSzPct val="79166"/>
              <a:buFontTx/>
              <a:buAutoNum type="arabicPeriod"/>
              <a:tabLst>
                <a:tab pos="469265" algn="l"/>
                <a:tab pos="469900" algn="l"/>
              </a:tabLst>
            </a:pP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Size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demand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for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products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offered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</a:p>
          <a:p>
            <a:pPr marL="12065">
              <a:lnSpc>
                <a:spcPct val="100000"/>
              </a:lnSpc>
              <a:spcBef>
                <a:spcPts val="605"/>
              </a:spcBef>
              <a:buClr>
                <a:schemeClr val="accent1">
                  <a:lumMod val="75000"/>
                </a:schemeClr>
              </a:buClr>
              <a:buSzPct val="79166"/>
              <a:tabLst>
                <a:tab pos="469265" algn="l"/>
                <a:tab pos="469900" algn="l"/>
              </a:tabLst>
            </a:pPr>
            <a:endParaRPr sz="2000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68059" y="451512"/>
            <a:ext cx="7594600" cy="1205458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379095">
              <a:lnSpc>
                <a:spcPct val="100000"/>
              </a:lnSpc>
              <a:spcBef>
                <a:spcPts val="760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2.</a:t>
            </a:r>
            <a:r>
              <a:rPr lang="it-IT" spc="-1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The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10" dirty="0">
                <a:solidFill>
                  <a:schemeClr val="accent1">
                    <a:lumMod val="75000"/>
                  </a:schemeClr>
                </a:solidFill>
              </a:rPr>
              <a:t>Business</a:t>
            </a:r>
            <a:r>
              <a:rPr lang="it-IT" spc="3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Plan</a:t>
            </a:r>
            <a:br>
              <a:rPr lang="it-IT" spc="-5" dirty="0">
                <a:solidFill>
                  <a:schemeClr val="accent1">
                    <a:lumMod val="75000"/>
                  </a:schemeClr>
                </a:solidFill>
              </a:rPr>
            </a:br>
            <a:endParaRPr spc="-5" dirty="0"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26</a:t>
            </a:fld>
            <a:endParaRPr spc="-5" dirty="0"/>
          </a:p>
        </p:txBody>
      </p:sp>
      <p:sp>
        <p:nvSpPr>
          <p:cNvPr id="7" name="object 7"/>
          <p:cNvSpPr txBox="1"/>
          <p:nvPr/>
        </p:nvSpPr>
        <p:spPr>
          <a:xfrm>
            <a:off x="304800" y="1691345"/>
            <a:ext cx="6952233" cy="31675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lvl="1" algn="just">
              <a:lnSpc>
                <a:spcPct val="100000"/>
              </a:lnSpc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tabLst>
                <a:tab pos="277495" algn="l"/>
                <a:tab pos="278130" algn="l"/>
              </a:tabLst>
            </a:pP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Demand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forecasting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methods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can be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based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on:</a:t>
            </a:r>
          </a:p>
          <a:p>
            <a:pPr marL="277495" marR="5080" lvl="1" indent="-265430" algn="just">
              <a:lnSpc>
                <a:spcPct val="100000"/>
              </a:lnSpc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market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surveys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These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are ad hoc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studies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on the market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where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forecasts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evolution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scenarios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already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be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present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</a:p>
          <a:p>
            <a:pPr marL="277495" marR="5080" lvl="1" indent="-265430" algn="just">
              <a:lnSpc>
                <a:spcPct val="100000"/>
              </a:lnSpc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estimates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opinions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managers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employees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experts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in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event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that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there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involvement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internal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or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external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personnel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able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make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market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estimates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based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on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experience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well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on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contacts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personal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knowledge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with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customers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/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suppliers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  <a:endParaRPr sz="2000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73430" y="454496"/>
            <a:ext cx="7594600" cy="1205458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379095">
              <a:lnSpc>
                <a:spcPct val="100000"/>
              </a:lnSpc>
              <a:spcBef>
                <a:spcPts val="760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2.</a:t>
            </a:r>
            <a:r>
              <a:rPr lang="it-IT" spc="-1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The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10" dirty="0">
                <a:solidFill>
                  <a:schemeClr val="accent1">
                    <a:lumMod val="75000"/>
                  </a:schemeClr>
                </a:solidFill>
              </a:rPr>
              <a:t>Business</a:t>
            </a:r>
            <a:r>
              <a:rPr lang="it-IT" spc="3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Plan</a:t>
            </a:r>
            <a:br>
              <a:rPr lang="it-IT" spc="-5" dirty="0">
                <a:solidFill>
                  <a:schemeClr val="accent1">
                    <a:lumMod val="75000"/>
                  </a:schemeClr>
                </a:solidFill>
              </a:rPr>
            </a:br>
            <a:endParaRPr spc="-5" dirty="0"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27</a:t>
            </a:fld>
            <a:endParaRPr spc="-5" dirty="0"/>
          </a:p>
        </p:txBody>
      </p:sp>
      <p:sp>
        <p:nvSpPr>
          <p:cNvPr id="7" name="object 7"/>
          <p:cNvSpPr txBox="1"/>
          <p:nvPr/>
        </p:nvSpPr>
        <p:spPr>
          <a:xfrm>
            <a:off x="573430" y="1674568"/>
            <a:ext cx="6589370" cy="378372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9525" algn="just">
              <a:spcBef>
                <a:spcPts val="600"/>
              </a:spcBef>
              <a:buClr>
                <a:srgbClr val="EF7E09"/>
              </a:buClr>
              <a:buSzPct val="79166"/>
              <a:tabLst>
                <a:tab pos="469900" algn="l"/>
                <a:tab pos="470534" algn="l"/>
              </a:tabLst>
            </a:pP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Once the sales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forecast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has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been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determined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be appropriate to show, for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verification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economic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sustainability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choices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made,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operational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break-even, i.e.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quantity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that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allows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balance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between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revenues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costs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</a:p>
          <a:p>
            <a:pPr marL="12700" marR="9525" algn="just">
              <a:spcBef>
                <a:spcPts val="600"/>
              </a:spcBef>
              <a:buClr>
                <a:srgbClr val="EF7E09"/>
              </a:buClr>
              <a:buSzPct val="79166"/>
              <a:tabLst>
                <a:tab pos="469900" algn="l"/>
                <a:tab pos="470534" algn="l"/>
              </a:tabLst>
            </a:pP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 formula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provides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for the breakdown of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costs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into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fixed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variable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quantity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sold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varies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Reaching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break-even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point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rarely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occurs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the first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year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a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company's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life,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therefore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advisable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make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long-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term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forecasts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order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show in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which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year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expected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reach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what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quantities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will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be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needed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obtain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  <a:endParaRPr sz="2000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73430" y="454496"/>
            <a:ext cx="7594600" cy="959237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379095">
              <a:lnSpc>
                <a:spcPct val="100000"/>
              </a:lnSpc>
              <a:spcBef>
                <a:spcPts val="760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2.</a:t>
            </a:r>
            <a:r>
              <a:rPr lang="it-IT" spc="-1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The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10" dirty="0">
                <a:solidFill>
                  <a:schemeClr val="accent1">
                    <a:lumMod val="75000"/>
                  </a:schemeClr>
                </a:solidFill>
              </a:rPr>
              <a:t>Business</a:t>
            </a:r>
            <a:r>
              <a:rPr lang="it-IT" spc="3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Plan</a:t>
            </a:r>
            <a:br>
              <a:rPr lang="it-IT" spc="-5" dirty="0">
                <a:solidFill>
                  <a:schemeClr val="accent1">
                    <a:lumMod val="75000"/>
                  </a:schemeClr>
                </a:solidFill>
              </a:rPr>
            </a:br>
            <a:endParaRPr spc="-5" dirty="0"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28</a:t>
            </a:fld>
            <a:endParaRPr spc="-5" dirty="0"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76400" y="2076207"/>
            <a:ext cx="4892039" cy="3938016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509173CE-A444-2A4F-B3CC-BB4B728877A4}"/>
              </a:ext>
            </a:extLst>
          </p:cNvPr>
          <p:cNvSpPr txBox="1"/>
          <p:nvPr/>
        </p:nvSpPr>
        <p:spPr>
          <a:xfrm>
            <a:off x="3124200" y="5562600"/>
            <a:ext cx="1447800" cy="478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92CD1E96-DE18-6946-AE24-57AE3701E7F6}"/>
              </a:ext>
            </a:extLst>
          </p:cNvPr>
          <p:cNvSpPr txBox="1"/>
          <p:nvPr/>
        </p:nvSpPr>
        <p:spPr>
          <a:xfrm>
            <a:off x="3336638" y="5491003"/>
            <a:ext cx="14478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1400" dirty="0"/>
              <a:t>AMOUNT OF BREAK EVENTS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EA6BF06E-2EFC-3548-940F-483A02A0E209}"/>
              </a:ext>
            </a:extLst>
          </p:cNvPr>
          <p:cNvSpPr txBox="1"/>
          <p:nvPr/>
        </p:nvSpPr>
        <p:spPr>
          <a:xfrm>
            <a:off x="1295400" y="2362200"/>
            <a:ext cx="10668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it-IT" sz="1400" dirty="0">
                <a:solidFill>
                  <a:schemeClr val="bg2">
                    <a:lumMod val="50000"/>
                  </a:schemeClr>
                </a:solidFill>
              </a:rPr>
              <a:t>COSTS AND INCOME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28AF238A-4AC7-3547-AB0F-BF92CC834AAE}"/>
              </a:ext>
            </a:extLst>
          </p:cNvPr>
          <p:cNvSpPr txBox="1"/>
          <p:nvPr/>
        </p:nvSpPr>
        <p:spPr>
          <a:xfrm>
            <a:off x="5501639" y="2362200"/>
            <a:ext cx="10668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1400" dirty="0">
                <a:solidFill>
                  <a:schemeClr val="bg2">
                    <a:lumMod val="50000"/>
                  </a:schemeClr>
                </a:solidFill>
              </a:rPr>
              <a:t>INCOME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99A57593-A840-114C-B92C-F7F08A27F540}"/>
              </a:ext>
            </a:extLst>
          </p:cNvPr>
          <p:cNvSpPr txBox="1"/>
          <p:nvPr/>
        </p:nvSpPr>
        <p:spPr>
          <a:xfrm>
            <a:off x="5661742" y="3121223"/>
            <a:ext cx="10668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1400" dirty="0">
                <a:solidFill>
                  <a:schemeClr val="bg2">
                    <a:lumMod val="50000"/>
                  </a:schemeClr>
                </a:solidFill>
              </a:rPr>
              <a:t>TOTAL COSTS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5B9F29B4-4488-B14F-A1E6-757070CF09E8}"/>
              </a:ext>
            </a:extLst>
          </p:cNvPr>
          <p:cNvSpPr txBox="1"/>
          <p:nvPr/>
        </p:nvSpPr>
        <p:spPr>
          <a:xfrm rot="20271502">
            <a:off x="2468153" y="4564103"/>
            <a:ext cx="608757" cy="276999"/>
          </a:xfrm>
          <a:prstGeom prst="rect">
            <a:avLst/>
          </a:prstGeom>
          <a:solidFill>
            <a:srgbClr val="F2DCDE"/>
          </a:solidFill>
        </p:spPr>
        <p:txBody>
          <a:bodyPr wrap="square" rtlCol="0">
            <a:spAutoFit/>
          </a:bodyPr>
          <a:lstStyle/>
          <a:p>
            <a:endParaRPr lang="it-IT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BAC6592D-4E01-4A40-A234-FAEF5DAA8F8F}"/>
              </a:ext>
            </a:extLst>
          </p:cNvPr>
          <p:cNvSpPr txBox="1"/>
          <p:nvPr/>
        </p:nvSpPr>
        <p:spPr>
          <a:xfrm rot="20271502">
            <a:off x="2456177" y="4502896"/>
            <a:ext cx="9335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solidFill>
                  <a:schemeClr val="bg2">
                    <a:lumMod val="50000"/>
                  </a:schemeClr>
                </a:solidFill>
              </a:rPr>
              <a:t>LEAK AREA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40202D30-01B6-D048-B1FA-CBA84569EB4D}"/>
              </a:ext>
            </a:extLst>
          </p:cNvPr>
          <p:cNvSpPr txBox="1"/>
          <p:nvPr/>
        </p:nvSpPr>
        <p:spPr>
          <a:xfrm rot="20147104">
            <a:off x="4743801" y="3210875"/>
            <a:ext cx="778944" cy="307777"/>
          </a:xfrm>
          <a:prstGeom prst="rect">
            <a:avLst/>
          </a:prstGeom>
          <a:solidFill>
            <a:srgbClr val="97CFDD"/>
          </a:solidFill>
        </p:spPr>
        <p:txBody>
          <a:bodyPr wrap="square" rtlCol="0">
            <a:spAutoFit/>
          </a:bodyPr>
          <a:lstStyle/>
          <a:p>
            <a:endParaRPr lang="it-IT" sz="1400" dirty="0"/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7EC2EBDA-FF40-D64F-B152-A9AB94EADFEE}"/>
              </a:ext>
            </a:extLst>
          </p:cNvPr>
          <p:cNvSpPr txBox="1"/>
          <p:nvPr/>
        </p:nvSpPr>
        <p:spPr>
          <a:xfrm rot="20271502">
            <a:off x="4516214" y="3262141"/>
            <a:ext cx="12341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solidFill>
                  <a:schemeClr val="bg2">
                    <a:lumMod val="50000"/>
                  </a:schemeClr>
                </a:solidFill>
              </a:rPr>
              <a:t>PROFIT AREA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2845B57B-F279-5C4B-A682-B86F92F94061}"/>
              </a:ext>
            </a:extLst>
          </p:cNvPr>
          <p:cNvSpPr txBox="1"/>
          <p:nvPr/>
        </p:nvSpPr>
        <p:spPr>
          <a:xfrm rot="20651487">
            <a:off x="4738884" y="4282450"/>
            <a:ext cx="972589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it-IT" sz="900" dirty="0"/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1579FAFA-3F22-2A43-8502-5AEAB1390772}"/>
              </a:ext>
            </a:extLst>
          </p:cNvPr>
          <p:cNvSpPr txBox="1"/>
          <p:nvPr/>
        </p:nvSpPr>
        <p:spPr>
          <a:xfrm rot="20657937">
            <a:off x="4522081" y="4293163"/>
            <a:ext cx="133560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>
                <a:solidFill>
                  <a:schemeClr val="bg2">
                    <a:lumMod val="50000"/>
                  </a:schemeClr>
                </a:solidFill>
              </a:rPr>
              <a:t>VARIABLE COSTS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3A6D1E44-13CC-084C-8C42-6E19AA450047}"/>
              </a:ext>
            </a:extLst>
          </p:cNvPr>
          <p:cNvSpPr txBox="1"/>
          <p:nvPr/>
        </p:nvSpPr>
        <p:spPr>
          <a:xfrm>
            <a:off x="4801316" y="5064964"/>
            <a:ext cx="847723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it-IT" sz="900" dirty="0"/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E10F6D2E-3946-B043-B20A-C0FEE45C307B}"/>
              </a:ext>
            </a:extLst>
          </p:cNvPr>
          <p:cNvSpPr txBox="1"/>
          <p:nvPr/>
        </p:nvSpPr>
        <p:spPr>
          <a:xfrm>
            <a:off x="4801316" y="4992439"/>
            <a:ext cx="133560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>
                <a:solidFill>
                  <a:schemeClr val="bg2">
                    <a:lumMod val="50000"/>
                  </a:schemeClr>
                </a:solidFill>
              </a:rPr>
              <a:t>FIXED COSTS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20B40E9B-2547-7C45-9702-5F6D82DEA468}"/>
              </a:ext>
            </a:extLst>
          </p:cNvPr>
          <p:cNvSpPr txBox="1"/>
          <p:nvPr/>
        </p:nvSpPr>
        <p:spPr>
          <a:xfrm>
            <a:off x="4784439" y="5463863"/>
            <a:ext cx="76715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900" dirty="0">
                <a:solidFill>
                  <a:schemeClr val="bg1"/>
                </a:solidFill>
              </a:rPr>
              <a:t>ADADA</a:t>
            </a:r>
          </a:p>
          <a:p>
            <a:endParaRPr lang="it-IT" sz="900" dirty="0"/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92E163A9-79FA-2844-A9FE-2ACB1392934C}"/>
              </a:ext>
            </a:extLst>
          </p:cNvPr>
          <p:cNvSpPr txBox="1"/>
          <p:nvPr/>
        </p:nvSpPr>
        <p:spPr>
          <a:xfrm>
            <a:off x="4572000" y="5418481"/>
            <a:ext cx="133560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>
                <a:solidFill>
                  <a:schemeClr val="bg2">
                    <a:lumMod val="50000"/>
                  </a:schemeClr>
                </a:solidFill>
              </a:rPr>
              <a:t>SOLD AMOUNT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73430" y="454496"/>
            <a:ext cx="5529580" cy="1205458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379095">
              <a:lnSpc>
                <a:spcPct val="100000"/>
              </a:lnSpc>
              <a:spcBef>
                <a:spcPts val="760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2.</a:t>
            </a:r>
            <a:r>
              <a:rPr lang="it-IT" spc="-1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The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10" dirty="0">
                <a:solidFill>
                  <a:schemeClr val="accent1">
                    <a:lumMod val="75000"/>
                  </a:schemeClr>
                </a:solidFill>
              </a:rPr>
              <a:t>Business</a:t>
            </a:r>
            <a:r>
              <a:rPr lang="it-IT" spc="3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Plan</a:t>
            </a:r>
            <a:br>
              <a:rPr lang="it-IT" spc="-5" dirty="0">
                <a:solidFill>
                  <a:schemeClr val="accent1">
                    <a:lumMod val="75000"/>
                  </a:schemeClr>
                </a:solidFill>
              </a:rPr>
            </a:br>
            <a:endParaRPr spc="-10" dirty="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29</a:t>
            </a:fld>
            <a:endParaRPr spc="-5" dirty="0"/>
          </a:p>
        </p:txBody>
      </p:sp>
      <p:sp>
        <p:nvSpPr>
          <p:cNvPr id="6" name="object 6"/>
          <p:cNvSpPr txBox="1"/>
          <p:nvPr/>
        </p:nvSpPr>
        <p:spPr>
          <a:xfrm>
            <a:off x="457201" y="1150668"/>
            <a:ext cx="6781800" cy="463011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9525" algn="just">
              <a:lnSpc>
                <a:spcPct val="100000"/>
              </a:lnSpc>
              <a:spcBef>
                <a:spcPts val="600"/>
              </a:spcBef>
              <a:buClr>
                <a:srgbClr val="EF7E09"/>
              </a:buClr>
              <a:buSzPct val="79166"/>
              <a:tabLst>
                <a:tab pos="469900" algn="l"/>
                <a:tab pos="470534" algn="l"/>
              </a:tabLst>
            </a:pPr>
            <a:r>
              <a:rPr lang="it-IT" sz="2000" b="1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DEVELOPMENT PHASES AND TIMES</a:t>
            </a:r>
          </a:p>
          <a:p>
            <a:pPr marL="12700" marR="9525" algn="just">
              <a:lnSpc>
                <a:spcPct val="100000"/>
              </a:lnSpc>
              <a:spcBef>
                <a:spcPts val="600"/>
              </a:spcBef>
              <a:buClr>
                <a:srgbClr val="EF7E09"/>
              </a:buClr>
              <a:buSzPct val="79166"/>
              <a:tabLst>
                <a:tab pos="469900" algn="l"/>
                <a:tab pos="470534" algn="l"/>
              </a:tabLst>
            </a:pPr>
            <a:endParaRPr lang="it-IT" sz="2000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12700" marR="9525" algn="just">
              <a:lnSpc>
                <a:spcPct val="100000"/>
              </a:lnSpc>
              <a:spcBef>
                <a:spcPts val="600"/>
              </a:spcBef>
              <a:buClr>
                <a:srgbClr val="EF7E09"/>
              </a:buClr>
              <a:buSzPct val="79166"/>
              <a:tabLst>
                <a:tab pos="469900" algn="l"/>
                <a:tab pos="470534" algn="l"/>
              </a:tabLst>
            </a:pP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This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section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the business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plan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presents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activities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be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developed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the start-up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phase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main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milestones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be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achieved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the first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few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years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</a:p>
          <a:p>
            <a:pPr marL="12700" marR="9525" algn="just">
              <a:lnSpc>
                <a:spcPct val="100000"/>
              </a:lnSpc>
              <a:spcBef>
                <a:spcPts val="600"/>
              </a:spcBef>
              <a:buClr>
                <a:srgbClr val="EF7E09"/>
              </a:buClr>
              <a:buSzPct val="79166"/>
              <a:tabLst>
                <a:tab pos="469900" algn="l"/>
                <a:tab pos="470534" algn="l"/>
              </a:tabLst>
            </a:pP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Through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clear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definition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planned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operations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start and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manage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business,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detailing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times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resources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involved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through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Gantt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charts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possible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solve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all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problems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that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can be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foreseen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already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the planning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phase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</a:p>
          <a:p>
            <a:pPr marL="12700" marR="9525" algn="just">
              <a:lnSpc>
                <a:spcPct val="100000"/>
              </a:lnSpc>
              <a:spcBef>
                <a:spcPts val="600"/>
              </a:spcBef>
              <a:buClr>
                <a:srgbClr val="EF7E09"/>
              </a:buClr>
              <a:buSzPct val="79166"/>
              <a:tabLst>
                <a:tab pos="469900" algn="l"/>
                <a:tab pos="470534" algn="l"/>
              </a:tabLst>
            </a:pP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also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acts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operational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guide for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those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who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will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be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about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carry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out the work and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gives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 image of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good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organization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potential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investors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  <a:endParaRPr sz="2000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73430" y="454496"/>
            <a:ext cx="7426325" cy="1205458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379095">
              <a:lnSpc>
                <a:spcPct val="100000"/>
              </a:lnSpc>
              <a:spcBef>
                <a:spcPts val="760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2.</a:t>
            </a:r>
            <a:r>
              <a:rPr lang="it-IT" spc="-1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The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10" dirty="0">
                <a:solidFill>
                  <a:schemeClr val="accent1">
                    <a:lumMod val="75000"/>
                  </a:schemeClr>
                </a:solidFill>
              </a:rPr>
              <a:t>Business</a:t>
            </a:r>
            <a:r>
              <a:rPr lang="it-IT" spc="3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Plan</a:t>
            </a:r>
            <a:br>
              <a:rPr lang="it-IT" spc="-5" dirty="0">
                <a:solidFill>
                  <a:schemeClr val="accent1">
                    <a:lumMod val="75000"/>
                  </a:schemeClr>
                </a:solidFill>
              </a:rPr>
            </a:br>
            <a:endParaRPr spc="-10" dirty="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30</a:t>
            </a:fld>
            <a:endParaRPr spc="-5" dirty="0"/>
          </a:p>
        </p:txBody>
      </p:sp>
      <p:sp>
        <p:nvSpPr>
          <p:cNvPr id="6" name="object 6"/>
          <p:cNvSpPr txBox="1"/>
          <p:nvPr/>
        </p:nvSpPr>
        <p:spPr>
          <a:xfrm>
            <a:off x="568960" y="1421719"/>
            <a:ext cx="6746240" cy="416844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9525" algn="just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79166"/>
              <a:tabLst>
                <a:tab pos="469900" algn="l"/>
                <a:tab pos="470534" algn="l"/>
              </a:tabLst>
            </a:pPr>
            <a:r>
              <a:rPr lang="it-IT" sz="2000" b="1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 FINANCIAL ECONOMIC PLAN</a:t>
            </a:r>
          </a:p>
          <a:p>
            <a:pPr marR="9525" algn="just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79166"/>
              <a:tabLst>
                <a:tab pos="469900" algn="l"/>
                <a:tab pos="470534" algn="l"/>
              </a:tabLst>
            </a:pP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This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section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the business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plan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extremely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important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expresses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feasibility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the business idea in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numbers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through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economic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financial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asset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analysis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project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with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aim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underlining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attractiveness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same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for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potential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investors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</a:p>
          <a:p>
            <a:pPr marR="9525" algn="just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79166"/>
              <a:tabLst>
                <a:tab pos="469900" algn="l"/>
                <a:tab pos="470534" algn="l"/>
              </a:tabLst>
            </a:pP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tools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present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this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data are:</a:t>
            </a:r>
          </a:p>
          <a:p>
            <a:pPr marL="151130" marR="9525" indent="-342900" algn="just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79166"/>
              <a:buFont typeface="Wingdings" pitchFamily="2" charset="2"/>
              <a:buChar char="Ø"/>
              <a:tabLst>
                <a:tab pos="469900" algn="l"/>
                <a:tab pos="470534" algn="l"/>
              </a:tabLst>
            </a:pP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forecast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balance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sheet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;</a:t>
            </a:r>
          </a:p>
          <a:p>
            <a:pPr marL="151130" marR="9525" indent="-342900" algn="just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79166"/>
              <a:buFont typeface="Wingdings" pitchFamily="2" charset="2"/>
              <a:buChar char="Ø"/>
              <a:tabLst>
                <a:tab pos="469900" algn="l"/>
                <a:tab pos="470534" algn="l"/>
              </a:tabLst>
            </a:pP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forecast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income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statement;</a:t>
            </a:r>
          </a:p>
          <a:p>
            <a:pPr marL="151130" marR="9525" indent="-342900" algn="just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79166"/>
              <a:buFont typeface="Wingdings" pitchFamily="2" charset="2"/>
              <a:buChar char="Ø"/>
              <a:tabLst>
                <a:tab pos="469900" algn="l"/>
                <a:tab pos="470534" algn="l"/>
              </a:tabLst>
            </a:pP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forecast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cash flow;</a:t>
            </a:r>
          </a:p>
          <a:p>
            <a:pPr marR="9525" algn="just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79166"/>
              <a:tabLst>
                <a:tab pos="469900" algn="l"/>
                <a:tab pos="470534" algn="l"/>
              </a:tabLst>
            </a:pP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for the first 5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years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company's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life.</a:t>
            </a:r>
            <a:endParaRPr sz="2000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40409" y="454496"/>
            <a:ext cx="4646295" cy="1205458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2.</a:t>
            </a:r>
            <a:r>
              <a:rPr lang="it-IT" spc="-1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The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10" dirty="0">
                <a:solidFill>
                  <a:schemeClr val="accent1">
                    <a:lumMod val="75000"/>
                  </a:schemeClr>
                </a:solidFill>
              </a:rPr>
              <a:t>Business</a:t>
            </a:r>
            <a:r>
              <a:rPr lang="it-IT" spc="3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Plan</a:t>
            </a:r>
            <a:br>
              <a:rPr lang="it-IT" spc="-5" dirty="0">
                <a:solidFill>
                  <a:schemeClr val="accent1">
                    <a:lumMod val="75000"/>
                  </a:schemeClr>
                </a:solidFill>
              </a:rPr>
            </a:br>
            <a:endParaRPr lang="it-IT" spc="-10" dirty="0"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31</a:t>
            </a:fld>
            <a:endParaRPr spc="-5" dirty="0"/>
          </a:p>
        </p:txBody>
      </p:sp>
      <p:sp>
        <p:nvSpPr>
          <p:cNvPr id="7" name="object 7"/>
          <p:cNvSpPr txBox="1"/>
          <p:nvPr/>
        </p:nvSpPr>
        <p:spPr>
          <a:xfrm>
            <a:off x="795451" y="1659954"/>
            <a:ext cx="5886755" cy="309059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R="9525" algn="just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79166"/>
              <a:tabLst>
                <a:tab pos="469900" algn="l"/>
                <a:tab pos="470534" algn="l"/>
              </a:tabLst>
            </a:pP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However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necessary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indicate:</a:t>
            </a:r>
          </a:p>
          <a:p>
            <a:pPr marL="342900" marR="9525" indent="-342900" algn="just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79166"/>
              <a:buFont typeface="Wingdings" pitchFamily="2" charset="2"/>
              <a:buChar char="Ø"/>
              <a:tabLst>
                <a:tab pos="469900" algn="l"/>
                <a:tab pos="470534" algn="l"/>
              </a:tabLst>
            </a:pP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list of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annual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management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costs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the relative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methods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payment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any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contributions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expected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the capital account or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operating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account from the EU or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local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government</a:t>
            </a:r>
            <a:endParaRPr lang="it-IT" sz="2000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342900" marR="9525" indent="-342900" algn="just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79166"/>
              <a:buFont typeface="Wingdings" pitchFamily="2" charset="2"/>
              <a:buChar char="Ø"/>
              <a:tabLst>
                <a:tab pos="469900" algn="l"/>
                <a:tab pos="470534" algn="l"/>
              </a:tabLst>
            </a:pP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activation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credit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lines</a:t>
            </a:r>
            <a:endParaRPr lang="it-IT" sz="2000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342900" marR="9525" indent="-342900" algn="just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79166"/>
              <a:buFont typeface="Wingdings" pitchFamily="2" charset="2"/>
              <a:buChar char="Ø"/>
              <a:tabLst>
                <a:tab pos="469900" algn="l"/>
                <a:tab pos="470534" algn="l"/>
              </a:tabLst>
            </a:pP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amount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the share capital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subscribed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by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partners</a:t>
            </a:r>
            <a:endParaRPr sz="2000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faccettatura">
  <a:themeElements>
    <a:clrScheme name="Sfaccettatur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Sfaccettatur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faccettatur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1.Corso StartUP - 1 Da idea a start Up</Template>
  <TotalTime>165</TotalTime>
  <Words>1987</Words>
  <Application>Microsoft Macintosh PowerPoint</Application>
  <PresentationFormat>Presentazione su schermo (4:3)</PresentationFormat>
  <Paragraphs>188</Paragraphs>
  <Slides>31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31</vt:i4>
      </vt:variant>
    </vt:vector>
  </HeadingPairs>
  <TitlesOfParts>
    <vt:vector size="38" baseType="lpstr">
      <vt:lpstr>Arial</vt:lpstr>
      <vt:lpstr>Segoe UI Symbol</vt:lpstr>
      <vt:lpstr>Trebuchet MS</vt:lpstr>
      <vt:lpstr>Verdana</vt:lpstr>
      <vt:lpstr>Wingdings</vt:lpstr>
      <vt:lpstr>Wingdings 3</vt:lpstr>
      <vt:lpstr>Sfaccettatura</vt:lpstr>
      <vt:lpstr>2. The Business Plan</vt:lpstr>
      <vt:lpstr>2. The Business Plan</vt:lpstr>
      <vt:lpstr>2. The Business Plan</vt:lpstr>
      <vt:lpstr>2. The Business Plan</vt:lpstr>
      <vt:lpstr>2. The Business Plan</vt:lpstr>
      <vt:lpstr>2. The Business Plan</vt:lpstr>
      <vt:lpstr>2. The Business Plan</vt:lpstr>
      <vt:lpstr>2. The Business Plan</vt:lpstr>
      <vt:lpstr>2. The Business Plan </vt:lpstr>
      <vt:lpstr>2. The Business Plan </vt:lpstr>
      <vt:lpstr>2. The Business Plan</vt:lpstr>
      <vt:lpstr>2. The Business Plan</vt:lpstr>
      <vt:lpstr>2. The Business Plan</vt:lpstr>
      <vt:lpstr>2. The Business Plan </vt:lpstr>
      <vt:lpstr>2. The Business Plan </vt:lpstr>
      <vt:lpstr>2. The Business Plan </vt:lpstr>
      <vt:lpstr>2. The Business Plan </vt:lpstr>
      <vt:lpstr>2. The Business Plan </vt:lpstr>
      <vt:lpstr>2. The Business Plan </vt:lpstr>
      <vt:lpstr>2. The Business Plan </vt:lpstr>
      <vt:lpstr>2. The Business Plan </vt:lpstr>
      <vt:lpstr>2. The Business Plan </vt:lpstr>
      <vt:lpstr>2. The Business Plan </vt:lpstr>
      <vt:lpstr>2. The Business Plan </vt:lpstr>
      <vt:lpstr>2. The Business Plan </vt:lpstr>
      <vt:lpstr>2. The Business Plan </vt:lpstr>
      <vt:lpstr>2. The Business Plan </vt:lpstr>
      <vt:lpstr>2. The Business Plan </vt:lpstr>
      <vt:lpstr>2. The Business Plan </vt:lpstr>
      <vt:lpstr>2. The Business Plan </vt:lpstr>
      <vt:lpstr>2. The Business Plan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Tecnico della Logistica di Magazzino</dc:title>
  <dc:creator>Gigliola</dc:creator>
  <cp:lastModifiedBy>Microsoft Office User</cp:lastModifiedBy>
  <cp:revision>24</cp:revision>
  <dcterms:created xsi:type="dcterms:W3CDTF">2023-06-20T07:21:48Z</dcterms:created>
  <dcterms:modified xsi:type="dcterms:W3CDTF">2023-06-22T07:46:21Z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2023-04-16T00:00:00Z</vt:filetime>
  </property>
  <property fmtid="{D5CDD505-2E9C-101B-9397-08002B2CF9AE}" pid="3" name="Creator">
    <vt:lpwstr>Microsoft® PowerPoint® per Microsoft 365</vt:lpwstr>
  </property>
  <property fmtid="{D5CDD505-2E9C-101B-9397-08002B2CF9AE}" pid="4" name="LastSaved">
    <vt:filetime>2023-06-20T00:00:00Z</vt:filetime>
  </property>
</Properties>
</file>