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308" r:id="rId2"/>
    <p:sldId id="307" r:id="rId3"/>
    <p:sldId id="257" r:id="rId4"/>
    <p:sldId id="305" r:id="rId5"/>
    <p:sldId id="259" r:id="rId6"/>
    <p:sldId id="260" r:id="rId7"/>
    <p:sldId id="306"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73"/>
    <p:restoredTop sz="94586"/>
  </p:normalViewPr>
  <p:slideViewPr>
    <p:cSldViewPr>
      <p:cViewPr varScale="1">
        <p:scale>
          <a:sx n="102" d="100"/>
          <a:sy n="102" d="100"/>
        </p:scale>
        <p:origin x="544"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760208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681932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793986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643747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6/22/23</a:t>
            </a:fld>
            <a:endParaRPr lang="en-US"/>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573961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6/22/23</a:t>
            </a:fld>
            <a:endParaRPr lang="en-US"/>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114303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6/22/23</a:t>
            </a:fld>
            <a:endParaRPr lang="en-US"/>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507289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610874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908010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783587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64888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062146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056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330499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106188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541469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6/22/23</a:t>
            </a:fld>
            <a:endParaRPr lang="en-US"/>
          </a:p>
        </p:txBody>
      </p:sp>
      <p:sp>
        <p:nvSpPr>
          <p:cNvPr id="5" name="Holder 5"/>
          <p:cNvSpPr>
            <a:spLocks noGrp="1"/>
          </p:cNvSpPr>
          <p:nvPr>
            <p:ph type="sldNum" sz="quarter" idx="7"/>
          </p:nvPr>
        </p:nvSpPr>
        <p:spPr/>
        <p:txBody>
          <a:bodyPr lIns="0" tIns="0" rIns="0" bIns="0"/>
          <a:lstStyle>
            <a:lvl1pPr>
              <a:defRPr sz="1000" b="0" i="0">
                <a:solidFill>
                  <a:srgbClr val="A7A299"/>
                </a:solidFill>
                <a:latin typeface="Verdana"/>
                <a:cs typeface="Verdana"/>
              </a:defRPr>
            </a:lvl1pPr>
          </a:lstStyle>
          <a:p>
            <a:pPr marL="38100">
              <a:lnSpc>
                <a:spcPct val="100000"/>
              </a:lnSpc>
              <a:spcBef>
                <a:spcPts val="100"/>
              </a:spcBef>
            </a:pPr>
            <a:fld id="{81D60167-4931-47E6-BA6A-407CBD079E47}" type="slidenum">
              <a:rPr spc="-5" dirty="0"/>
              <a:t>‹N›</a:t>
            </a:fld>
            <a:endParaRPr spc="-5" dirty="0"/>
          </a:p>
        </p:txBody>
      </p:sp>
    </p:spTree>
    <p:extLst>
      <p:ext uri="{BB962C8B-B14F-4D97-AF65-F5344CB8AC3E}">
        <p14:creationId xmlns:p14="http://schemas.microsoft.com/office/powerpoint/2010/main" val="347110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t>6/22/23</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14193802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4"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CC633E-8C3C-C844-8C6D-EB8ADA069EE5}"/>
              </a:ext>
            </a:extLst>
          </p:cNvPr>
          <p:cNvSpPr>
            <a:spLocks noGrp="1"/>
          </p:cNvSpPr>
          <p:nvPr>
            <p:ph type="ctrTitle"/>
          </p:nvPr>
        </p:nvSpPr>
        <p:spPr>
          <a:xfrm>
            <a:off x="1295400" y="1571848"/>
            <a:ext cx="5825202" cy="1234727"/>
          </a:xfrm>
        </p:spPr>
        <p:txBody>
          <a:bodyPr/>
          <a:lstStyle/>
          <a:p>
            <a:pPr algn="ctr"/>
            <a:r>
              <a:rPr lang="it-IT" dirty="0"/>
              <a:t>2. Il Business Plan</a:t>
            </a:r>
          </a:p>
        </p:txBody>
      </p:sp>
      <p:pic>
        <p:nvPicPr>
          <p:cNvPr id="7" name="Immagine 6">
            <a:extLst>
              <a:ext uri="{FF2B5EF4-FFF2-40B4-BE49-F238E27FC236}">
                <a16:creationId xmlns:a16="http://schemas.microsoft.com/office/drawing/2014/main" id="{FCEC3AD7-BEBA-8D4C-80C8-E684C18CF28E}"/>
              </a:ext>
            </a:extLst>
          </p:cNvPr>
          <p:cNvPicPr>
            <a:picLocks noChangeAspect="1"/>
          </p:cNvPicPr>
          <p:nvPr/>
        </p:nvPicPr>
        <p:blipFill>
          <a:blip r:embed="rId2"/>
          <a:stretch>
            <a:fillRect/>
          </a:stretch>
        </p:blipFill>
        <p:spPr>
          <a:xfrm>
            <a:off x="664873" y="5272772"/>
            <a:ext cx="2845143" cy="594716"/>
          </a:xfrm>
          <a:prstGeom prst="rect">
            <a:avLst/>
          </a:prstGeom>
        </p:spPr>
      </p:pic>
      <p:pic>
        <p:nvPicPr>
          <p:cNvPr id="4" name="Immagine 3">
            <a:extLst>
              <a:ext uri="{FF2B5EF4-FFF2-40B4-BE49-F238E27FC236}">
                <a16:creationId xmlns:a16="http://schemas.microsoft.com/office/drawing/2014/main" id="{66420815-7A40-304F-9636-58606FF0C203}"/>
              </a:ext>
            </a:extLst>
          </p:cNvPr>
          <p:cNvPicPr>
            <a:picLocks noChangeAspect="1"/>
          </p:cNvPicPr>
          <p:nvPr/>
        </p:nvPicPr>
        <p:blipFill>
          <a:blip r:embed="rId3"/>
          <a:stretch>
            <a:fillRect/>
          </a:stretch>
        </p:blipFill>
        <p:spPr>
          <a:xfrm>
            <a:off x="1889966" y="2460126"/>
            <a:ext cx="3883658" cy="2747654"/>
          </a:xfrm>
          <a:prstGeom prst="rect">
            <a:avLst/>
          </a:prstGeom>
        </p:spPr>
      </p:pic>
    </p:spTree>
    <p:extLst>
      <p:ext uri="{BB962C8B-B14F-4D97-AF65-F5344CB8AC3E}">
        <p14:creationId xmlns:p14="http://schemas.microsoft.com/office/powerpoint/2010/main" val="15877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566181"/>
          </a:xfrm>
          <a:prstGeom prst="rect">
            <a:avLst/>
          </a:prstGeom>
        </p:spPr>
        <p:txBody>
          <a:bodyPr vert="horz" wrap="square" lIns="0" tIns="12065" rIns="0" bIns="0" rtlCol="0">
            <a:spAutoFit/>
          </a:bodyPr>
          <a:lstStyle/>
          <a:p>
            <a:pPr marL="12700">
              <a:lnSpc>
                <a:spcPct val="100000"/>
              </a:lnSpc>
              <a:spcBef>
                <a:spcPts val="95"/>
              </a:spcBef>
            </a:pPr>
            <a:r>
              <a:rPr spc="-5" dirty="0">
                <a:solidFill>
                  <a:schemeClr val="accent1">
                    <a:lumMod val="75000"/>
                  </a:schemeClr>
                </a:solidFill>
              </a:rPr>
              <a:t>2.</a:t>
            </a:r>
            <a:r>
              <a:rPr spc="-10" dirty="0">
                <a:solidFill>
                  <a:schemeClr val="accent1">
                    <a:lumMod val="75000"/>
                  </a:schemeClr>
                </a:solidFill>
              </a:rPr>
              <a:t> </a:t>
            </a:r>
            <a:r>
              <a:rPr spc="-5" dirty="0">
                <a:solidFill>
                  <a:schemeClr val="accent1">
                    <a:lumMod val="75000"/>
                  </a:schemeClr>
                </a:solidFill>
              </a:rPr>
              <a:t>Il</a:t>
            </a:r>
            <a:r>
              <a:rPr dirty="0">
                <a:solidFill>
                  <a:schemeClr val="accent1">
                    <a:lumMod val="75000"/>
                  </a:schemeClr>
                </a:solidFill>
              </a:rPr>
              <a:t> </a:t>
            </a:r>
            <a:r>
              <a:rPr spc="-10" dirty="0">
                <a:solidFill>
                  <a:schemeClr val="accent1">
                    <a:lumMod val="75000"/>
                  </a:schemeClr>
                </a:solidFill>
              </a:rPr>
              <a:t>Business</a:t>
            </a:r>
            <a:r>
              <a:rPr spc="30" dirty="0">
                <a:solidFill>
                  <a:schemeClr val="accent1">
                    <a:lumMod val="75000"/>
                  </a:schemeClr>
                </a:solidFill>
              </a:rPr>
              <a:t> </a:t>
            </a:r>
            <a:r>
              <a:rPr spc="-5" dirty="0">
                <a:solidFill>
                  <a:schemeClr val="accent1">
                    <a:lumMod val="75000"/>
                  </a:schemeClr>
                </a:solidFill>
              </a:rPr>
              <a:t>Plan</a:t>
            </a:r>
          </a:p>
        </p:txBody>
      </p:sp>
      <p:sp>
        <p:nvSpPr>
          <p:cNvPr id="5" name="object 5"/>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a:t>
            </a:fld>
            <a:endParaRPr spc="-5" dirty="0"/>
          </a:p>
        </p:txBody>
      </p:sp>
      <p:sp>
        <p:nvSpPr>
          <p:cNvPr id="4" name="object 4"/>
          <p:cNvSpPr txBox="1"/>
          <p:nvPr/>
        </p:nvSpPr>
        <p:spPr>
          <a:xfrm>
            <a:off x="651459" y="1628711"/>
            <a:ext cx="4425950" cy="2437206"/>
          </a:xfrm>
          <a:prstGeom prst="rect">
            <a:avLst/>
          </a:prstGeom>
        </p:spPr>
        <p:txBody>
          <a:bodyPr vert="horz" wrap="square" lIns="0" tIns="127635" rIns="0" bIns="0" rtlCol="0">
            <a:spAutoFit/>
          </a:bodyPr>
          <a:lstStyle/>
          <a:p>
            <a:pPr marL="527685" indent="-515620">
              <a:lnSpc>
                <a:spcPct val="100000"/>
              </a:lnSpc>
              <a:spcBef>
                <a:spcPts val="1005"/>
              </a:spcBef>
              <a:buClr>
                <a:schemeClr val="accent1">
                  <a:lumMod val="75000"/>
                </a:schemeClr>
              </a:buClr>
              <a:buSzPct val="80357"/>
              <a:buAutoNum type="alphaLcPeriod"/>
              <a:tabLst>
                <a:tab pos="527685" algn="l"/>
                <a:tab pos="528320" algn="l"/>
              </a:tabLst>
            </a:pPr>
            <a:r>
              <a:rPr sz="2400" spc="-5" dirty="0">
                <a:solidFill>
                  <a:schemeClr val="tx1">
                    <a:lumMod val="75000"/>
                    <a:lumOff val="25000"/>
                  </a:schemeClr>
                </a:solidFill>
                <a:latin typeface="Verdana"/>
                <a:cs typeface="Verdana"/>
              </a:rPr>
              <a:t>Chi</a:t>
            </a:r>
            <a:r>
              <a:rPr sz="2400" spc="-50"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sei</a:t>
            </a:r>
            <a:endParaRPr sz="2400" dirty="0">
              <a:solidFill>
                <a:schemeClr val="tx1">
                  <a:lumMod val="75000"/>
                  <a:lumOff val="25000"/>
                </a:schemeClr>
              </a:solidFill>
              <a:latin typeface="Verdana"/>
              <a:cs typeface="Verdana"/>
            </a:endParaRPr>
          </a:p>
          <a:p>
            <a:pPr marL="527685" indent="-515620">
              <a:lnSpc>
                <a:spcPct val="100000"/>
              </a:lnSpc>
              <a:spcBef>
                <a:spcPts val="900"/>
              </a:spcBef>
              <a:buClr>
                <a:schemeClr val="accent1">
                  <a:lumMod val="75000"/>
                </a:schemeClr>
              </a:buClr>
              <a:buSzPct val="80357"/>
              <a:buAutoNum type="alphaLcPeriod"/>
              <a:tabLst>
                <a:tab pos="527685" algn="l"/>
                <a:tab pos="528320" algn="l"/>
              </a:tabLst>
            </a:pPr>
            <a:r>
              <a:rPr sz="2400" spc="-10" dirty="0">
                <a:solidFill>
                  <a:schemeClr val="tx1">
                    <a:lumMod val="75000"/>
                    <a:lumOff val="25000"/>
                  </a:schemeClr>
                </a:solidFill>
                <a:latin typeface="Verdana"/>
                <a:cs typeface="Verdana"/>
              </a:rPr>
              <a:t>Cosa</a:t>
            </a:r>
            <a:r>
              <a:rPr sz="2400" spc="-35"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offri</a:t>
            </a:r>
            <a:endParaRPr sz="2400" dirty="0">
              <a:solidFill>
                <a:schemeClr val="tx1">
                  <a:lumMod val="75000"/>
                  <a:lumOff val="25000"/>
                </a:schemeClr>
              </a:solidFill>
              <a:latin typeface="Verdana"/>
              <a:cs typeface="Verdana"/>
            </a:endParaRPr>
          </a:p>
          <a:p>
            <a:pPr marL="527685" indent="-515620">
              <a:lnSpc>
                <a:spcPct val="100000"/>
              </a:lnSpc>
              <a:spcBef>
                <a:spcPts val="900"/>
              </a:spcBef>
              <a:buClr>
                <a:schemeClr val="accent1">
                  <a:lumMod val="75000"/>
                </a:schemeClr>
              </a:buClr>
              <a:buSzPct val="80357"/>
              <a:buAutoNum type="alphaLcPeriod"/>
              <a:tabLst>
                <a:tab pos="527685" algn="l"/>
                <a:tab pos="528320" algn="l"/>
              </a:tabLst>
            </a:pPr>
            <a:r>
              <a:rPr sz="2400" spc="-5" dirty="0">
                <a:solidFill>
                  <a:schemeClr val="tx1">
                    <a:lumMod val="75000"/>
                    <a:lumOff val="25000"/>
                  </a:schemeClr>
                </a:solidFill>
                <a:latin typeface="Verdana"/>
                <a:cs typeface="Verdana"/>
              </a:rPr>
              <a:t>Chi</a:t>
            </a:r>
            <a:r>
              <a:rPr sz="2400" spc="-25"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sono</a:t>
            </a:r>
            <a:r>
              <a:rPr sz="2400" spc="10"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i</a:t>
            </a:r>
            <a:r>
              <a:rPr sz="2400" spc="-30"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tuoi</a:t>
            </a:r>
            <a:r>
              <a:rPr sz="2400" spc="-15" dirty="0">
                <a:solidFill>
                  <a:schemeClr val="tx1">
                    <a:lumMod val="75000"/>
                    <a:lumOff val="25000"/>
                  </a:schemeClr>
                </a:solidFill>
                <a:latin typeface="Verdana"/>
                <a:cs typeface="Verdana"/>
              </a:rPr>
              <a:t> </a:t>
            </a:r>
            <a:r>
              <a:rPr sz="2400" spc="-10" dirty="0">
                <a:solidFill>
                  <a:schemeClr val="tx1">
                    <a:lumMod val="75000"/>
                    <a:lumOff val="25000"/>
                  </a:schemeClr>
                </a:solidFill>
                <a:latin typeface="Verdana"/>
                <a:cs typeface="Verdana"/>
              </a:rPr>
              <a:t>clienti</a:t>
            </a:r>
            <a:endParaRPr sz="2400" dirty="0">
              <a:solidFill>
                <a:schemeClr val="tx1">
                  <a:lumMod val="75000"/>
                  <a:lumOff val="25000"/>
                </a:schemeClr>
              </a:solidFill>
              <a:latin typeface="Verdana"/>
              <a:cs typeface="Verdana"/>
            </a:endParaRPr>
          </a:p>
          <a:p>
            <a:pPr marL="527685" indent="-515620">
              <a:lnSpc>
                <a:spcPct val="100000"/>
              </a:lnSpc>
              <a:spcBef>
                <a:spcPts val="905"/>
              </a:spcBef>
              <a:buClr>
                <a:schemeClr val="accent1">
                  <a:lumMod val="75000"/>
                </a:schemeClr>
              </a:buClr>
              <a:buSzPct val="80357"/>
              <a:buAutoNum type="alphaLcPeriod"/>
              <a:tabLst>
                <a:tab pos="527685" algn="l"/>
                <a:tab pos="528320" algn="l"/>
              </a:tabLst>
            </a:pPr>
            <a:r>
              <a:rPr sz="2400" spc="-10" dirty="0">
                <a:solidFill>
                  <a:schemeClr val="tx1">
                    <a:lumMod val="75000"/>
                    <a:lumOff val="25000"/>
                  </a:schemeClr>
                </a:solidFill>
                <a:latin typeface="Verdana"/>
                <a:cs typeface="Verdana"/>
              </a:rPr>
              <a:t>Chi</a:t>
            </a:r>
            <a:r>
              <a:rPr sz="2400" spc="-25" dirty="0">
                <a:solidFill>
                  <a:schemeClr val="tx1">
                    <a:lumMod val="75000"/>
                    <a:lumOff val="25000"/>
                  </a:schemeClr>
                </a:solidFill>
                <a:latin typeface="Verdana"/>
                <a:cs typeface="Verdana"/>
              </a:rPr>
              <a:t> </a:t>
            </a:r>
            <a:r>
              <a:rPr sz="2400" spc="-10" dirty="0">
                <a:solidFill>
                  <a:schemeClr val="tx1">
                    <a:lumMod val="75000"/>
                    <a:lumOff val="25000"/>
                  </a:schemeClr>
                </a:solidFill>
                <a:latin typeface="Verdana"/>
                <a:cs typeface="Verdana"/>
              </a:rPr>
              <a:t>sono</a:t>
            </a:r>
            <a:r>
              <a:rPr sz="2400" spc="15"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i</a:t>
            </a:r>
            <a:r>
              <a:rPr sz="2400" spc="-35"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concorrenti</a:t>
            </a:r>
            <a:endParaRPr sz="2400" dirty="0">
              <a:solidFill>
                <a:schemeClr val="tx1">
                  <a:lumMod val="75000"/>
                  <a:lumOff val="25000"/>
                </a:schemeClr>
              </a:solidFill>
              <a:latin typeface="Verdana"/>
              <a:cs typeface="Verdana"/>
            </a:endParaRPr>
          </a:p>
          <a:p>
            <a:pPr marL="527685" indent="-515620">
              <a:lnSpc>
                <a:spcPct val="100000"/>
              </a:lnSpc>
              <a:spcBef>
                <a:spcPts val="900"/>
              </a:spcBef>
              <a:buClr>
                <a:schemeClr val="accent1">
                  <a:lumMod val="75000"/>
                </a:schemeClr>
              </a:buClr>
              <a:buSzPct val="80357"/>
              <a:buAutoNum type="alphaLcPeriod"/>
              <a:tabLst>
                <a:tab pos="527685" algn="l"/>
                <a:tab pos="528320" algn="l"/>
              </a:tabLst>
            </a:pPr>
            <a:r>
              <a:rPr sz="2400" spc="-5" dirty="0">
                <a:solidFill>
                  <a:schemeClr val="tx1">
                    <a:lumMod val="75000"/>
                    <a:lumOff val="25000"/>
                  </a:schemeClr>
                </a:solidFill>
                <a:latin typeface="Verdana"/>
                <a:cs typeface="Verdana"/>
              </a:rPr>
              <a:t>I</a:t>
            </a:r>
            <a:r>
              <a:rPr sz="2400" spc="-20"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conti</a:t>
            </a:r>
            <a:r>
              <a:rPr sz="2400" spc="10" dirty="0">
                <a:solidFill>
                  <a:schemeClr val="tx1">
                    <a:lumMod val="75000"/>
                    <a:lumOff val="25000"/>
                  </a:schemeClr>
                </a:solidFill>
                <a:latin typeface="Verdana"/>
                <a:cs typeface="Verdana"/>
              </a:rPr>
              <a:t> </a:t>
            </a:r>
            <a:r>
              <a:rPr sz="2400" spc="-10" dirty="0">
                <a:solidFill>
                  <a:schemeClr val="tx1">
                    <a:lumMod val="75000"/>
                    <a:lumOff val="25000"/>
                  </a:schemeClr>
                </a:solidFill>
                <a:latin typeface="Verdana"/>
                <a:cs typeface="Verdana"/>
              </a:rPr>
              <a:t>con</a:t>
            </a:r>
            <a:r>
              <a:rPr sz="2400" spc="10" dirty="0">
                <a:solidFill>
                  <a:schemeClr val="tx1">
                    <a:lumMod val="75000"/>
                    <a:lumOff val="25000"/>
                  </a:schemeClr>
                </a:solidFill>
                <a:latin typeface="Verdana"/>
                <a:cs typeface="Verdana"/>
              </a:rPr>
              <a:t> </a:t>
            </a:r>
            <a:r>
              <a:rPr sz="2400" spc="-10" dirty="0">
                <a:solidFill>
                  <a:schemeClr val="tx1">
                    <a:lumMod val="75000"/>
                    <a:lumOff val="25000"/>
                  </a:schemeClr>
                </a:solidFill>
                <a:latin typeface="Verdana"/>
                <a:cs typeface="Verdana"/>
              </a:rPr>
              <a:t>la</a:t>
            </a:r>
            <a:r>
              <a:rPr sz="2400" spc="-30" dirty="0">
                <a:solidFill>
                  <a:schemeClr val="tx1">
                    <a:lumMod val="75000"/>
                    <a:lumOff val="25000"/>
                  </a:schemeClr>
                </a:solidFill>
                <a:latin typeface="Verdana"/>
                <a:cs typeface="Verdana"/>
              </a:rPr>
              <a:t> </a:t>
            </a:r>
            <a:r>
              <a:rPr sz="2400" spc="-5" dirty="0">
                <a:solidFill>
                  <a:schemeClr val="tx1">
                    <a:lumMod val="75000"/>
                    <a:lumOff val="25000"/>
                  </a:schemeClr>
                </a:solidFill>
                <a:latin typeface="Verdana"/>
                <a:cs typeface="Verdana"/>
              </a:rPr>
              <a:t>realtà</a:t>
            </a:r>
            <a:endParaRPr sz="2400" dirty="0">
              <a:solidFill>
                <a:schemeClr val="tx1">
                  <a:lumMod val="75000"/>
                  <a:lumOff val="25000"/>
                </a:schemeClr>
              </a:solidFill>
              <a:latin typeface="Verdana"/>
              <a:cs typeface="Verdana"/>
            </a:endParaRPr>
          </a:p>
        </p:txBody>
      </p:sp>
    </p:spTree>
    <p:extLst>
      <p:ext uri="{BB962C8B-B14F-4D97-AF65-F5344CB8AC3E}">
        <p14:creationId xmlns:p14="http://schemas.microsoft.com/office/powerpoint/2010/main" val="1835427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a:t>
            </a:fld>
            <a:endParaRPr spc="-5" dirty="0"/>
          </a:p>
        </p:txBody>
      </p:sp>
      <p:sp>
        <p:nvSpPr>
          <p:cNvPr id="5" name="object 5"/>
          <p:cNvSpPr txBox="1"/>
          <p:nvPr/>
        </p:nvSpPr>
        <p:spPr>
          <a:xfrm>
            <a:off x="609599" y="2008720"/>
            <a:ext cx="6347714" cy="1751120"/>
          </a:xfrm>
          <a:prstGeom prst="rect">
            <a:avLst/>
          </a:prstGeom>
        </p:spPr>
        <p:txBody>
          <a:bodyPr vert="horz" wrap="square" lIns="0" tIns="50165" rIns="0" bIns="0" rtlCol="0">
            <a:spAutoFit/>
          </a:bodyPr>
          <a:lstStyle/>
          <a:p>
            <a:pPr marL="12700" algn="just">
              <a:lnSpc>
                <a:spcPct val="100000"/>
              </a:lnSpc>
              <a:spcBef>
                <a:spcPts val="395"/>
              </a:spcBef>
            </a:pPr>
            <a:r>
              <a:rPr lang="it-IT" sz="2400" b="1" spc="-10" dirty="0">
                <a:solidFill>
                  <a:schemeClr val="tx1">
                    <a:lumMod val="75000"/>
                    <a:lumOff val="25000"/>
                  </a:schemeClr>
                </a:solidFill>
                <a:latin typeface="Verdana"/>
                <a:cs typeface="Verdana"/>
              </a:rPr>
              <a:t>Definizione</a:t>
            </a:r>
            <a:endParaRPr lang="it-IT" sz="2400" b="1" dirty="0">
              <a:solidFill>
                <a:schemeClr val="tx1">
                  <a:lumMod val="75000"/>
                  <a:lumOff val="25000"/>
                </a:schemeClr>
              </a:solidFill>
              <a:latin typeface="Verdana"/>
              <a:cs typeface="Verdana"/>
            </a:endParaRPr>
          </a:p>
          <a:p>
            <a:pPr marL="12065" marR="5080">
              <a:lnSpc>
                <a:spcPct val="100000"/>
              </a:lnSpc>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Il business plan può essere concepito come  il piano realizzato ad hoc di una nuova  iniziativa e preposto alla valutazione  dell’attrattività e della fattibilità finanziaria  del progetto.</a:t>
            </a:r>
          </a:p>
        </p:txBody>
      </p:sp>
      <p:sp>
        <p:nvSpPr>
          <p:cNvPr id="8" name="Titolo 7">
            <a:extLst>
              <a:ext uri="{FF2B5EF4-FFF2-40B4-BE49-F238E27FC236}">
                <a16:creationId xmlns:a16="http://schemas.microsoft.com/office/drawing/2014/main" id="{47794A25-5283-7343-A810-BFA89C9AC109}"/>
              </a:ext>
            </a:extLst>
          </p:cNvPr>
          <p:cNvSpPr>
            <a:spLocks noGrp="1"/>
          </p:cNvSpPr>
          <p:nvPr>
            <p:ph type="title"/>
          </p:nvPr>
        </p:nvSpPr>
        <p:spPr/>
        <p:txBody>
          <a:bodyPr/>
          <a:lstStyle/>
          <a:p>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4</a:t>
            </a:fld>
            <a:endParaRPr spc="-5" dirty="0"/>
          </a:p>
        </p:txBody>
      </p:sp>
      <p:sp>
        <p:nvSpPr>
          <p:cNvPr id="5" name="object 5"/>
          <p:cNvSpPr txBox="1"/>
          <p:nvPr/>
        </p:nvSpPr>
        <p:spPr>
          <a:xfrm>
            <a:off x="609599" y="2008720"/>
            <a:ext cx="6347713" cy="3166893"/>
          </a:xfrm>
          <a:prstGeom prst="rect">
            <a:avLst/>
          </a:prstGeom>
        </p:spPr>
        <p:txBody>
          <a:bodyPr vert="horz" wrap="square" lIns="0" tIns="50165" rIns="0" bIns="0" rtlCol="0">
            <a:spAutoFit/>
          </a:bodyPr>
          <a:lstStyle/>
          <a:p>
            <a:pPr marL="12700">
              <a:lnSpc>
                <a:spcPct val="100000"/>
              </a:lnSpc>
              <a:spcBef>
                <a:spcPts val="1080"/>
              </a:spcBef>
            </a:pPr>
            <a:r>
              <a:rPr lang="it-IT" sz="2000" b="1" spc="-5" dirty="0">
                <a:solidFill>
                  <a:schemeClr val="tx1">
                    <a:lumMod val="75000"/>
                    <a:lumOff val="25000"/>
                  </a:schemeClr>
                </a:solidFill>
                <a:latin typeface="Verdana"/>
                <a:cs typeface="Verdana"/>
              </a:rPr>
              <a:t>Funzionalità</a:t>
            </a:r>
            <a:endParaRPr lang="it-IT" sz="2000" b="1" dirty="0">
              <a:solidFill>
                <a:schemeClr val="tx1">
                  <a:lumMod val="75000"/>
                  <a:lumOff val="25000"/>
                </a:schemeClr>
              </a:solidFill>
              <a:latin typeface="Verdana"/>
              <a:cs typeface="Verdana"/>
            </a:endParaRPr>
          </a:p>
          <a:p>
            <a:pPr marL="277495" marR="5080" indent="-265430">
              <a:spcBef>
                <a:spcPts val="300"/>
              </a:spcBef>
              <a:buClr>
                <a:schemeClr val="accent1">
                  <a:lumMod val="75000"/>
                </a:schemeClr>
              </a:buClr>
              <a:buSzPct val="79166"/>
              <a:buFont typeface="Segoe UI Symbol"/>
              <a:buChar char="⚫"/>
              <a:tabLst>
                <a:tab pos="277495" algn="l"/>
                <a:tab pos="278130" algn="l"/>
              </a:tabLst>
            </a:pPr>
            <a:r>
              <a:rPr lang="it-IT" sz="2000" b="1" spc="-5" dirty="0">
                <a:solidFill>
                  <a:schemeClr val="tx1">
                    <a:lumMod val="75000"/>
                    <a:lumOff val="25000"/>
                  </a:schemeClr>
                </a:solidFill>
                <a:latin typeface="Verdana"/>
                <a:cs typeface="Verdana"/>
              </a:rPr>
              <a:t>Interna</a:t>
            </a:r>
            <a:r>
              <a:rPr lang="it-IT" sz="2000" spc="-5" dirty="0">
                <a:solidFill>
                  <a:schemeClr val="tx1">
                    <a:lumMod val="75000"/>
                    <a:lumOff val="25000"/>
                  </a:schemeClr>
                </a:solidFill>
                <a:latin typeface="Verdana"/>
                <a:cs typeface="Verdana"/>
              </a:rPr>
              <a:t>: Valutazione delle potenzialità di un  progetto di investimento (per una start-up)  o supporto alla gestione corrente del  business (per aziende avviate). Misurando  la sostenibilità finanziaria ed economica  dell’attività, guidando l’implementazione del  piano operativo d’impresa e stimolando il  contributo e l’adesione alla </a:t>
            </a:r>
            <a:r>
              <a:rPr lang="it-IT" sz="2000" spc="-5" dirty="0" err="1">
                <a:solidFill>
                  <a:schemeClr val="tx1">
                    <a:lumMod val="75000"/>
                    <a:lumOff val="25000"/>
                  </a:schemeClr>
                </a:solidFill>
                <a:latin typeface="Verdana"/>
                <a:cs typeface="Verdana"/>
              </a:rPr>
              <a:t>mission</a:t>
            </a:r>
            <a:r>
              <a:rPr lang="it-IT" sz="2000" spc="-5" dirty="0">
                <a:solidFill>
                  <a:schemeClr val="tx1">
                    <a:lumMod val="75000"/>
                    <a:lumOff val="25000"/>
                  </a:schemeClr>
                </a:solidFill>
                <a:latin typeface="Verdana"/>
                <a:cs typeface="Verdana"/>
              </a:rPr>
              <a:t>  aziendale di tutti i soggetti coinvolti.</a:t>
            </a:r>
          </a:p>
        </p:txBody>
      </p:sp>
      <p:sp>
        <p:nvSpPr>
          <p:cNvPr id="8" name="Titolo 7">
            <a:extLst>
              <a:ext uri="{FF2B5EF4-FFF2-40B4-BE49-F238E27FC236}">
                <a16:creationId xmlns:a16="http://schemas.microsoft.com/office/drawing/2014/main" id="{47794A25-5283-7343-A810-BFA89C9AC109}"/>
              </a:ext>
            </a:extLst>
          </p:cNvPr>
          <p:cNvSpPr>
            <a:spLocks noGrp="1"/>
          </p:cNvSpPr>
          <p:nvPr>
            <p:ph type="title"/>
          </p:nvPr>
        </p:nvSpPr>
        <p:spPr/>
        <p:txBody>
          <a:bodyPr/>
          <a:lstStyle/>
          <a:p>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lang="it-IT" dirty="0"/>
          </a:p>
        </p:txBody>
      </p:sp>
    </p:spTree>
    <p:extLst>
      <p:ext uri="{BB962C8B-B14F-4D97-AF65-F5344CB8AC3E}">
        <p14:creationId xmlns:p14="http://schemas.microsoft.com/office/powerpoint/2010/main" val="336767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566181"/>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spc="-5" dirty="0">
              <a:solidFill>
                <a:srgbClr val="FF8D3D"/>
              </a:solidFill>
            </a:endParaRPr>
          </a:p>
        </p:txBody>
      </p:sp>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5</a:t>
            </a:fld>
            <a:endParaRPr spc="-5" dirty="0"/>
          </a:p>
        </p:txBody>
      </p:sp>
      <p:sp>
        <p:nvSpPr>
          <p:cNvPr id="5" name="object 5"/>
          <p:cNvSpPr txBox="1"/>
          <p:nvPr/>
        </p:nvSpPr>
        <p:spPr>
          <a:xfrm>
            <a:off x="533400" y="2438400"/>
            <a:ext cx="6705600" cy="935513"/>
          </a:xfrm>
          <a:prstGeom prst="rect">
            <a:avLst/>
          </a:prstGeom>
        </p:spPr>
        <p:txBody>
          <a:bodyPr vert="horz" wrap="square" lIns="0" tIns="12065" rIns="0" bIns="0" rtlCol="0">
            <a:spAutoFit/>
          </a:bodyPr>
          <a:lstStyle/>
          <a:p>
            <a:pPr marL="277495" marR="5080" indent="-265430">
              <a:lnSpc>
                <a:spcPct val="100000"/>
              </a:lnSpc>
              <a:spcBef>
                <a:spcPts val="300"/>
              </a:spcBef>
              <a:buClr>
                <a:schemeClr val="accent1">
                  <a:lumMod val="75000"/>
                </a:schemeClr>
              </a:buClr>
              <a:buSzPct val="79166"/>
              <a:buFont typeface="Segoe UI Symbol"/>
              <a:buChar char="⚫"/>
              <a:tabLst>
                <a:tab pos="277495" algn="l"/>
                <a:tab pos="278130" algn="l"/>
              </a:tabLst>
            </a:pPr>
            <a:r>
              <a:rPr sz="2000" b="1" spc="-5" dirty="0">
                <a:solidFill>
                  <a:schemeClr val="tx1">
                    <a:lumMod val="75000"/>
                    <a:lumOff val="25000"/>
                  </a:schemeClr>
                </a:solidFill>
                <a:latin typeface="Verdana"/>
                <a:cs typeface="Verdana"/>
              </a:rPr>
              <a:t>Esterna</a:t>
            </a:r>
            <a:r>
              <a:rPr sz="2000" spc="-5" dirty="0">
                <a:solidFill>
                  <a:schemeClr val="tx1">
                    <a:lumMod val="75000"/>
                    <a:lumOff val="25000"/>
                  </a:schemeClr>
                </a:solidFill>
                <a:latin typeface="Verdana"/>
                <a:cs typeface="Verdana"/>
              </a:rPr>
              <a:t>: Presentazione del progetto ad  interlocutori esterni per l’ottenimento dei  fondi necessari all’avvio delle operazioni.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566181"/>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spc="-5" dirty="0">
              <a:solidFill>
                <a:srgbClr val="FF8D3D"/>
              </a:solidFill>
            </a:endParaRPr>
          </a:p>
        </p:txBody>
      </p:sp>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6</a:t>
            </a:fld>
            <a:endParaRPr spc="-5" dirty="0"/>
          </a:p>
        </p:txBody>
      </p:sp>
      <p:sp>
        <p:nvSpPr>
          <p:cNvPr id="5" name="object 5"/>
          <p:cNvSpPr txBox="1"/>
          <p:nvPr/>
        </p:nvSpPr>
        <p:spPr>
          <a:xfrm>
            <a:off x="579943" y="1828800"/>
            <a:ext cx="6096000" cy="2244204"/>
          </a:xfrm>
          <a:prstGeom prst="rect">
            <a:avLst/>
          </a:prstGeom>
        </p:spPr>
        <p:txBody>
          <a:bodyPr vert="horz" wrap="square" lIns="0" tIns="50800" rIns="0" bIns="0" rtlCol="0">
            <a:spAutoFit/>
          </a:bodyPr>
          <a:lstStyle/>
          <a:p>
            <a:pPr marL="12700" algn="just">
              <a:lnSpc>
                <a:spcPct val="100000"/>
              </a:lnSpc>
              <a:spcBef>
                <a:spcPts val="400"/>
              </a:spcBef>
            </a:pPr>
            <a:r>
              <a:rPr sz="2000" b="1" spc="-20" dirty="0">
                <a:latin typeface="Verdana"/>
                <a:cs typeface="Verdana"/>
              </a:rPr>
              <a:t>Regole</a:t>
            </a:r>
            <a:r>
              <a:rPr sz="2000" b="1" dirty="0">
                <a:latin typeface="Verdana"/>
                <a:cs typeface="Verdana"/>
              </a:rPr>
              <a:t> </a:t>
            </a:r>
            <a:r>
              <a:rPr sz="2000" b="1" spc="-5" dirty="0">
                <a:latin typeface="Verdana"/>
                <a:cs typeface="Verdana"/>
              </a:rPr>
              <a:t>di</a:t>
            </a:r>
            <a:r>
              <a:rPr sz="2000" b="1" spc="-10" dirty="0">
                <a:latin typeface="Verdana"/>
                <a:cs typeface="Verdana"/>
              </a:rPr>
              <a:t> redazione</a:t>
            </a:r>
            <a:endParaRPr sz="2000" b="1" dirty="0">
              <a:latin typeface="Verdana"/>
              <a:cs typeface="Verdana"/>
            </a:endParaRPr>
          </a:p>
          <a:p>
            <a:pPr marL="12700" marR="5080" algn="just">
              <a:lnSpc>
                <a:spcPct val="100000"/>
              </a:lnSpc>
              <a:spcBef>
                <a:spcPts val="300"/>
              </a:spcBef>
            </a:pPr>
            <a:r>
              <a:rPr sz="2000" spc="-5" dirty="0">
                <a:latin typeface="Verdana"/>
                <a:cs typeface="Verdana"/>
              </a:rPr>
              <a:t>A</a:t>
            </a:r>
            <a:r>
              <a:rPr sz="2000" dirty="0">
                <a:latin typeface="Verdana"/>
                <a:cs typeface="Verdana"/>
              </a:rPr>
              <a:t> </a:t>
            </a:r>
            <a:r>
              <a:rPr sz="2000" spc="-10" dirty="0">
                <a:latin typeface="Verdana"/>
                <a:cs typeface="Verdana"/>
              </a:rPr>
              <a:t>prescindere</a:t>
            </a:r>
            <a:r>
              <a:rPr sz="2000" spc="50" dirty="0">
                <a:latin typeface="Verdana"/>
                <a:cs typeface="Verdana"/>
              </a:rPr>
              <a:t> </a:t>
            </a:r>
            <a:r>
              <a:rPr sz="2000" spc="-10" dirty="0">
                <a:latin typeface="Verdana"/>
                <a:cs typeface="Verdana"/>
              </a:rPr>
              <a:t>dalla</a:t>
            </a:r>
            <a:r>
              <a:rPr sz="2000" spc="45" dirty="0">
                <a:latin typeface="Verdana"/>
                <a:cs typeface="Verdana"/>
              </a:rPr>
              <a:t> </a:t>
            </a:r>
            <a:r>
              <a:rPr sz="2000" spc="-10" dirty="0">
                <a:latin typeface="Verdana"/>
                <a:cs typeface="Verdana"/>
              </a:rPr>
              <a:t>bontà</a:t>
            </a:r>
            <a:r>
              <a:rPr sz="2000" spc="40" dirty="0">
                <a:latin typeface="Verdana"/>
                <a:cs typeface="Verdana"/>
              </a:rPr>
              <a:t> </a:t>
            </a:r>
            <a:r>
              <a:rPr sz="2000" spc="-10" dirty="0">
                <a:latin typeface="Verdana"/>
                <a:cs typeface="Verdana"/>
              </a:rPr>
              <a:t>del</a:t>
            </a:r>
            <a:r>
              <a:rPr sz="2000" spc="-5" dirty="0">
                <a:latin typeface="Verdana"/>
                <a:cs typeface="Verdana"/>
              </a:rPr>
              <a:t> </a:t>
            </a:r>
            <a:r>
              <a:rPr sz="2000" spc="-15" dirty="0">
                <a:latin typeface="Verdana"/>
                <a:cs typeface="Verdana"/>
              </a:rPr>
              <a:t>progetto,</a:t>
            </a:r>
            <a:r>
              <a:rPr sz="2000" spc="25" dirty="0">
                <a:latin typeface="Verdana"/>
                <a:cs typeface="Verdana"/>
              </a:rPr>
              <a:t> </a:t>
            </a:r>
            <a:r>
              <a:rPr sz="2000" spc="-5" dirty="0">
                <a:latin typeface="Verdana"/>
                <a:cs typeface="Verdana"/>
              </a:rPr>
              <a:t>un </a:t>
            </a:r>
            <a:r>
              <a:rPr sz="2000" dirty="0">
                <a:latin typeface="Verdana"/>
                <a:cs typeface="Verdana"/>
              </a:rPr>
              <a:t> </a:t>
            </a:r>
            <a:r>
              <a:rPr sz="2000" spc="-10" dirty="0">
                <a:latin typeface="Verdana"/>
                <a:cs typeface="Verdana"/>
              </a:rPr>
              <a:t>business</a:t>
            </a:r>
            <a:r>
              <a:rPr sz="2000" spc="60" dirty="0">
                <a:latin typeface="Verdana"/>
                <a:cs typeface="Verdana"/>
              </a:rPr>
              <a:t> </a:t>
            </a:r>
            <a:r>
              <a:rPr sz="2000" spc="-10" dirty="0">
                <a:latin typeface="Verdana"/>
                <a:cs typeface="Verdana"/>
              </a:rPr>
              <a:t>plan,</a:t>
            </a:r>
            <a:r>
              <a:rPr sz="2000" spc="20" dirty="0">
                <a:latin typeface="Verdana"/>
                <a:cs typeface="Verdana"/>
              </a:rPr>
              <a:t> </a:t>
            </a:r>
            <a:r>
              <a:rPr sz="2000" spc="-10" dirty="0">
                <a:latin typeface="Verdana"/>
                <a:cs typeface="Verdana"/>
              </a:rPr>
              <a:t>che</a:t>
            </a:r>
            <a:r>
              <a:rPr sz="2000" spc="20" dirty="0">
                <a:latin typeface="Verdana"/>
                <a:cs typeface="Verdana"/>
              </a:rPr>
              <a:t> </a:t>
            </a:r>
            <a:r>
              <a:rPr sz="2000" spc="-5" dirty="0">
                <a:latin typeface="Verdana"/>
                <a:cs typeface="Verdana"/>
              </a:rPr>
              <a:t>si</a:t>
            </a:r>
            <a:r>
              <a:rPr sz="2000" spc="5" dirty="0">
                <a:latin typeface="Verdana"/>
                <a:cs typeface="Verdana"/>
              </a:rPr>
              <a:t> </a:t>
            </a:r>
            <a:r>
              <a:rPr sz="2000" spc="-10" dirty="0">
                <a:latin typeface="Verdana"/>
                <a:cs typeface="Verdana"/>
              </a:rPr>
              <a:t>rivolga</a:t>
            </a:r>
            <a:r>
              <a:rPr sz="2000" spc="50" dirty="0">
                <a:latin typeface="Verdana"/>
                <a:cs typeface="Verdana"/>
              </a:rPr>
              <a:t> </a:t>
            </a:r>
            <a:r>
              <a:rPr sz="2000" spc="-5" dirty="0">
                <a:latin typeface="Verdana"/>
                <a:cs typeface="Verdana"/>
              </a:rPr>
              <a:t>ad</a:t>
            </a:r>
            <a:r>
              <a:rPr sz="2000" dirty="0">
                <a:latin typeface="Verdana"/>
                <a:cs typeface="Verdana"/>
              </a:rPr>
              <a:t> </a:t>
            </a:r>
            <a:r>
              <a:rPr sz="2000" spc="-5" dirty="0">
                <a:latin typeface="Verdana"/>
                <a:cs typeface="Verdana"/>
              </a:rPr>
              <a:t>un</a:t>
            </a:r>
            <a:r>
              <a:rPr sz="2000" spc="10" dirty="0">
                <a:latin typeface="Verdana"/>
                <a:cs typeface="Verdana"/>
              </a:rPr>
              <a:t> </a:t>
            </a:r>
            <a:r>
              <a:rPr sz="2000" spc="-10" dirty="0">
                <a:latin typeface="Verdana"/>
                <a:cs typeface="Verdana"/>
              </a:rPr>
              <a:t>pubblico </a:t>
            </a:r>
            <a:r>
              <a:rPr sz="2000" spc="-5" dirty="0">
                <a:latin typeface="Verdana"/>
                <a:cs typeface="Verdana"/>
              </a:rPr>
              <a:t> </a:t>
            </a:r>
            <a:r>
              <a:rPr sz="2000" spc="-10" dirty="0">
                <a:latin typeface="Verdana"/>
                <a:cs typeface="Verdana"/>
              </a:rPr>
              <a:t>“interno”</a:t>
            </a:r>
            <a:r>
              <a:rPr sz="2000" spc="40" dirty="0">
                <a:latin typeface="Verdana"/>
                <a:cs typeface="Verdana"/>
              </a:rPr>
              <a:t> </a:t>
            </a:r>
            <a:r>
              <a:rPr sz="2000" spc="-10" dirty="0">
                <a:latin typeface="Verdana"/>
                <a:cs typeface="Verdana"/>
              </a:rPr>
              <a:t>(strumento</a:t>
            </a:r>
            <a:r>
              <a:rPr sz="2000" spc="40" dirty="0">
                <a:latin typeface="Verdana"/>
                <a:cs typeface="Verdana"/>
              </a:rPr>
              <a:t> </a:t>
            </a:r>
            <a:r>
              <a:rPr sz="2000" spc="-5" dirty="0">
                <a:latin typeface="Verdana"/>
                <a:cs typeface="Verdana"/>
              </a:rPr>
              <a:t>di</a:t>
            </a:r>
            <a:r>
              <a:rPr sz="2000" spc="15" dirty="0">
                <a:latin typeface="Verdana"/>
                <a:cs typeface="Verdana"/>
              </a:rPr>
              <a:t> </a:t>
            </a:r>
            <a:r>
              <a:rPr sz="2000" spc="-10" dirty="0">
                <a:latin typeface="Verdana"/>
                <a:cs typeface="Verdana"/>
              </a:rPr>
              <a:t>guida</a:t>
            </a:r>
            <a:r>
              <a:rPr sz="2000" spc="40" dirty="0">
                <a:latin typeface="Verdana"/>
                <a:cs typeface="Verdana"/>
              </a:rPr>
              <a:t> </a:t>
            </a:r>
            <a:r>
              <a:rPr sz="2000" spc="-10" dirty="0">
                <a:latin typeface="Verdana"/>
                <a:cs typeface="Verdana"/>
              </a:rPr>
              <a:t>gestionale)</a:t>
            </a:r>
            <a:r>
              <a:rPr sz="2000" spc="55" dirty="0">
                <a:latin typeface="Verdana"/>
                <a:cs typeface="Verdana"/>
              </a:rPr>
              <a:t> </a:t>
            </a:r>
            <a:r>
              <a:rPr sz="2000" spc="-5" dirty="0">
                <a:latin typeface="Verdana"/>
                <a:cs typeface="Verdana"/>
              </a:rPr>
              <a:t>o </a:t>
            </a:r>
            <a:r>
              <a:rPr sz="2000" dirty="0">
                <a:latin typeface="Verdana"/>
                <a:cs typeface="Verdana"/>
              </a:rPr>
              <a:t> </a:t>
            </a:r>
            <a:r>
              <a:rPr sz="2000" spc="-5" dirty="0">
                <a:latin typeface="Verdana"/>
                <a:cs typeface="Verdana"/>
              </a:rPr>
              <a:t>“esterno”</a:t>
            </a:r>
            <a:r>
              <a:rPr sz="2000" spc="20" dirty="0">
                <a:latin typeface="Verdana"/>
                <a:cs typeface="Verdana"/>
              </a:rPr>
              <a:t> </a:t>
            </a:r>
            <a:r>
              <a:rPr sz="2000" spc="-15" dirty="0">
                <a:latin typeface="Verdana"/>
                <a:cs typeface="Verdana"/>
              </a:rPr>
              <a:t>(biglietto</a:t>
            </a:r>
            <a:r>
              <a:rPr sz="2000" spc="10" dirty="0">
                <a:latin typeface="Verdana"/>
                <a:cs typeface="Verdana"/>
              </a:rPr>
              <a:t> </a:t>
            </a:r>
            <a:r>
              <a:rPr sz="2000" spc="-5" dirty="0">
                <a:latin typeface="Verdana"/>
                <a:cs typeface="Verdana"/>
              </a:rPr>
              <a:t>da</a:t>
            </a:r>
            <a:r>
              <a:rPr sz="2000" spc="15" dirty="0">
                <a:latin typeface="Verdana"/>
                <a:cs typeface="Verdana"/>
              </a:rPr>
              <a:t> </a:t>
            </a:r>
            <a:r>
              <a:rPr sz="2000" spc="-10" dirty="0">
                <a:latin typeface="Verdana"/>
                <a:cs typeface="Verdana"/>
              </a:rPr>
              <a:t>visita</a:t>
            </a:r>
            <a:r>
              <a:rPr sz="2000" spc="10" dirty="0">
                <a:latin typeface="Verdana"/>
                <a:cs typeface="Verdana"/>
              </a:rPr>
              <a:t> </a:t>
            </a:r>
            <a:r>
              <a:rPr sz="2000" spc="-5" dirty="0">
                <a:latin typeface="Verdana"/>
                <a:cs typeface="Verdana"/>
              </a:rPr>
              <a:t>di</a:t>
            </a:r>
            <a:r>
              <a:rPr sz="2000" spc="10" dirty="0">
                <a:latin typeface="Verdana"/>
                <a:cs typeface="Verdana"/>
              </a:rPr>
              <a:t> </a:t>
            </a:r>
            <a:r>
              <a:rPr sz="2000" spc="-5" dirty="0">
                <a:latin typeface="Verdana"/>
                <a:cs typeface="Verdana"/>
              </a:rPr>
              <a:t>un</a:t>
            </a:r>
            <a:r>
              <a:rPr sz="2000" spc="5" dirty="0">
                <a:latin typeface="Verdana"/>
                <a:cs typeface="Verdana"/>
              </a:rPr>
              <a:t> </a:t>
            </a:r>
            <a:r>
              <a:rPr sz="2000" spc="-10" dirty="0">
                <a:latin typeface="Verdana"/>
                <a:cs typeface="Verdana"/>
              </a:rPr>
              <a:t>progetto), </a:t>
            </a:r>
            <a:r>
              <a:rPr sz="2000" spc="-969" dirty="0">
                <a:latin typeface="Verdana"/>
                <a:cs typeface="Verdana"/>
              </a:rPr>
              <a:t> </a:t>
            </a:r>
            <a:r>
              <a:rPr sz="2000" spc="-15" dirty="0">
                <a:latin typeface="Verdana"/>
                <a:cs typeface="Verdana"/>
              </a:rPr>
              <a:t>deve</a:t>
            </a:r>
            <a:r>
              <a:rPr sz="2000" spc="10" dirty="0">
                <a:latin typeface="Verdana"/>
                <a:cs typeface="Verdana"/>
              </a:rPr>
              <a:t> </a:t>
            </a:r>
            <a:r>
              <a:rPr sz="2000" spc="-5" dirty="0">
                <a:latin typeface="Verdana"/>
                <a:cs typeface="Verdana"/>
              </a:rPr>
              <a:t>rispettare</a:t>
            </a:r>
            <a:r>
              <a:rPr sz="2000" spc="25" dirty="0">
                <a:latin typeface="Verdana"/>
                <a:cs typeface="Verdana"/>
              </a:rPr>
              <a:t> </a:t>
            </a:r>
            <a:r>
              <a:rPr sz="2000" spc="-10" dirty="0">
                <a:latin typeface="Verdana"/>
                <a:cs typeface="Verdana"/>
              </a:rPr>
              <a:t>alcune</a:t>
            </a:r>
            <a:r>
              <a:rPr sz="2000" spc="50" dirty="0">
                <a:latin typeface="Verdana"/>
                <a:cs typeface="Verdana"/>
              </a:rPr>
              <a:t> </a:t>
            </a:r>
            <a:r>
              <a:rPr sz="2000" spc="-10" dirty="0">
                <a:latin typeface="Verdana"/>
                <a:cs typeface="Verdana"/>
              </a:rPr>
              <a:t>semplici</a:t>
            </a:r>
            <a:r>
              <a:rPr sz="2000" spc="25" dirty="0">
                <a:latin typeface="Verdana"/>
                <a:cs typeface="Verdana"/>
              </a:rPr>
              <a:t> </a:t>
            </a:r>
            <a:r>
              <a:rPr sz="2000" spc="-10" dirty="0">
                <a:latin typeface="Verdana"/>
                <a:cs typeface="Verdana"/>
              </a:rPr>
              <a:t>regole</a:t>
            </a:r>
            <a:r>
              <a:rPr sz="2000" spc="35" dirty="0">
                <a:latin typeface="Verdana"/>
                <a:cs typeface="Verdana"/>
              </a:rPr>
              <a:t> </a:t>
            </a:r>
            <a:r>
              <a:rPr sz="2000" spc="-10" dirty="0">
                <a:latin typeface="Verdana"/>
                <a:cs typeface="Verdana"/>
              </a:rPr>
              <a:t>di </a:t>
            </a:r>
            <a:r>
              <a:rPr sz="2000" spc="-5" dirty="0">
                <a:latin typeface="Verdana"/>
                <a:cs typeface="Verdana"/>
              </a:rPr>
              <a:t> </a:t>
            </a:r>
            <a:r>
              <a:rPr sz="2000" spc="-10" dirty="0">
                <a:latin typeface="Verdana"/>
                <a:cs typeface="Verdana"/>
              </a:rPr>
              <a:t>redazione:</a:t>
            </a:r>
            <a:endParaRPr sz="2000" dirty="0">
              <a:latin typeface="Verdana"/>
              <a:cs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566181"/>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spc="-5" dirty="0">
              <a:solidFill>
                <a:srgbClr val="FF8D3D"/>
              </a:solidFill>
            </a:endParaRPr>
          </a:p>
        </p:txBody>
      </p:sp>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7</a:t>
            </a:fld>
            <a:endParaRPr spc="-5" dirty="0"/>
          </a:p>
        </p:txBody>
      </p:sp>
      <p:sp>
        <p:nvSpPr>
          <p:cNvPr id="5" name="object 5"/>
          <p:cNvSpPr txBox="1"/>
          <p:nvPr/>
        </p:nvSpPr>
        <p:spPr>
          <a:xfrm>
            <a:off x="579942" y="1828800"/>
            <a:ext cx="7192458" cy="2628925"/>
          </a:xfrm>
          <a:prstGeom prst="rect">
            <a:avLst/>
          </a:prstGeom>
        </p:spPr>
        <p:txBody>
          <a:bodyPr vert="horz" wrap="square" lIns="0" tIns="50800" rIns="0" bIns="0" rtlCol="0">
            <a:spAutoFit/>
          </a:bodyPr>
          <a:lstStyle/>
          <a:p>
            <a:pPr marL="278130" marR="1077595" indent="-266065">
              <a:lnSpc>
                <a:spcPct val="100000"/>
              </a:lnSpc>
              <a:spcBef>
                <a:spcPts val="1080"/>
              </a:spcBef>
              <a:buClr>
                <a:schemeClr val="accent1">
                  <a:lumMod val="75000"/>
                </a:schemeClr>
              </a:buClr>
              <a:buSzPct val="80357"/>
              <a:buFont typeface="Segoe UI Symbol"/>
              <a:buChar char="⚫"/>
              <a:tabLst>
                <a:tab pos="278765" algn="l"/>
              </a:tabLst>
            </a:pPr>
            <a:r>
              <a:rPr lang="it-IT" sz="2000" spc="-10" dirty="0">
                <a:solidFill>
                  <a:schemeClr val="tx1">
                    <a:lumMod val="75000"/>
                    <a:lumOff val="25000"/>
                  </a:schemeClr>
                </a:solidFill>
                <a:latin typeface="Verdana"/>
                <a:cs typeface="Verdana"/>
              </a:rPr>
              <a:t>uno</a:t>
            </a:r>
            <a:r>
              <a:rPr lang="it-IT" sz="2000" spc="2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stile</a:t>
            </a:r>
            <a:r>
              <a:rPr lang="it-IT" sz="2000" spc="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semplice</a:t>
            </a:r>
            <a:r>
              <a:rPr lang="it-IT" sz="2000" spc="2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ed</a:t>
            </a:r>
            <a:r>
              <a:rPr lang="it-IT" sz="200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essenziale</a:t>
            </a:r>
            <a:r>
              <a:rPr lang="it-IT" sz="2000" spc="3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ma </a:t>
            </a:r>
            <a:r>
              <a:rPr lang="it-IT" sz="2000" spc="-969"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professionale</a:t>
            </a:r>
            <a:endParaRPr lang="it-IT" sz="2000" dirty="0">
              <a:solidFill>
                <a:schemeClr val="tx1">
                  <a:lumMod val="75000"/>
                  <a:lumOff val="25000"/>
                </a:schemeClr>
              </a:solidFill>
              <a:latin typeface="Verdana"/>
              <a:cs typeface="Verdana"/>
            </a:endParaRPr>
          </a:p>
          <a:p>
            <a:pPr marL="278130" marR="207645" indent="-266065">
              <a:lnSpc>
                <a:spcPct val="100000"/>
              </a:lnSpc>
              <a:spcBef>
                <a:spcPts val="305"/>
              </a:spcBef>
              <a:buClr>
                <a:schemeClr val="accent1">
                  <a:lumMod val="75000"/>
                </a:schemeClr>
              </a:buClr>
              <a:buSzPct val="80357"/>
              <a:buFont typeface="Segoe UI Symbol"/>
              <a:buChar char="⚫"/>
              <a:tabLst>
                <a:tab pos="278765" algn="l"/>
              </a:tabLst>
            </a:pPr>
            <a:r>
              <a:rPr lang="it-IT" sz="2000" spc="-5" dirty="0">
                <a:solidFill>
                  <a:schemeClr val="tx1">
                    <a:lumMod val="75000"/>
                    <a:lumOff val="25000"/>
                  </a:schemeClr>
                </a:solidFill>
                <a:latin typeface="Verdana"/>
                <a:cs typeface="Verdana"/>
              </a:rPr>
              <a:t>rimandare</a:t>
            </a:r>
            <a:r>
              <a:rPr lang="it-IT" sz="2000" spc="4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in</a:t>
            </a:r>
            <a:r>
              <a:rPr lang="it-IT" sz="200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allegato</a:t>
            </a:r>
            <a:r>
              <a:rPr lang="it-IT" sz="2000" spc="3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documenti</a:t>
            </a:r>
            <a:r>
              <a:rPr lang="it-IT" sz="2000" spc="3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che </a:t>
            </a:r>
            <a:r>
              <a:rPr lang="it-IT" sz="2000" spc="-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descrivono</a:t>
            </a:r>
            <a:r>
              <a:rPr lang="it-IT" sz="2000" spc="5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in </a:t>
            </a:r>
            <a:r>
              <a:rPr lang="it-IT" sz="2000" spc="-5" dirty="0">
                <a:solidFill>
                  <a:schemeClr val="tx1">
                    <a:lumMod val="75000"/>
                    <a:lumOff val="25000"/>
                  </a:schemeClr>
                </a:solidFill>
                <a:latin typeface="Verdana"/>
                <a:cs typeface="Verdana"/>
              </a:rPr>
              <a:t>modo</a:t>
            </a:r>
            <a:r>
              <a:rPr lang="it-IT" sz="2000" spc="2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esteso</a:t>
            </a:r>
            <a:r>
              <a:rPr lang="it-IT" sz="200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alcuni</a:t>
            </a:r>
            <a:r>
              <a:rPr lang="it-IT" sz="2000" spc="3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aspetti </a:t>
            </a:r>
            <a:r>
              <a:rPr lang="it-IT" sz="2000" spc="-969"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(in</a:t>
            </a:r>
            <a:r>
              <a:rPr lang="it-IT" sz="2000" spc="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genere</a:t>
            </a:r>
            <a:r>
              <a:rPr lang="it-IT" sz="2000" spc="15" dirty="0">
                <a:solidFill>
                  <a:schemeClr val="tx1">
                    <a:lumMod val="75000"/>
                    <a:lumOff val="25000"/>
                  </a:schemeClr>
                </a:solidFill>
                <a:latin typeface="Verdana"/>
                <a:cs typeface="Verdana"/>
              </a:rPr>
              <a:t> </a:t>
            </a:r>
            <a:r>
              <a:rPr lang="it-IT" sz="2000" spc="-15" dirty="0">
                <a:solidFill>
                  <a:schemeClr val="tx1">
                    <a:lumMod val="75000"/>
                    <a:lumOff val="25000"/>
                  </a:schemeClr>
                </a:solidFill>
                <a:latin typeface="Verdana"/>
                <a:cs typeface="Verdana"/>
              </a:rPr>
              <a:t>tecnici),</a:t>
            </a:r>
            <a:r>
              <a:rPr lang="it-IT" sz="2000" spc="1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sempre</a:t>
            </a:r>
            <a:r>
              <a:rPr lang="it-IT" sz="2000" spc="2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che</a:t>
            </a:r>
            <a:r>
              <a:rPr lang="it-IT" sz="2000" spc="1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la</a:t>
            </a:r>
            <a:r>
              <a:rPr lang="it-IT" sz="200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loro </a:t>
            </a:r>
            <a:r>
              <a:rPr lang="it-IT" sz="2000" spc="-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presenza</a:t>
            </a:r>
            <a:r>
              <a:rPr lang="it-IT" sz="2000" spc="4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sia</a:t>
            </a:r>
            <a:r>
              <a:rPr lang="it-IT" sz="2000" spc="2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ritenuta</a:t>
            </a:r>
            <a:r>
              <a:rPr lang="it-IT" sz="2000" spc="2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fondamentale</a:t>
            </a:r>
          </a:p>
          <a:p>
            <a:pPr marL="278130" marR="207645" indent="-266065">
              <a:lnSpc>
                <a:spcPct val="100000"/>
              </a:lnSpc>
              <a:spcBef>
                <a:spcPts val="305"/>
              </a:spcBef>
              <a:buClr>
                <a:schemeClr val="accent1">
                  <a:lumMod val="75000"/>
                </a:schemeClr>
              </a:buClr>
              <a:buSzPct val="80357"/>
              <a:buFont typeface="Segoe UI Symbol"/>
              <a:buChar char="⚫"/>
              <a:tabLst>
                <a:tab pos="278765" algn="l"/>
              </a:tabLst>
            </a:pPr>
            <a:r>
              <a:rPr lang="it-IT" sz="2000" spc="-10" dirty="0">
                <a:solidFill>
                  <a:schemeClr val="tx1">
                    <a:lumMod val="75000"/>
                    <a:lumOff val="25000"/>
                  </a:schemeClr>
                </a:solidFill>
                <a:latin typeface="Verdana"/>
                <a:cs typeface="Verdana"/>
              </a:rPr>
              <a:t>coinvolgimento diretto di imprenditore/manager</a:t>
            </a:r>
            <a:endParaRPr lang="it-IT" sz="2000" dirty="0">
              <a:solidFill>
                <a:schemeClr val="tx1">
                  <a:lumMod val="75000"/>
                  <a:lumOff val="25000"/>
                </a:schemeClr>
              </a:solidFill>
              <a:latin typeface="Verdana"/>
              <a:cs typeface="Verdana"/>
            </a:endParaRPr>
          </a:p>
          <a:p>
            <a:pPr marL="278130" marR="5080" indent="-266065">
              <a:lnSpc>
                <a:spcPct val="100000"/>
              </a:lnSpc>
              <a:spcBef>
                <a:spcPts val="305"/>
              </a:spcBef>
              <a:buClr>
                <a:schemeClr val="accent1">
                  <a:lumMod val="75000"/>
                </a:schemeClr>
              </a:buClr>
              <a:buSzPct val="80357"/>
              <a:buFont typeface="Segoe UI Symbol"/>
              <a:buChar char="⚫"/>
              <a:tabLst>
                <a:tab pos="278765" algn="l"/>
              </a:tabLst>
            </a:pPr>
            <a:r>
              <a:rPr lang="it-IT" sz="2000" spc="-10" dirty="0">
                <a:solidFill>
                  <a:schemeClr val="tx1">
                    <a:lumMod val="75000"/>
                    <a:lumOff val="25000"/>
                  </a:schemeClr>
                </a:solidFill>
                <a:latin typeface="Verdana"/>
                <a:cs typeface="Verdana"/>
              </a:rPr>
              <a:t>contenere</a:t>
            </a:r>
            <a:r>
              <a:rPr lang="it-IT" sz="2000" spc="40"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informazioni</a:t>
            </a:r>
            <a:r>
              <a:rPr lang="it-IT" sz="2000" spc="4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veritiere,</a:t>
            </a:r>
            <a:r>
              <a:rPr lang="it-IT" sz="2000" spc="25" dirty="0">
                <a:solidFill>
                  <a:schemeClr val="tx1">
                    <a:lumMod val="75000"/>
                    <a:lumOff val="25000"/>
                  </a:schemeClr>
                </a:solidFill>
                <a:latin typeface="Verdana"/>
                <a:cs typeface="Verdana"/>
              </a:rPr>
              <a:t> </a:t>
            </a:r>
            <a:r>
              <a:rPr lang="it-IT" sz="2000" spc="-15" dirty="0">
                <a:solidFill>
                  <a:schemeClr val="tx1">
                    <a:lumMod val="75000"/>
                    <a:lumOff val="25000"/>
                  </a:schemeClr>
                </a:solidFill>
                <a:latin typeface="Verdana"/>
                <a:cs typeface="Verdana"/>
              </a:rPr>
              <a:t>accurate </a:t>
            </a:r>
            <a:r>
              <a:rPr lang="it-IT" sz="2000" spc="-969"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ed</a:t>
            </a:r>
            <a:r>
              <a:rPr lang="it-IT" sz="200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utili</a:t>
            </a:r>
            <a:endParaRPr lang="it-IT" sz="2000" dirty="0">
              <a:solidFill>
                <a:schemeClr val="tx1">
                  <a:lumMod val="75000"/>
                  <a:lumOff val="25000"/>
                </a:schemeClr>
              </a:solidFill>
              <a:latin typeface="Verdana"/>
              <a:cs typeface="Verdana"/>
            </a:endParaRPr>
          </a:p>
        </p:txBody>
      </p:sp>
    </p:spTree>
    <p:extLst>
      <p:ext uri="{BB962C8B-B14F-4D97-AF65-F5344CB8AC3E}">
        <p14:creationId xmlns:p14="http://schemas.microsoft.com/office/powerpoint/2010/main" val="1833697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52401" y="533400"/>
            <a:ext cx="4419599" cy="566181"/>
          </a:xfrm>
          <a:prstGeom prst="rect">
            <a:avLst/>
          </a:prstGeom>
        </p:spPr>
        <p:txBody>
          <a:bodyPr vert="horz" wrap="square" lIns="0" tIns="12065" rIns="0" bIns="0" rtlCol="0">
            <a:spAutoFit/>
          </a:bodyPr>
          <a:lstStyle/>
          <a:p>
            <a:pPr marR="23495" algn="r">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lang="it-IT" b="0" spc="-10" dirty="0">
              <a:latin typeface="Verdana"/>
              <a:cs typeface="Verdana"/>
            </a:endParaRPr>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8</a:t>
            </a:fld>
            <a:endParaRPr spc="-5" dirty="0"/>
          </a:p>
        </p:txBody>
      </p:sp>
      <p:sp>
        <p:nvSpPr>
          <p:cNvPr id="6" name="object 6"/>
          <p:cNvSpPr txBox="1"/>
          <p:nvPr/>
        </p:nvSpPr>
        <p:spPr>
          <a:xfrm>
            <a:off x="533400" y="1448393"/>
            <a:ext cx="6732270" cy="4876207"/>
          </a:xfrm>
          <a:prstGeom prst="rect">
            <a:avLst/>
          </a:prstGeom>
        </p:spPr>
        <p:txBody>
          <a:bodyPr vert="horz" wrap="square" lIns="0" tIns="50800" rIns="0" bIns="0" rtlCol="0">
            <a:spAutoFit/>
          </a:bodyPr>
          <a:lstStyle/>
          <a:p>
            <a:pPr marL="12065">
              <a:lnSpc>
                <a:spcPct val="100000"/>
              </a:lnSpc>
              <a:spcBef>
                <a:spcPts val="400"/>
              </a:spcBef>
              <a:buClr>
                <a:srgbClr val="EF7E09"/>
              </a:buClr>
              <a:buSzPct val="80000"/>
              <a:tabLst>
                <a:tab pos="527685" algn="l"/>
                <a:tab pos="528320" algn="l"/>
              </a:tabLst>
            </a:pPr>
            <a:r>
              <a:rPr lang="it-IT" sz="2000" b="1" spc="-20" dirty="0">
                <a:latin typeface="Verdana"/>
                <a:cs typeface="Verdana"/>
              </a:rPr>
              <a:t>Parti</a:t>
            </a:r>
            <a:r>
              <a:rPr lang="it-IT" sz="2000" b="1" dirty="0">
                <a:latin typeface="Verdana"/>
                <a:cs typeface="Verdana"/>
              </a:rPr>
              <a:t> </a:t>
            </a:r>
            <a:r>
              <a:rPr lang="it-IT" sz="2000" b="1" spc="-5" dirty="0">
                <a:latin typeface="Verdana"/>
                <a:cs typeface="Verdana"/>
              </a:rPr>
              <a:t>del</a:t>
            </a:r>
            <a:r>
              <a:rPr lang="it-IT" sz="2000" b="1" spc="-15" dirty="0">
                <a:latin typeface="Verdana"/>
                <a:cs typeface="Verdana"/>
              </a:rPr>
              <a:t> </a:t>
            </a:r>
            <a:r>
              <a:rPr lang="it-IT" sz="2000" b="1" spc="-10" dirty="0">
                <a:latin typeface="Verdana"/>
                <a:cs typeface="Verdana"/>
              </a:rPr>
              <a:t>Business</a:t>
            </a:r>
            <a:r>
              <a:rPr lang="it-IT" sz="2000" b="1" spc="40" dirty="0">
                <a:latin typeface="Verdana"/>
                <a:cs typeface="Verdana"/>
              </a:rPr>
              <a:t> </a:t>
            </a:r>
            <a:r>
              <a:rPr lang="it-IT" sz="2000" b="1" spc="-10" dirty="0">
                <a:latin typeface="Verdana"/>
                <a:cs typeface="Verdana"/>
              </a:rPr>
              <a:t>Plan</a:t>
            </a:r>
            <a:endParaRPr lang="it-IT" sz="2000" b="1" spc="-5" dirty="0">
              <a:latin typeface="Verdana"/>
              <a:cs typeface="Verdana"/>
            </a:endParaRPr>
          </a:p>
          <a:p>
            <a:pPr marL="527685" indent="-515620">
              <a:lnSpc>
                <a:spcPct val="100000"/>
              </a:lnSpc>
              <a:spcBef>
                <a:spcPts val="400"/>
              </a:spcBef>
              <a:buClr>
                <a:schemeClr val="accent1">
                  <a:lumMod val="75000"/>
                </a:schemeClr>
              </a:buClr>
              <a:buSzPct val="80000"/>
              <a:buAutoNum type="arabicPeriod"/>
              <a:tabLst>
                <a:tab pos="527685" algn="l"/>
                <a:tab pos="528320" algn="l"/>
              </a:tabLst>
            </a:pPr>
            <a:r>
              <a:rPr sz="2000" spc="-5" dirty="0">
                <a:latin typeface="Verdana"/>
                <a:cs typeface="Verdana"/>
              </a:rPr>
              <a:t>Executive</a:t>
            </a:r>
            <a:r>
              <a:rPr sz="2000" spc="-65" dirty="0">
                <a:latin typeface="Verdana"/>
                <a:cs typeface="Verdana"/>
              </a:rPr>
              <a:t> </a:t>
            </a:r>
            <a:r>
              <a:rPr sz="2000" spc="-5" dirty="0">
                <a:latin typeface="Verdana"/>
                <a:cs typeface="Verdana"/>
              </a:rPr>
              <a:t>summary</a:t>
            </a:r>
            <a:endParaRPr sz="2000" dirty="0">
              <a:latin typeface="Verdana"/>
              <a:cs typeface="Verdana"/>
            </a:endParaRPr>
          </a:p>
          <a:p>
            <a:pPr marL="527685" indent="-515620">
              <a:lnSpc>
                <a:spcPct val="100000"/>
              </a:lnSpc>
              <a:spcBef>
                <a:spcPts val="300"/>
              </a:spcBef>
              <a:buClr>
                <a:schemeClr val="accent1">
                  <a:lumMod val="75000"/>
                </a:schemeClr>
              </a:buClr>
              <a:buSzPct val="80000"/>
              <a:buAutoNum type="arabicPeriod"/>
              <a:tabLst>
                <a:tab pos="527685" algn="l"/>
                <a:tab pos="528320" algn="l"/>
              </a:tabLst>
            </a:pPr>
            <a:r>
              <a:rPr sz="2000" dirty="0">
                <a:latin typeface="Verdana"/>
                <a:cs typeface="Verdana"/>
              </a:rPr>
              <a:t>Il</a:t>
            </a:r>
            <a:r>
              <a:rPr sz="2000" spc="-60" dirty="0">
                <a:latin typeface="Verdana"/>
                <a:cs typeface="Verdana"/>
              </a:rPr>
              <a:t> </a:t>
            </a:r>
            <a:r>
              <a:rPr sz="2000" spc="-5" dirty="0" err="1">
                <a:latin typeface="Verdana"/>
                <a:cs typeface="Verdana"/>
              </a:rPr>
              <a:t>progetto</a:t>
            </a:r>
            <a:endParaRPr sz="2000" dirty="0">
              <a:latin typeface="Verdana"/>
              <a:cs typeface="Verdana"/>
            </a:endParaRPr>
          </a:p>
          <a:p>
            <a:pPr marL="927100">
              <a:lnSpc>
                <a:spcPct val="100000"/>
              </a:lnSpc>
              <a:spcBef>
                <a:spcPts val="300"/>
              </a:spcBef>
            </a:pPr>
            <a:r>
              <a:rPr sz="2000" spc="-5" dirty="0" err="1">
                <a:latin typeface="Verdana"/>
                <a:cs typeface="Verdana"/>
              </a:rPr>
              <a:t>Origine</a:t>
            </a:r>
            <a:r>
              <a:rPr sz="2000" spc="-15" dirty="0">
                <a:latin typeface="Verdana"/>
                <a:cs typeface="Verdana"/>
              </a:rPr>
              <a:t> </a:t>
            </a:r>
            <a:r>
              <a:rPr sz="2000" dirty="0">
                <a:latin typeface="Verdana"/>
                <a:cs typeface="Verdana"/>
              </a:rPr>
              <a:t>e</a:t>
            </a:r>
            <a:r>
              <a:rPr sz="2000" spc="-20" dirty="0">
                <a:latin typeface="Verdana"/>
                <a:cs typeface="Verdana"/>
              </a:rPr>
              <a:t> </a:t>
            </a:r>
            <a:r>
              <a:rPr sz="2000" dirty="0" err="1">
                <a:latin typeface="Verdana"/>
                <a:cs typeface="Verdana"/>
              </a:rPr>
              <a:t>storia</a:t>
            </a:r>
            <a:r>
              <a:rPr sz="2000" spc="-30" dirty="0">
                <a:latin typeface="Verdana"/>
                <a:cs typeface="Verdana"/>
              </a:rPr>
              <a:t> </a:t>
            </a:r>
            <a:r>
              <a:rPr sz="2000" spc="-5" dirty="0" err="1">
                <a:latin typeface="Verdana"/>
                <a:cs typeface="Verdana"/>
              </a:rPr>
              <a:t>dell’azienda</a:t>
            </a:r>
            <a:endParaRPr sz="2000" dirty="0">
              <a:latin typeface="Verdana"/>
              <a:cs typeface="Verdana"/>
            </a:endParaRPr>
          </a:p>
          <a:p>
            <a:pPr marL="927100">
              <a:lnSpc>
                <a:spcPct val="100000"/>
              </a:lnSpc>
              <a:spcBef>
                <a:spcPts val="300"/>
              </a:spcBef>
            </a:pPr>
            <a:r>
              <a:rPr sz="2000" spc="-5" dirty="0" err="1">
                <a:latin typeface="Verdana"/>
                <a:cs typeface="Verdana"/>
              </a:rPr>
              <a:t>Motivazioni</a:t>
            </a:r>
            <a:r>
              <a:rPr sz="2000" spc="-30" dirty="0">
                <a:latin typeface="Verdana"/>
                <a:cs typeface="Verdana"/>
              </a:rPr>
              <a:t> </a:t>
            </a:r>
            <a:r>
              <a:rPr sz="2000" dirty="0">
                <a:latin typeface="Verdana"/>
                <a:cs typeface="Verdana"/>
              </a:rPr>
              <a:t>e</a:t>
            </a:r>
            <a:r>
              <a:rPr sz="2000" spc="-35" dirty="0">
                <a:latin typeface="Verdana"/>
                <a:cs typeface="Verdana"/>
              </a:rPr>
              <a:t> </a:t>
            </a:r>
            <a:r>
              <a:rPr sz="2000" dirty="0" err="1">
                <a:latin typeface="Verdana"/>
                <a:cs typeface="Verdana"/>
              </a:rPr>
              <a:t>opportunità</a:t>
            </a:r>
            <a:endParaRPr sz="2000" dirty="0">
              <a:latin typeface="Verdana"/>
              <a:cs typeface="Verdana"/>
            </a:endParaRPr>
          </a:p>
          <a:p>
            <a:pPr marL="927100">
              <a:lnSpc>
                <a:spcPct val="100000"/>
              </a:lnSpc>
              <a:spcBef>
                <a:spcPts val="300"/>
              </a:spcBef>
            </a:pPr>
            <a:r>
              <a:rPr sz="2000" dirty="0">
                <a:latin typeface="Verdana"/>
                <a:cs typeface="Verdana"/>
              </a:rPr>
              <a:t>Il</a:t>
            </a:r>
            <a:r>
              <a:rPr sz="2000" spc="-55" dirty="0">
                <a:latin typeface="Verdana"/>
                <a:cs typeface="Verdana"/>
              </a:rPr>
              <a:t> </a:t>
            </a:r>
            <a:r>
              <a:rPr sz="2000" spc="-5" dirty="0">
                <a:latin typeface="Verdana"/>
                <a:cs typeface="Verdana"/>
              </a:rPr>
              <a:t>business</a:t>
            </a:r>
            <a:endParaRPr sz="2000" dirty="0">
              <a:latin typeface="Verdana"/>
              <a:cs typeface="Verdana"/>
            </a:endParaRPr>
          </a:p>
          <a:p>
            <a:pPr marL="927100">
              <a:lnSpc>
                <a:spcPct val="100000"/>
              </a:lnSpc>
              <a:spcBef>
                <a:spcPts val="300"/>
              </a:spcBef>
            </a:pPr>
            <a:r>
              <a:rPr sz="2000" spc="-20" dirty="0" err="1">
                <a:latin typeface="Verdana"/>
                <a:cs typeface="Verdana"/>
              </a:rPr>
              <a:t>L’ambiente</a:t>
            </a:r>
            <a:r>
              <a:rPr sz="2000" spc="-20" dirty="0">
                <a:latin typeface="Verdana"/>
                <a:cs typeface="Verdana"/>
              </a:rPr>
              <a:t> </a:t>
            </a:r>
            <a:r>
              <a:rPr sz="2000" spc="-5" dirty="0" err="1">
                <a:latin typeface="Verdana"/>
                <a:cs typeface="Verdana"/>
              </a:rPr>
              <a:t>competitivo</a:t>
            </a:r>
            <a:r>
              <a:rPr sz="2000" spc="-10" dirty="0">
                <a:latin typeface="Verdana"/>
                <a:cs typeface="Verdana"/>
              </a:rPr>
              <a:t> </a:t>
            </a:r>
            <a:r>
              <a:rPr sz="2000" spc="-5" dirty="0">
                <a:latin typeface="Verdana"/>
                <a:cs typeface="Verdana"/>
              </a:rPr>
              <a:t>(</a:t>
            </a:r>
            <a:r>
              <a:rPr sz="2000" spc="-5" dirty="0" err="1">
                <a:latin typeface="Verdana"/>
                <a:cs typeface="Verdana"/>
              </a:rPr>
              <a:t>clienti</a:t>
            </a:r>
            <a:r>
              <a:rPr sz="2000" spc="-10" dirty="0">
                <a:latin typeface="Verdana"/>
                <a:cs typeface="Verdana"/>
              </a:rPr>
              <a:t> </a:t>
            </a:r>
            <a:r>
              <a:rPr sz="2000" dirty="0">
                <a:latin typeface="Verdana"/>
                <a:cs typeface="Verdana"/>
              </a:rPr>
              <a:t>e</a:t>
            </a:r>
            <a:r>
              <a:rPr sz="2000" spc="-20" dirty="0">
                <a:latin typeface="Verdana"/>
                <a:cs typeface="Verdana"/>
              </a:rPr>
              <a:t> </a:t>
            </a:r>
            <a:r>
              <a:rPr sz="2000" dirty="0" err="1">
                <a:latin typeface="Verdana"/>
                <a:cs typeface="Verdana"/>
              </a:rPr>
              <a:t>concorrenti</a:t>
            </a:r>
            <a:r>
              <a:rPr sz="2000" dirty="0">
                <a:latin typeface="Verdana"/>
                <a:cs typeface="Verdana"/>
              </a:rPr>
              <a:t>)</a:t>
            </a:r>
          </a:p>
          <a:p>
            <a:pPr marL="527685" indent="-515620">
              <a:lnSpc>
                <a:spcPct val="100000"/>
              </a:lnSpc>
              <a:spcBef>
                <a:spcPts val="300"/>
              </a:spcBef>
              <a:buClr>
                <a:schemeClr val="accent1">
                  <a:lumMod val="75000"/>
                </a:schemeClr>
              </a:buClr>
              <a:buSzPct val="80000"/>
              <a:buAutoNum type="arabicPeriod" startAt="3"/>
              <a:tabLst>
                <a:tab pos="527685" algn="l"/>
                <a:tab pos="528320" algn="l"/>
              </a:tabLst>
            </a:pPr>
            <a:r>
              <a:rPr sz="2000" dirty="0">
                <a:latin typeface="Verdana"/>
                <a:cs typeface="Verdana"/>
              </a:rPr>
              <a:t>Il</a:t>
            </a:r>
            <a:r>
              <a:rPr sz="2000" spc="-25" dirty="0">
                <a:latin typeface="Verdana"/>
                <a:cs typeface="Verdana"/>
              </a:rPr>
              <a:t> </a:t>
            </a:r>
            <a:r>
              <a:rPr sz="2000" spc="-5" dirty="0">
                <a:latin typeface="Verdana"/>
                <a:cs typeface="Verdana"/>
              </a:rPr>
              <a:t>piano</a:t>
            </a:r>
            <a:r>
              <a:rPr sz="2000" spc="-15" dirty="0">
                <a:latin typeface="Verdana"/>
                <a:cs typeface="Verdana"/>
              </a:rPr>
              <a:t> </a:t>
            </a:r>
            <a:r>
              <a:rPr sz="2000" spc="-10" dirty="0" err="1">
                <a:latin typeface="Verdana"/>
                <a:cs typeface="Verdana"/>
              </a:rPr>
              <a:t>operativo</a:t>
            </a:r>
            <a:endParaRPr sz="2000" dirty="0">
              <a:latin typeface="Verdana"/>
              <a:cs typeface="Verdana"/>
            </a:endParaRPr>
          </a:p>
          <a:p>
            <a:pPr marL="927100" marR="2330450">
              <a:lnSpc>
                <a:spcPct val="112500"/>
              </a:lnSpc>
              <a:spcBef>
                <a:spcPts val="5"/>
              </a:spcBef>
            </a:pPr>
            <a:r>
              <a:rPr sz="2000" dirty="0">
                <a:latin typeface="Verdana"/>
                <a:cs typeface="Verdana"/>
              </a:rPr>
              <a:t>La</a:t>
            </a:r>
            <a:r>
              <a:rPr sz="2000" spc="-30" dirty="0">
                <a:latin typeface="Verdana"/>
                <a:cs typeface="Verdana"/>
              </a:rPr>
              <a:t> </a:t>
            </a:r>
            <a:r>
              <a:rPr sz="2000" spc="-5" dirty="0">
                <a:latin typeface="Verdana"/>
                <a:cs typeface="Verdana"/>
              </a:rPr>
              <a:t>produzione</a:t>
            </a:r>
            <a:r>
              <a:rPr sz="2000" spc="-35" dirty="0">
                <a:latin typeface="Verdana"/>
                <a:cs typeface="Verdana"/>
              </a:rPr>
              <a:t> </a:t>
            </a:r>
            <a:r>
              <a:rPr sz="2000" dirty="0">
                <a:latin typeface="Verdana"/>
                <a:cs typeface="Verdana"/>
              </a:rPr>
              <a:t>e</a:t>
            </a:r>
            <a:r>
              <a:rPr sz="2000" spc="-20" dirty="0">
                <a:latin typeface="Verdana"/>
                <a:cs typeface="Verdana"/>
              </a:rPr>
              <a:t> </a:t>
            </a:r>
            <a:r>
              <a:rPr sz="2000" spc="-5" dirty="0">
                <a:latin typeface="Verdana"/>
                <a:cs typeface="Verdana"/>
              </a:rPr>
              <a:t>la</a:t>
            </a:r>
            <a:r>
              <a:rPr sz="2000" spc="-20" dirty="0">
                <a:latin typeface="Verdana"/>
                <a:cs typeface="Verdana"/>
              </a:rPr>
              <a:t> </a:t>
            </a:r>
            <a:r>
              <a:rPr sz="2000" spc="-5" dirty="0">
                <a:latin typeface="Verdana"/>
                <a:cs typeface="Verdana"/>
              </a:rPr>
              <a:t>logistica </a:t>
            </a:r>
            <a:r>
              <a:rPr sz="2000" spc="-690" dirty="0">
                <a:latin typeface="Verdana"/>
                <a:cs typeface="Verdana"/>
              </a:rPr>
              <a:t> </a:t>
            </a:r>
            <a:r>
              <a:rPr sz="2000" dirty="0">
                <a:latin typeface="Verdana"/>
                <a:cs typeface="Verdana"/>
              </a:rPr>
              <a:t>Il</a:t>
            </a:r>
            <a:r>
              <a:rPr sz="2000" spc="-20" dirty="0">
                <a:latin typeface="Verdana"/>
                <a:cs typeface="Verdana"/>
              </a:rPr>
              <a:t> </a:t>
            </a:r>
            <a:r>
              <a:rPr sz="2000" spc="-5" dirty="0">
                <a:latin typeface="Verdana"/>
                <a:cs typeface="Verdana"/>
              </a:rPr>
              <a:t>piano di Marketing</a:t>
            </a:r>
            <a:endParaRPr sz="2000" dirty="0">
              <a:latin typeface="Verdana"/>
              <a:cs typeface="Verdana"/>
            </a:endParaRPr>
          </a:p>
          <a:p>
            <a:pPr marL="927100">
              <a:lnSpc>
                <a:spcPct val="100000"/>
              </a:lnSpc>
              <a:spcBef>
                <a:spcPts val="300"/>
              </a:spcBef>
            </a:pPr>
            <a:r>
              <a:rPr sz="2000" dirty="0">
                <a:latin typeface="Verdana"/>
                <a:cs typeface="Verdana"/>
              </a:rPr>
              <a:t>Il</a:t>
            </a:r>
            <a:r>
              <a:rPr sz="2000" spc="-25" dirty="0">
                <a:latin typeface="Verdana"/>
                <a:cs typeface="Verdana"/>
              </a:rPr>
              <a:t> </a:t>
            </a:r>
            <a:r>
              <a:rPr sz="2000" spc="-5" dirty="0">
                <a:latin typeface="Verdana"/>
                <a:cs typeface="Verdana"/>
              </a:rPr>
              <a:t>piano</a:t>
            </a:r>
            <a:r>
              <a:rPr sz="2000" spc="-10" dirty="0">
                <a:latin typeface="Verdana"/>
                <a:cs typeface="Verdana"/>
              </a:rPr>
              <a:t> </a:t>
            </a:r>
            <a:r>
              <a:rPr sz="2000" spc="-5" dirty="0">
                <a:latin typeface="Verdana"/>
                <a:cs typeface="Verdana"/>
              </a:rPr>
              <a:t>delle</a:t>
            </a:r>
            <a:r>
              <a:rPr sz="2000" spc="-20" dirty="0">
                <a:latin typeface="Verdana"/>
                <a:cs typeface="Verdana"/>
              </a:rPr>
              <a:t> </a:t>
            </a:r>
            <a:r>
              <a:rPr sz="2000" spc="-5" dirty="0">
                <a:latin typeface="Verdana"/>
                <a:cs typeface="Verdana"/>
              </a:rPr>
              <a:t>vendite</a:t>
            </a:r>
            <a:endParaRPr sz="2000" dirty="0">
              <a:latin typeface="Verdana"/>
              <a:cs typeface="Verdana"/>
            </a:endParaRPr>
          </a:p>
          <a:p>
            <a:pPr marL="927100">
              <a:lnSpc>
                <a:spcPct val="100000"/>
              </a:lnSpc>
              <a:spcBef>
                <a:spcPts val="300"/>
              </a:spcBef>
            </a:pPr>
            <a:r>
              <a:rPr sz="2000" dirty="0">
                <a:latin typeface="Verdana"/>
                <a:cs typeface="Verdana"/>
              </a:rPr>
              <a:t>Il</a:t>
            </a:r>
            <a:r>
              <a:rPr sz="2000" spc="-30" dirty="0">
                <a:latin typeface="Verdana"/>
                <a:cs typeface="Verdana"/>
              </a:rPr>
              <a:t> </a:t>
            </a:r>
            <a:r>
              <a:rPr sz="2000" spc="-5" dirty="0">
                <a:latin typeface="Verdana"/>
                <a:cs typeface="Verdana"/>
              </a:rPr>
              <a:t>piano</a:t>
            </a:r>
            <a:r>
              <a:rPr sz="2000" spc="-15" dirty="0">
                <a:latin typeface="Verdana"/>
                <a:cs typeface="Verdana"/>
              </a:rPr>
              <a:t> </a:t>
            </a:r>
            <a:r>
              <a:rPr sz="2000" spc="-5" dirty="0">
                <a:latin typeface="Verdana"/>
                <a:cs typeface="Verdana"/>
              </a:rPr>
              <a:t>degli</a:t>
            </a:r>
            <a:r>
              <a:rPr sz="2000" spc="-20" dirty="0">
                <a:latin typeface="Verdana"/>
                <a:cs typeface="Verdana"/>
              </a:rPr>
              <a:t> </a:t>
            </a:r>
            <a:r>
              <a:rPr sz="2000" spc="-5" dirty="0">
                <a:latin typeface="Verdana"/>
                <a:cs typeface="Verdana"/>
              </a:rPr>
              <a:t>investimenti</a:t>
            </a:r>
            <a:endParaRPr sz="2000" dirty="0">
              <a:latin typeface="Verdana"/>
              <a:cs typeface="Verdana"/>
            </a:endParaRPr>
          </a:p>
          <a:p>
            <a:pPr marL="927100">
              <a:lnSpc>
                <a:spcPct val="100000"/>
              </a:lnSpc>
              <a:spcBef>
                <a:spcPts val="300"/>
              </a:spcBef>
            </a:pPr>
            <a:r>
              <a:rPr sz="2000" spc="-25" dirty="0" err="1">
                <a:latin typeface="Verdana"/>
                <a:cs typeface="Verdana"/>
              </a:rPr>
              <a:t>Fasi</a:t>
            </a:r>
            <a:r>
              <a:rPr sz="2000" spc="-50" dirty="0">
                <a:latin typeface="Verdana"/>
                <a:cs typeface="Verdana"/>
              </a:rPr>
              <a:t> </a:t>
            </a:r>
            <a:r>
              <a:rPr sz="2000" dirty="0">
                <a:latin typeface="Verdana"/>
                <a:cs typeface="Verdana"/>
              </a:rPr>
              <a:t>e</a:t>
            </a:r>
            <a:r>
              <a:rPr sz="2000" spc="-35" dirty="0">
                <a:latin typeface="Verdana"/>
                <a:cs typeface="Verdana"/>
              </a:rPr>
              <a:t> </a:t>
            </a:r>
            <a:r>
              <a:rPr sz="2000" spc="-5" dirty="0">
                <a:latin typeface="Verdana"/>
                <a:cs typeface="Verdana"/>
              </a:rPr>
              <a:t>tempi</a:t>
            </a:r>
            <a:endParaRPr sz="2000" dirty="0">
              <a:latin typeface="Verdana"/>
              <a:cs typeface="Verdana"/>
            </a:endParaRPr>
          </a:p>
          <a:p>
            <a:pPr marL="469900" indent="-457200">
              <a:lnSpc>
                <a:spcPct val="100000"/>
              </a:lnSpc>
              <a:spcBef>
                <a:spcPts val="300"/>
              </a:spcBef>
              <a:buClr>
                <a:schemeClr val="accent1">
                  <a:lumMod val="75000"/>
                </a:schemeClr>
              </a:buClr>
              <a:buSzPct val="80000"/>
              <a:buAutoNum type="arabicPeriod" startAt="4"/>
              <a:tabLst>
                <a:tab pos="469265" algn="l"/>
                <a:tab pos="469900" algn="l"/>
              </a:tabLst>
            </a:pPr>
            <a:r>
              <a:rPr sz="2000" dirty="0">
                <a:latin typeface="Verdana"/>
                <a:cs typeface="Verdana"/>
              </a:rPr>
              <a:t>Il</a:t>
            </a:r>
            <a:r>
              <a:rPr sz="2000" spc="-20" dirty="0">
                <a:latin typeface="Verdana"/>
                <a:cs typeface="Verdana"/>
              </a:rPr>
              <a:t> </a:t>
            </a:r>
            <a:r>
              <a:rPr sz="2000" spc="-5" dirty="0">
                <a:latin typeface="Verdana"/>
                <a:cs typeface="Verdana"/>
              </a:rPr>
              <a:t>piano</a:t>
            </a:r>
            <a:r>
              <a:rPr sz="2000" spc="-10" dirty="0">
                <a:latin typeface="Verdana"/>
                <a:cs typeface="Verdana"/>
              </a:rPr>
              <a:t> </a:t>
            </a:r>
            <a:r>
              <a:rPr sz="2000" dirty="0">
                <a:latin typeface="Verdana"/>
                <a:cs typeface="Verdana"/>
              </a:rPr>
              <a:t>Economico</a:t>
            </a:r>
            <a:r>
              <a:rPr sz="2000" spc="-45" dirty="0">
                <a:latin typeface="Verdana"/>
                <a:cs typeface="Verdana"/>
              </a:rPr>
              <a:t> </a:t>
            </a:r>
            <a:r>
              <a:rPr sz="2000" spc="-5" dirty="0">
                <a:latin typeface="Verdana"/>
                <a:cs typeface="Verdana"/>
              </a:rPr>
              <a:t>Finanziario</a:t>
            </a:r>
            <a:endParaRPr sz="2000" dirty="0">
              <a:latin typeface="Verdana"/>
              <a:cs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740155" y="538683"/>
            <a:ext cx="6861809" cy="876300"/>
          </a:xfrm>
          <a:prstGeom prst="rect">
            <a:avLst/>
          </a:prstGeom>
        </p:spPr>
        <p:txBody>
          <a:bodyPr vert="horz" wrap="square" lIns="0" tIns="12065" rIns="0" bIns="0" rtlCol="0">
            <a:spAutoFit/>
          </a:bodyPr>
          <a:lstStyle/>
          <a:p>
            <a:pPr marL="212725">
              <a:lnSpc>
                <a:spcPts val="335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10" dirty="0"/>
          </a:p>
        </p:txBody>
      </p:sp>
      <p:sp>
        <p:nvSpPr>
          <p:cNvPr id="19" name="object 19"/>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9</a:t>
            </a:fld>
            <a:endParaRPr spc="-5" dirty="0"/>
          </a:p>
        </p:txBody>
      </p:sp>
      <p:sp>
        <p:nvSpPr>
          <p:cNvPr id="6" name="object 6"/>
          <p:cNvSpPr txBox="1"/>
          <p:nvPr/>
        </p:nvSpPr>
        <p:spPr>
          <a:xfrm>
            <a:off x="381000" y="1597148"/>
            <a:ext cx="6781800" cy="4270400"/>
          </a:xfrm>
          <a:prstGeom prst="rect">
            <a:avLst/>
          </a:prstGeom>
        </p:spPr>
        <p:txBody>
          <a:bodyPr vert="horz" wrap="square" lIns="0" tIns="12700" rIns="0" bIns="0" rtlCol="0">
            <a:spAutoFit/>
          </a:bodyPr>
          <a:lstStyle/>
          <a:p>
            <a:pPr marL="12700" algn="just">
              <a:lnSpc>
                <a:spcPct val="100000"/>
              </a:lnSpc>
              <a:spcBef>
                <a:spcPts val="695"/>
              </a:spcBef>
            </a:pPr>
            <a:r>
              <a:rPr lang="it-IT" sz="2000" b="1" spc="-10" dirty="0">
                <a:latin typeface="Verdana" panose="020B0604030504040204" pitchFamily="34" charset="0"/>
                <a:ea typeface="Verdana" panose="020B0604030504040204" pitchFamily="34" charset="0"/>
                <a:cs typeface="Verdana" panose="020B0604030504040204" pitchFamily="34" charset="0"/>
              </a:rPr>
              <a:t>ORIGINI</a:t>
            </a:r>
            <a:r>
              <a:rPr lang="it-IT" sz="2000" b="1" spc="5" dirty="0">
                <a:latin typeface="Verdana" panose="020B0604030504040204" pitchFamily="34" charset="0"/>
                <a:ea typeface="Verdana" panose="020B0604030504040204" pitchFamily="34" charset="0"/>
                <a:cs typeface="Verdana" panose="020B0604030504040204" pitchFamily="34" charset="0"/>
              </a:rPr>
              <a:t> </a:t>
            </a:r>
            <a:r>
              <a:rPr lang="it-IT" sz="2000" b="1" spc="-5" dirty="0">
                <a:latin typeface="Verdana" panose="020B0604030504040204" pitchFamily="34" charset="0"/>
                <a:ea typeface="Verdana" panose="020B0604030504040204" pitchFamily="34" charset="0"/>
                <a:cs typeface="Verdana" panose="020B0604030504040204" pitchFamily="34" charset="0"/>
              </a:rPr>
              <a:t>E </a:t>
            </a:r>
            <a:r>
              <a:rPr lang="it-IT" sz="2000" b="1" spc="-10" dirty="0">
                <a:latin typeface="Verdana" panose="020B0604030504040204" pitchFamily="34" charset="0"/>
                <a:ea typeface="Verdana" panose="020B0604030504040204" pitchFamily="34" charset="0"/>
                <a:cs typeface="Verdana" panose="020B0604030504040204" pitchFamily="34" charset="0"/>
              </a:rPr>
              <a:t>STORIA DELL’AZIENDA</a:t>
            </a:r>
            <a:endParaRPr lang="it-IT" sz="2000" b="1"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2700" algn="just">
              <a:lnSpc>
                <a:spcPct val="100000"/>
              </a:lnSpc>
              <a:spcBef>
                <a:spcPts val="695"/>
              </a:spcBef>
            </a:pPr>
            <a:r>
              <a:rPr sz="2000" spc="-5" dirty="0" err="1">
                <a:solidFill>
                  <a:schemeClr val="tx1">
                    <a:lumMod val="75000"/>
                    <a:lumOff val="25000"/>
                  </a:schemeClr>
                </a:solidFill>
                <a:latin typeface="Verdana"/>
                <a:cs typeface="Verdana"/>
              </a:rPr>
              <a:t>Qualo</a:t>
            </a:r>
            <a:r>
              <a:rPr sz="2000" spc="-45" dirty="0" err="1">
                <a:solidFill>
                  <a:schemeClr val="tx1">
                    <a:lumMod val="75000"/>
                    <a:lumOff val="25000"/>
                  </a:schemeClr>
                </a:solidFill>
                <a:latin typeface="Verdana"/>
                <a:cs typeface="Verdana"/>
              </a:rPr>
              <a:t>r</a:t>
            </a:r>
            <a:r>
              <a:rPr sz="2000" dirty="0" err="1">
                <a:solidFill>
                  <a:schemeClr val="tx1">
                    <a:lumMod val="75000"/>
                    <a:lumOff val="25000"/>
                  </a:schemeClr>
                </a:solidFill>
                <a:latin typeface="Verdana"/>
                <a:cs typeface="Verdana"/>
              </a:rPr>
              <a:t>a</a:t>
            </a:r>
            <a:r>
              <a:rPr sz="2000" dirty="0">
                <a:solidFill>
                  <a:schemeClr val="tx1">
                    <a:lumMod val="75000"/>
                    <a:lumOff val="25000"/>
                  </a:schemeClr>
                </a:solidFill>
                <a:latin typeface="Verdana"/>
                <a:cs typeface="Verdana"/>
              </a:rPr>
              <a:t>	il	</a:t>
            </a:r>
            <a:r>
              <a:rPr sz="2000" spc="10" dirty="0">
                <a:solidFill>
                  <a:schemeClr val="tx1">
                    <a:lumMod val="75000"/>
                    <a:lumOff val="25000"/>
                  </a:schemeClr>
                </a:solidFill>
                <a:latin typeface="Verdana"/>
                <a:cs typeface="Verdana"/>
              </a:rPr>
              <a:t>p</a:t>
            </a:r>
            <a:r>
              <a:rPr sz="2000" spc="-10" dirty="0">
                <a:solidFill>
                  <a:schemeClr val="tx1">
                    <a:lumMod val="75000"/>
                    <a:lumOff val="25000"/>
                  </a:schemeClr>
                </a:solidFill>
                <a:latin typeface="Verdana"/>
                <a:cs typeface="Verdana"/>
              </a:rPr>
              <a:t>i</a:t>
            </a:r>
            <a:r>
              <a:rPr sz="2000" spc="-15" dirty="0">
                <a:solidFill>
                  <a:schemeClr val="tx1">
                    <a:lumMod val="75000"/>
                    <a:lumOff val="25000"/>
                  </a:schemeClr>
                </a:solidFill>
                <a:latin typeface="Verdana"/>
                <a:cs typeface="Verdana"/>
              </a:rPr>
              <a:t>a</a:t>
            </a:r>
            <a:r>
              <a:rPr sz="2000" spc="10" dirty="0">
                <a:solidFill>
                  <a:schemeClr val="tx1">
                    <a:lumMod val="75000"/>
                    <a:lumOff val="25000"/>
                  </a:schemeClr>
                </a:solidFill>
                <a:latin typeface="Verdana"/>
                <a:cs typeface="Verdana"/>
              </a:rPr>
              <a:t>n</a:t>
            </a:r>
            <a:r>
              <a:rPr sz="2000" dirty="0">
                <a:solidFill>
                  <a:schemeClr val="tx1">
                    <a:lumMod val="75000"/>
                    <a:lumOff val="25000"/>
                  </a:schemeClr>
                </a:solidFill>
                <a:latin typeface="Verdana"/>
                <a:cs typeface="Verdana"/>
              </a:rPr>
              <a:t>o	</a:t>
            </a:r>
            <a:r>
              <a:rPr sz="2000" spc="5" dirty="0">
                <a:solidFill>
                  <a:schemeClr val="tx1">
                    <a:lumMod val="75000"/>
                    <a:lumOff val="25000"/>
                  </a:schemeClr>
                </a:solidFill>
                <a:latin typeface="Verdana"/>
                <a:cs typeface="Verdana"/>
              </a:rPr>
              <a:t>s</a:t>
            </a:r>
            <a:r>
              <a:rPr sz="2000" spc="-10" dirty="0">
                <a:solidFill>
                  <a:schemeClr val="tx1">
                    <a:lumMod val="75000"/>
                    <a:lumOff val="25000"/>
                  </a:schemeClr>
                </a:solidFill>
                <a:latin typeface="Verdana"/>
                <a:cs typeface="Verdana"/>
              </a:rPr>
              <a:t>i</a:t>
            </a:r>
            <a:r>
              <a:rPr sz="2000" dirty="0">
                <a:solidFill>
                  <a:schemeClr val="tx1">
                    <a:lumMod val="75000"/>
                    <a:lumOff val="25000"/>
                  </a:schemeClr>
                </a:solidFill>
                <a:latin typeface="Verdana"/>
                <a:cs typeface="Verdana"/>
              </a:rPr>
              <a:t>a	r</a:t>
            </a:r>
            <a:r>
              <a:rPr sz="2000" spc="10" dirty="0">
                <a:solidFill>
                  <a:schemeClr val="tx1">
                    <a:lumMod val="75000"/>
                    <a:lumOff val="25000"/>
                  </a:schemeClr>
                </a:solidFill>
                <a:latin typeface="Verdana"/>
                <a:cs typeface="Verdana"/>
              </a:rPr>
              <a:t>i</a:t>
            </a:r>
            <a:r>
              <a:rPr sz="2000" dirty="0">
                <a:solidFill>
                  <a:schemeClr val="tx1">
                    <a:lumMod val="75000"/>
                    <a:lumOff val="25000"/>
                  </a:schemeClr>
                </a:solidFill>
                <a:latin typeface="Verdana"/>
                <a:cs typeface="Verdana"/>
              </a:rPr>
              <a:t>feri</a:t>
            </a:r>
            <a:r>
              <a:rPr sz="2000" spc="5" dirty="0">
                <a:solidFill>
                  <a:schemeClr val="tx1">
                    <a:lumMod val="75000"/>
                    <a:lumOff val="25000"/>
                  </a:schemeClr>
                </a:solidFill>
                <a:latin typeface="Verdana"/>
                <a:cs typeface="Verdana"/>
              </a:rPr>
              <a:t>t</a:t>
            </a:r>
            <a:r>
              <a:rPr sz="2000" dirty="0">
                <a:solidFill>
                  <a:schemeClr val="tx1">
                    <a:lumMod val="75000"/>
                    <a:lumOff val="25000"/>
                  </a:schemeClr>
                </a:solidFill>
                <a:latin typeface="Verdana"/>
                <a:cs typeface="Verdana"/>
              </a:rPr>
              <a:t>o	</a:t>
            </a:r>
            <a:r>
              <a:rPr sz="2000" spc="-5" dirty="0">
                <a:solidFill>
                  <a:schemeClr val="tx1">
                    <a:lumMod val="75000"/>
                    <a:lumOff val="25000"/>
                  </a:schemeClr>
                </a:solidFill>
                <a:latin typeface="Verdana"/>
                <a:cs typeface="Verdana"/>
              </a:rPr>
              <a:t>a</a:t>
            </a:r>
            <a:r>
              <a:rPr sz="2000" dirty="0">
                <a:solidFill>
                  <a:schemeClr val="tx1">
                    <a:lumMod val="75000"/>
                    <a:lumOff val="25000"/>
                  </a:schemeClr>
                </a:solidFill>
                <a:latin typeface="Verdana"/>
                <a:cs typeface="Verdana"/>
              </a:rPr>
              <a:t>d	</a:t>
            </a:r>
            <a:r>
              <a:rPr sz="2000" spc="5" dirty="0">
                <a:solidFill>
                  <a:schemeClr val="tx1">
                    <a:lumMod val="75000"/>
                    <a:lumOff val="25000"/>
                  </a:schemeClr>
                </a:solidFill>
                <a:latin typeface="Verdana"/>
                <a:cs typeface="Verdana"/>
              </a:rPr>
              <a:t>un</a:t>
            </a:r>
            <a:r>
              <a:rPr sz="2000" dirty="0">
                <a:solidFill>
                  <a:schemeClr val="tx1">
                    <a:lumMod val="75000"/>
                    <a:lumOff val="25000"/>
                  </a:schemeClr>
                </a:solidFill>
                <a:latin typeface="Verdana"/>
                <a:cs typeface="Verdana"/>
              </a:rPr>
              <a:t>a	</a:t>
            </a:r>
            <a:r>
              <a:rPr sz="2000" spc="-10" dirty="0">
                <a:solidFill>
                  <a:schemeClr val="tx1">
                    <a:lumMod val="75000"/>
                    <a:lumOff val="25000"/>
                  </a:schemeClr>
                </a:solidFill>
                <a:latin typeface="Verdana"/>
                <a:cs typeface="Verdana"/>
              </a:rPr>
              <a:t>im</a:t>
            </a:r>
            <a:r>
              <a:rPr sz="2000" spc="-5" dirty="0">
                <a:solidFill>
                  <a:schemeClr val="tx1">
                    <a:lumMod val="75000"/>
                    <a:lumOff val="25000"/>
                  </a:schemeClr>
                </a:solidFill>
                <a:latin typeface="Verdana"/>
                <a:cs typeface="Verdana"/>
              </a:rPr>
              <a:t>p</a:t>
            </a:r>
            <a:r>
              <a:rPr sz="2000" dirty="0">
                <a:solidFill>
                  <a:schemeClr val="tx1">
                    <a:lumMod val="75000"/>
                    <a:lumOff val="25000"/>
                  </a:schemeClr>
                </a:solidFill>
                <a:latin typeface="Verdana"/>
                <a:cs typeface="Verdana"/>
              </a:rPr>
              <a:t>r</a:t>
            </a:r>
            <a:r>
              <a:rPr sz="2000" spc="-10" dirty="0">
                <a:solidFill>
                  <a:schemeClr val="tx1">
                    <a:lumMod val="75000"/>
                    <a:lumOff val="25000"/>
                  </a:schemeClr>
                </a:solidFill>
                <a:latin typeface="Verdana"/>
                <a:cs typeface="Verdana"/>
              </a:rPr>
              <a:t>e</a:t>
            </a:r>
            <a:r>
              <a:rPr sz="2000" dirty="0">
                <a:solidFill>
                  <a:schemeClr val="tx1">
                    <a:lumMod val="75000"/>
                    <a:lumOff val="25000"/>
                  </a:schemeClr>
                </a:solidFill>
                <a:latin typeface="Verdana"/>
                <a:cs typeface="Verdana"/>
              </a:rPr>
              <a:t>sa</a:t>
            </a:r>
            <a:r>
              <a:rPr lang="it-IT" sz="2000"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già</a:t>
            </a:r>
            <a:r>
              <a:rPr lang="it-IT" sz="2000" spc="-5" dirty="0">
                <a:solidFill>
                  <a:schemeClr val="tx1">
                    <a:lumMod val="75000"/>
                    <a:lumOff val="25000"/>
                  </a:schemeClr>
                </a:solidFill>
                <a:latin typeface="Verdana"/>
                <a:cs typeface="Verdana"/>
              </a:rPr>
              <a:t> operante sul mercato, occorre da subito introdurre il lettore alla sua storia, fornendo elementi quali l’anno di avvio, l’assetto proprietario (nel tempo), la forma legale, le competenze maturate,</a:t>
            </a:r>
            <a:r>
              <a:rPr lang="it-IT" sz="2000" spc="-1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l’attività</a:t>
            </a:r>
            <a:r>
              <a:rPr lang="it-IT" sz="2000" spc="9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tipica,</a:t>
            </a:r>
            <a:r>
              <a:rPr lang="it-IT" sz="2000" spc="15" dirty="0">
                <a:solidFill>
                  <a:schemeClr val="tx1">
                    <a:lumMod val="75000"/>
                    <a:lumOff val="25000"/>
                  </a:schemeClr>
                </a:solidFill>
                <a:latin typeface="Verdana"/>
                <a:cs typeface="Verdana"/>
              </a:rPr>
              <a:t> </a:t>
            </a:r>
            <a:r>
              <a:rPr lang="it-IT" sz="2000" spc="-5" dirty="0" err="1">
                <a:solidFill>
                  <a:schemeClr val="tx1">
                    <a:lumMod val="75000"/>
                    <a:lumOff val="25000"/>
                  </a:schemeClr>
                </a:solidFill>
                <a:latin typeface="Verdana"/>
                <a:cs typeface="Verdana"/>
              </a:rPr>
              <a:t>etc</a:t>
            </a:r>
            <a:r>
              <a:rPr lang="it-IT" sz="2000" spc="-5" dirty="0">
                <a:solidFill>
                  <a:schemeClr val="tx1">
                    <a:lumMod val="75000"/>
                    <a:lumOff val="25000"/>
                  </a:schemeClr>
                </a:solidFill>
                <a:latin typeface="Verdana"/>
                <a:cs typeface="Verdana"/>
              </a:rPr>
              <a:t>…</a:t>
            </a:r>
            <a:endParaRPr lang="it-IT" sz="2000" dirty="0">
              <a:solidFill>
                <a:schemeClr val="tx1">
                  <a:lumMod val="75000"/>
                  <a:lumOff val="25000"/>
                </a:schemeClr>
              </a:solidFill>
              <a:latin typeface="Verdana"/>
              <a:cs typeface="Verdana"/>
            </a:endParaRPr>
          </a:p>
          <a:p>
            <a:pPr marL="12700" marR="5080" algn="just">
              <a:lnSpc>
                <a:spcPct val="100000"/>
              </a:lnSpc>
              <a:spcBef>
                <a:spcPts val="600"/>
              </a:spcBef>
            </a:pPr>
            <a:r>
              <a:rPr lang="it-IT" sz="2000" spc="-5" dirty="0">
                <a:solidFill>
                  <a:schemeClr val="tx1">
                    <a:lumMod val="75000"/>
                    <a:lumOff val="25000"/>
                  </a:schemeClr>
                </a:solidFill>
                <a:latin typeface="Verdana"/>
                <a:cs typeface="Verdana"/>
              </a:rPr>
              <a:t>Non</a:t>
            </a:r>
            <a:r>
              <a:rPr lang="it-IT" sz="2000" dirty="0">
                <a:solidFill>
                  <a:schemeClr val="tx1">
                    <a:lumMod val="75000"/>
                    <a:lumOff val="25000"/>
                  </a:schemeClr>
                </a:solidFill>
                <a:latin typeface="Verdana"/>
                <a:cs typeface="Verdana"/>
              </a:rPr>
              <a:t> dimenticando</a:t>
            </a:r>
            <a:r>
              <a:rPr lang="it-IT" sz="2000" spc="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altresì</a:t>
            </a:r>
            <a:r>
              <a:rPr lang="it-IT" sz="2000" dirty="0">
                <a:solidFill>
                  <a:schemeClr val="tx1">
                    <a:lumMod val="75000"/>
                    <a:lumOff val="25000"/>
                  </a:schemeClr>
                </a:solidFill>
                <a:latin typeface="Verdana"/>
                <a:cs typeface="Verdana"/>
              </a:rPr>
              <a:t> di</a:t>
            </a:r>
            <a:r>
              <a:rPr lang="it-IT" sz="2000" spc="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citare</a:t>
            </a:r>
            <a:r>
              <a:rPr lang="it-IT" sz="200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eventi</a:t>
            </a:r>
            <a:r>
              <a:rPr lang="it-IT" sz="2000" dirty="0">
                <a:solidFill>
                  <a:schemeClr val="tx1">
                    <a:lumMod val="75000"/>
                    <a:lumOff val="25000"/>
                  </a:schemeClr>
                </a:solidFill>
                <a:latin typeface="Verdana"/>
                <a:cs typeface="Verdana"/>
              </a:rPr>
              <a:t> di </a:t>
            </a:r>
            <a:r>
              <a:rPr lang="it-IT" sz="2000" spc="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carattere </a:t>
            </a:r>
            <a:r>
              <a:rPr lang="it-IT" sz="2000" spc="-5" dirty="0">
                <a:solidFill>
                  <a:schemeClr val="tx1">
                    <a:lumMod val="75000"/>
                    <a:lumOff val="25000"/>
                  </a:schemeClr>
                </a:solidFill>
                <a:latin typeface="Verdana"/>
                <a:cs typeface="Verdana"/>
              </a:rPr>
              <a:t>straordinario (cessioni, </a:t>
            </a:r>
            <a:r>
              <a:rPr lang="it-IT" sz="2000" dirty="0">
                <a:solidFill>
                  <a:schemeClr val="tx1">
                    <a:lumMod val="75000"/>
                    <a:lumOff val="25000"/>
                  </a:schemeClr>
                </a:solidFill>
                <a:latin typeface="Verdana"/>
                <a:cs typeface="Verdana"/>
              </a:rPr>
              <a:t>cambi direttivi…) </a:t>
            </a:r>
            <a:r>
              <a:rPr lang="it-IT" sz="2000" spc="-830" dirty="0">
                <a:solidFill>
                  <a:schemeClr val="tx1">
                    <a:lumMod val="75000"/>
                    <a:lumOff val="25000"/>
                  </a:schemeClr>
                </a:solidFill>
                <a:latin typeface="Verdana"/>
                <a:cs typeface="Verdana"/>
              </a:rPr>
              <a:t> </a:t>
            </a:r>
            <a:r>
              <a:rPr lang="it-IT" sz="2000" dirty="0">
                <a:solidFill>
                  <a:schemeClr val="tx1">
                    <a:lumMod val="75000"/>
                    <a:lumOff val="25000"/>
                  </a:schemeClr>
                </a:solidFill>
                <a:latin typeface="Verdana"/>
                <a:cs typeface="Verdana"/>
              </a:rPr>
              <a:t>che hanno </a:t>
            </a:r>
            <a:r>
              <a:rPr lang="it-IT" sz="2000" spc="-5" dirty="0">
                <a:solidFill>
                  <a:schemeClr val="tx1">
                    <a:lumMod val="75000"/>
                    <a:lumOff val="25000"/>
                  </a:schemeClr>
                </a:solidFill>
                <a:latin typeface="Verdana"/>
                <a:cs typeface="Verdana"/>
              </a:rPr>
              <a:t>interessato</a:t>
            </a:r>
            <a:r>
              <a:rPr lang="it-IT" sz="2000"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l’azienda,</a:t>
            </a:r>
            <a:r>
              <a:rPr lang="it-IT" sz="2000" dirty="0">
                <a:solidFill>
                  <a:schemeClr val="tx1">
                    <a:lumMod val="75000"/>
                    <a:lumOff val="25000"/>
                  </a:schemeClr>
                </a:solidFill>
                <a:latin typeface="Verdana"/>
                <a:cs typeface="Verdana"/>
              </a:rPr>
              <a:t> e </a:t>
            </a:r>
            <a:r>
              <a:rPr lang="it-IT" sz="2000" spc="-5" dirty="0">
                <a:solidFill>
                  <a:schemeClr val="tx1">
                    <a:lumMod val="75000"/>
                    <a:lumOff val="25000"/>
                  </a:schemeClr>
                </a:solidFill>
                <a:latin typeface="Verdana"/>
                <a:cs typeface="Verdana"/>
              </a:rPr>
              <a:t>se </a:t>
            </a:r>
            <a:r>
              <a:rPr lang="it-IT" sz="2000" dirty="0">
                <a:solidFill>
                  <a:schemeClr val="tx1">
                    <a:lumMod val="75000"/>
                    <a:lumOff val="25000"/>
                  </a:schemeClr>
                </a:solidFill>
                <a:latin typeface="Verdana"/>
                <a:cs typeface="Verdana"/>
              </a:rPr>
              <a:t>e </a:t>
            </a:r>
            <a:r>
              <a:rPr lang="it-IT" sz="2000" spc="-10" dirty="0">
                <a:solidFill>
                  <a:schemeClr val="tx1">
                    <a:lumMod val="75000"/>
                    <a:lumOff val="25000"/>
                  </a:schemeClr>
                </a:solidFill>
                <a:latin typeface="Verdana"/>
                <a:cs typeface="Verdana"/>
              </a:rPr>
              <a:t>in</a:t>
            </a:r>
            <a:r>
              <a:rPr lang="it-IT" sz="2000" spc="819" dirty="0">
                <a:solidFill>
                  <a:schemeClr val="tx1">
                    <a:lumMod val="75000"/>
                    <a:lumOff val="25000"/>
                  </a:schemeClr>
                </a:solidFill>
                <a:latin typeface="Verdana"/>
                <a:cs typeface="Verdana"/>
              </a:rPr>
              <a:t> </a:t>
            </a:r>
            <a:r>
              <a:rPr lang="it-IT" sz="2000" dirty="0">
                <a:solidFill>
                  <a:schemeClr val="tx1">
                    <a:lumMod val="75000"/>
                    <a:lumOff val="25000"/>
                  </a:schemeClr>
                </a:solidFill>
                <a:latin typeface="Verdana"/>
                <a:cs typeface="Verdana"/>
              </a:rPr>
              <a:t>che </a:t>
            </a:r>
            <a:r>
              <a:rPr lang="it-IT" sz="2000" spc="5" dirty="0">
                <a:solidFill>
                  <a:schemeClr val="tx1">
                    <a:lumMod val="75000"/>
                    <a:lumOff val="25000"/>
                  </a:schemeClr>
                </a:solidFill>
                <a:latin typeface="Verdana"/>
                <a:cs typeface="Verdana"/>
              </a:rPr>
              <a:t> </a:t>
            </a:r>
            <a:r>
              <a:rPr lang="it-IT" sz="2000" dirty="0">
                <a:solidFill>
                  <a:schemeClr val="tx1">
                    <a:lumMod val="75000"/>
                    <a:lumOff val="25000"/>
                  </a:schemeClr>
                </a:solidFill>
                <a:latin typeface="Verdana"/>
                <a:cs typeface="Verdana"/>
              </a:rPr>
              <a:t>modi</a:t>
            </a:r>
            <a:r>
              <a:rPr lang="it-IT" sz="2000" spc="5" dirty="0">
                <a:solidFill>
                  <a:schemeClr val="tx1">
                    <a:lumMod val="75000"/>
                    <a:lumOff val="25000"/>
                  </a:schemeClr>
                </a:solidFill>
                <a:latin typeface="Verdana"/>
                <a:cs typeface="Verdana"/>
              </a:rPr>
              <a:t> </a:t>
            </a:r>
            <a:r>
              <a:rPr lang="it-IT" sz="2000" spc="-10" dirty="0">
                <a:solidFill>
                  <a:schemeClr val="tx1">
                    <a:lumMod val="75000"/>
                    <a:lumOff val="25000"/>
                  </a:schemeClr>
                </a:solidFill>
                <a:latin typeface="Verdana"/>
                <a:cs typeface="Verdana"/>
              </a:rPr>
              <a:t>la</a:t>
            </a:r>
            <a:r>
              <a:rPr lang="it-IT" sz="2000" spc="-5" dirty="0">
                <a:solidFill>
                  <a:schemeClr val="tx1">
                    <a:lumMod val="75000"/>
                    <a:lumOff val="25000"/>
                  </a:schemeClr>
                </a:solidFill>
                <a:latin typeface="Verdana"/>
                <a:cs typeface="Verdana"/>
              </a:rPr>
              <a:t> stessa</a:t>
            </a:r>
            <a:r>
              <a:rPr lang="it-IT" sz="2000" dirty="0">
                <a:solidFill>
                  <a:schemeClr val="tx1">
                    <a:lumMod val="75000"/>
                    <a:lumOff val="25000"/>
                  </a:schemeClr>
                </a:solidFill>
                <a:latin typeface="Verdana"/>
                <a:cs typeface="Verdana"/>
              </a:rPr>
              <a:t> appartenga</a:t>
            </a:r>
            <a:r>
              <a:rPr lang="it-IT" sz="2000" spc="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ad</a:t>
            </a:r>
            <a:r>
              <a:rPr lang="it-IT" sz="2000" dirty="0">
                <a:solidFill>
                  <a:schemeClr val="tx1">
                    <a:lumMod val="75000"/>
                    <a:lumOff val="25000"/>
                  </a:schemeClr>
                </a:solidFill>
                <a:latin typeface="Verdana"/>
                <a:cs typeface="Verdana"/>
              </a:rPr>
              <a:t> un</a:t>
            </a:r>
            <a:r>
              <a:rPr lang="it-IT" sz="2000" spc="5" dirty="0">
                <a:solidFill>
                  <a:schemeClr val="tx1">
                    <a:lumMod val="75000"/>
                    <a:lumOff val="25000"/>
                  </a:schemeClr>
                </a:solidFill>
                <a:latin typeface="Verdana"/>
                <a:cs typeface="Verdana"/>
              </a:rPr>
              <a:t> </a:t>
            </a:r>
            <a:r>
              <a:rPr lang="it-IT" sz="2000" dirty="0">
                <a:solidFill>
                  <a:schemeClr val="tx1">
                    <a:lumMod val="75000"/>
                    <a:lumOff val="25000"/>
                  </a:schemeClr>
                </a:solidFill>
                <a:latin typeface="Verdana"/>
                <a:cs typeface="Verdana"/>
              </a:rPr>
              <a:t>gruppo </a:t>
            </a:r>
            <a:r>
              <a:rPr lang="it-IT" sz="2000" spc="5" dirty="0">
                <a:solidFill>
                  <a:schemeClr val="tx1">
                    <a:lumMod val="75000"/>
                    <a:lumOff val="25000"/>
                  </a:schemeClr>
                </a:solidFill>
                <a:latin typeface="Verdana"/>
                <a:cs typeface="Verdana"/>
              </a:rPr>
              <a:t> </a:t>
            </a:r>
            <a:r>
              <a:rPr lang="it-IT" sz="2000" spc="-5" dirty="0">
                <a:solidFill>
                  <a:schemeClr val="tx1">
                    <a:lumMod val="75000"/>
                    <a:lumOff val="25000"/>
                  </a:schemeClr>
                </a:solidFill>
                <a:latin typeface="Verdana"/>
                <a:cs typeface="Verdana"/>
              </a:rPr>
              <a:t>industriale</a:t>
            </a:r>
            <a:r>
              <a:rPr lang="it-IT" sz="2000" spc="60" dirty="0">
                <a:solidFill>
                  <a:schemeClr val="tx1">
                    <a:lumMod val="75000"/>
                    <a:lumOff val="25000"/>
                  </a:schemeClr>
                </a:solidFill>
                <a:latin typeface="Verdana"/>
                <a:cs typeface="Verdana"/>
              </a:rPr>
              <a:t> </a:t>
            </a:r>
            <a:r>
              <a:rPr lang="it-IT" sz="2000" dirty="0">
                <a:solidFill>
                  <a:schemeClr val="tx1">
                    <a:lumMod val="75000"/>
                    <a:lumOff val="25000"/>
                  </a:schemeClr>
                </a:solidFill>
                <a:latin typeface="Verdana"/>
                <a:cs typeface="Verdana"/>
              </a:rPr>
              <a:t>e/o</a:t>
            </a:r>
          </a:p>
          <a:p>
            <a:pPr marL="12700">
              <a:lnSpc>
                <a:spcPct val="100000"/>
              </a:lnSpc>
              <a:spcBef>
                <a:spcPts val="605"/>
              </a:spcBef>
            </a:pPr>
            <a:r>
              <a:rPr lang="it-IT" sz="2000" spc="-10" dirty="0">
                <a:solidFill>
                  <a:schemeClr val="tx1">
                    <a:lumMod val="75000"/>
                    <a:lumOff val="25000"/>
                  </a:schemeClr>
                </a:solidFill>
                <a:latin typeface="Verdana"/>
                <a:cs typeface="Verdana"/>
              </a:rPr>
              <a:t>finanziario.</a:t>
            </a:r>
            <a:endParaRPr lang="it-IT" sz="2000" dirty="0">
              <a:solidFill>
                <a:schemeClr val="tx1">
                  <a:lumMod val="75000"/>
                  <a:lumOff val="25000"/>
                </a:schemeClr>
              </a:solidFill>
              <a:latin typeface="Verdana"/>
              <a:cs typeface="Verdana"/>
            </a:endParaRPr>
          </a:p>
          <a:p>
            <a:pPr marL="12700">
              <a:lnSpc>
                <a:spcPct val="100000"/>
              </a:lnSpc>
              <a:spcBef>
                <a:spcPts val="100"/>
              </a:spcBef>
              <a:tabLst>
                <a:tab pos="1388745" algn="l"/>
                <a:tab pos="1737995" algn="l"/>
                <a:tab pos="2757805" algn="l"/>
                <a:tab pos="3365500" algn="l"/>
                <a:tab pos="4571365" algn="l"/>
                <a:tab pos="5127625" algn="l"/>
                <a:tab pos="5880735" algn="l"/>
                <a:tab pos="7287895" algn="l"/>
              </a:tabLst>
            </a:pPr>
            <a:endParaRPr sz="2000" dirty="0">
              <a:solidFill>
                <a:schemeClr val="tx1">
                  <a:lumMod val="75000"/>
                  <a:lumOff val="25000"/>
                </a:schemeClr>
              </a:solidFill>
              <a:latin typeface="Verdana"/>
              <a:cs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13" name="object 13"/>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10</a:t>
            </a:fld>
            <a:endParaRPr spc="-5" dirty="0"/>
          </a:p>
        </p:txBody>
      </p:sp>
      <p:sp>
        <p:nvSpPr>
          <p:cNvPr id="12" name="object 12"/>
          <p:cNvSpPr txBox="1"/>
          <p:nvPr/>
        </p:nvSpPr>
        <p:spPr>
          <a:xfrm>
            <a:off x="361783" y="1396363"/>
            <a:ext cx="6595531" cy="2947037"/>
          </a:xfrm>
          <a:prstGeom prst="rect">
            <a:avLst/>
          </a:prstGeom>
        </p:spPr>
        <p:txBody>
          <a:bodyPr vert="horz" wrap="square" lIns="0" tIns="12065" rIns="0" bIns="0" rtlCol="0">
            <a:spAutoFit/>
          </a:bodyPr>
          <a:lstStyle/>
          <a:p>
            <a:pPr marL="12700" algn="just">
              <a:lnSpc>
                <a:spcPct val="100000"/>
              </a:lnSpc>
              <a:spcBef>
                <a:spcPts val="95"/>
              </a:spcBef>
            </a:pPr>
            <a:r>
              <a:rPr sz="2000" b="1" spc="-10" dirty="0">
                <a:solidFill>
                  <a:schemeClr val="tx1">
                    <a:lumMod val="75000"/>
                    <a:lumOff val="25000"/>
                  </a:schemeClr>
                </a:solidFill>
                <a:latin typeface="Verdana"/>
                <a:cs typeface="Verdana"/>
              </a:rPr>
              <a:t>L’ATTIVITA’</a:t>
            </a:r>
            <a:endParaRPr sz="2000" dirty="0">
              <a:solidFill>
                <a:schemeClr val="tx1">
                  <a:lumMod val="75000"/>
                  <a:lumOff val="25000"/>
                </a:schemeClr>
              </a:solidFill>
              <a:latin typeface="Verdana"/>
              <a:cs typeface="Verdana"/>
            </a:endParaRPr>
          </a:p>
          <a:p>
            <a:pPr marL="12700" marR="5080" algn="just">
              <a:lnSpc>
                <a:spcPct val="100000"/>
              </a:lnSpc>
              <a:spcBef>
                <a:spcPts val="5"/>
              </a:spcBef>
            </a:pPr>
            <a:r>
              <a:rPr sz="2000" dirty="0">
                <a:solidFill>
                  <a:schemeClr val="tx1">
                    <a:lumMod val="75000"/>
                    <a:lumOff val="25000"/>
                  </a:schemeClr>
                </a:solidFill>
                <a:latin typeface="Verdana"/>
                <a:cs typeface="Verdana"/>
              </a:rPr>
              <a:t>Dopo</a:t>
            </a:r>
            <a:r>
              <a:rPr sz="2000" spc="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avere</a:t>
            </a:r>
            <a:r>
              <a:rPr sz="2000" spc="-5" dirty="0">
                <a:solidFill>
                  <a:schemeClr val="tx1">
                    <a:lumMod val="75000"/>
                    <a:lumOff val="25000"/>
                  </a:schemeClr>
                </a:solidFill>
                <a:latin typeface="Verdana"/>
                <a:cs typeface="Verdana"/>
              </a:rPr>
              <a:t> definito</a:t>
            </a:r>
            <a:r>
              <a:rPr sz="2000" dirty="0">
                <a:solidFill>
                  <a:schemeClr val="tx1">
                    <a:lumMod val="75000"/>
                    <a:lumOff val="25000"/>
                  </a:schemeClr>
                </a:solidFill>
                <a:latin typeface="Verdana"/>
                <a:cs typeface="Verdana"/>
              </a:rPr>
              <a:t> il</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perché</a:t>
            </a:r>
            <a:r>
              <a:rPr sz="2000" dirty="0">
                <a:solidFill>
                  <a:schemeClr val="tx1">
                    <a:lumMod val="75000"/>
                    <a:lumOff val="25000"/>
                  </a:schemeClr>
                </a:solidFill>
                <a:latin typeface="Verdana"/>
                <a:cs typeface="Verdana"/>
              </a:rPr>
              <a:t> e</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cosa</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si</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intende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realizzare</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occorre</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spiegare</a:t>
            </a:r>
            <a:r>
              <a:rPr sz="200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l’idea</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business</a:t>
            </a:r>
            <a:r>
              <a:rPr sz="2000" spc="83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da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ossia</a:t>
            </a:r>
            <a:r>
              <a:rPr sz="2000" spc="2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l’attività</a:t>
            </a:r>
            <a:r>
              <a:rPr sz="2000" spc="9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che</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si</a:t>
            </a:r>
            <a:r>
              <a:rPr sz="2000" spc="2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intende</a:t>
            </a:r>
            <a:r>
              <a:rPr sz="2000" spc="3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portare</a:t>
            </a:r>
            <a:r>
              <a:rPr sz="2000" spc="30" dirty="0">
                <a:solidFill>
                  <a:schemeClr val="tx1">
                    <a:lumMod val="75000"/>
                    <a:lumOff val="25000"/>
                  </a:schemeClr>
                </a:solidFill>
                <a:latin typeface="Verdana"/>
                <a:cs typeface="Verdana"/>
              </a:rPr>
              <a:t> </a:t>
            </a:r>
            <a:r>
              <a:rPr sz="2000" spc="-15" dirty="0">
                <a:solidFill>
                  <a:schemeClr val="tx1">
                    <a:lumMod val="75000"/>
                    <a:lumOff val="25000"/>
                  </a:schemeClr>
                </a:solidFill>
                <a:latin typeface="Verdana"/>
                <a:cs typeface="Verdana"/>
              </a:rPr>
              <a:t>avanti.</a:t>
            </a:r>
            <a:endParaRPr sz="2000" dirty="0">
              <a:solidFill>
                <a:schemeClr val="tx1">
                  <a:lumMod val="75000"/>
                  <a:lumOff val="25000"/>
                </a:schemeClr>
              </a:solidFill>
              <a:latin typeface="Verdana"/>
              <a:cs typeface="Verdana"/>
            </a:endParaRPr>
          </a:p>
          <a:p>
            <a:pPr marL="12700" marR="5080" algn="just">
              <a:lnSpc>
                <a:spcPct val="100000"/>
              </a:lnSpc>
              <a:spcBef>
                <a:spcPts val="600"/>
              </a:spcBef>
            </a:pPr>
            <a:r>
              <a:rPr sz="2000" spc="-5" dirty="0">
                <a:solidFill>
                  <a:schemeClr val="tx1">
                    <a:lumMod val="75000"/>
                    <a:lumOff val="25000"/>
                  </a:schemeClr>
                </a:solidFill>
                <a:latin typeface="Verdana"/>
                <a:cs typeface="Verdana"/>
              </a:rPr>
              <a:t>Le</a:t>
            </a:r>
            <a:r>
              <a:rPr sz="200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caratteristiche</a:t>
            </a:r>
            <a:r>
              <a:rPr sz="2000" spc="-5" dirty="0">
                <a:solidFill>
                  <a:schemeClr val="tx1">
                    <a:lumMod val="75000"/>
                    <a:lumOff val="25000"/>
                  </a:schemeClr>
                </a:solidFill>
                <a:latin typeface="Verdana"/>
                <a:cs typeface="Verdana"/>
              </a:rPr>
              <a:t> descrittive</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delle</a:t>
            </a:r>
            <a:r>
              <a:rPr sz="2000" dirty="0">
                <a:solidFill>
                  <a:schemeClr val="tx1">
                    <a:lumMod val="75000"/>
                    <a:lumOff val="25000"/>
                  </a:schemeClr>
                </a:solidFill>
                <a:latin typeface="Verdana"/>
                <a:cs typeface="Verdana"/>
              </a:rPr>
              <a:t> produzioni</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non </a:t>
            </a:r>
            <a:r>
              <a:rPr sz="2000" spc="-83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devono</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essere</a:t>
            </a:r>
            <a:r>
              <a:rPr sz="2000" dirty="0">
                <a:solidFill>
                  <a:schemeClr val="tx1">
                    <a:lumMod val="75000"/>
                    <a:lumOff val="25000"/>
                  </a:schemeClr>
                </a:solidFill>
                <a:latin typeface="Verdana"/>
                <a:cs typeface="Verdana"/>
              </a:rPr>
              <a:t> solo</a:t>
            </a:r>
            <a:r>
              <a:rPr sz="2000" spc="5" dirty="0">
                <a:solidFill>
                  <a:schemeClr val="tx1">
                    <a:lumMod val="75000"/>
                    <a:lumOff val="25000"/>
                  </a:schemeClr>
                </a:solidFill>
                <a:latin typeface="Verdana"/>
                <a:cs typeface="Verdana"/>
              </a:rPr>
              <a:t> </a:t>
            </a:r>
            <a:r>
              <a:rPr sz="2000" spc="-25" dirty="0">
                <a:solidFill>
                  <a:schemeClr val="tx1">
                    <a:lumMod val="75000"/>
                    <a:lumOff val="25000"/>
                  </a:schemeClr>
                </a:solidFill>
                <a:latin typeface="Verdana"/>
                <a:cs typeface="Verdana"/>
              </a:rPr>
              <a:t>“fisiche”.</a:t>
            </a:r>
            <a:r>
              <a:rPr sz="2000" spc="-2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Occorre</a:t>
            </a:r>
            <a:r>
              <a:rPr sz="2000" dirty="0">
                <a:solidFill>
                  <a:schemeClr val="tx1">
                    <a:lumMod val="75000"/>
                    <a:lumOff val="25000"/>
                  </a:schemeClr>
                </a:solidFill>
                <a:latin typeface="Verdana"/>
                <a:cs typeface="Verdana"/>
              </a:rPr>
              <a:t> infatti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descrivere</a:t>
            </a:r>
            <a:r>
              <a:rPr sz="2000" dirty="0">
                <a:solidFill>
                  <a:schemeClr val="tx1">
                    <a:lumMod val="75000"/>
                    <a:lumOff val="25000"/>
                  </a:schemeClr>
                </a:solidFill>
                <a:latin typeface="Verdana"/>
                <a:cs typeface="Verdana"/>
              </a:rPr>
              <a:t> i</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prodotti</a:t>
            </a:r>
            <a:r>
              <a:rPr sz="2000" spc="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attraverso</a:t>
            </a:r>
            <a:r>
              <a:rPr sz="2000" spc="-5" dirty="0">
                <a:solidFill>
                  <a:schemeClr val="tx1">
                    <a:lumMod val="75000"/>
                    <a:lumOff val="25000"/>
                  </a:schemeClr>
                </a:solidFill>
                <a:latin typeface="Verdana"/>
                <a:cs typeface="Verdana"/>
              </a:rPr>
              <a:t> l’analisi</a:t>
            </a:r>
            <a:r>
              <a:rPr sz="2000" spc="83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delle </a:t>
            </a:r>
            <a:r>
              <a:rPr sz="2000" dirty="0">
                <a:solidFill>
                  <a:schemeClr val="tx1">
                    <a:lumMod val="75000"/>
                    <a:lumOff val="25000"/>
                  </a:schemeClr>
                </a:solidFill>
                <a:latin typeface="Verdana"/>
                <a:cs typeface="Verdana"/>
              </a:rPr>
              <a:t> funzioni che </a:t>
            </a:r>
            <a:r>
              <a:rPr sz="2000" spc="-5" dirty="0">
                <a:solidFill>
                  <a:schemeClr val="tx1">
                    <a:lumMod val="75000"/>
                    <a:lumOff val="25000"/>
                  </a:schemeClr>
                </a:solidFill>
                <a:latin typeface="Verdana"/>
                <a:cs typeface="Verdana"/>
              </a:rPr>
              <a:t>assolvono </a:t>
            </a:r>
            <a:r>
              <a:rPr sz="2000" dirty="0">
                <a:solidFill>
                  <a:schemeClr val="tx1">
                    <a:lumMod val="75000"/>
                    <a:lumOff val="25000"/>
                  </a:schemeClr>
                </a:solidFill>
                <a:latin typeface="Verdana"/>
                <a:cs typeface="Verdana"/>
              </a:rPr>
              <a:t>nei confronti del mercato </a:t>
            </a:r>
            <a:r>
              <a:rPr sz="2000" spc="-5" dirty="0">
                <a:solidFill>
                  <a:schemeClr val="tx1">
                    <a:lumMod val="75000"/>
                    <a:lumOff val="25000"/>
                  </a:schemeClr>
                </a:solidFill>
                <a:latin typeface="Verdana"/>
                <a:cs typeface="Verdana"/>
              </a:rPr>
              <a:t>ed </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del</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bisogno</a:t>
            </a:r>
            <a:r>
              <a:rPr sz="2000" spc="3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che</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esse</a:t>
            </a:r>
            <a:r>
              <a:rPr sz="2000" spc="-1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vanno</a:t>
            </a:r>
            <a:r>
              <a:rPr sz="2000" spc="2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a</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soddisfare.</a:t>
            </a:r>
            <a:endParaRPr sz="2000" dirty="0">
              <a:solidFill>
                <a:schemeClr val="tx1">
                  <a:lumMod val="75000"/>
                  <a:lumOff val="25000"/>
                </a:schemeClr>
              </a:solidFill>
              <a:latin typeface="Verdana"/>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60933" y="400601"/>
            <a:ext cx="4111625" cy="667299"/>
          </a:xfrm>
          <a:prstGeom prst="rect">
            <a:avLst/>
          </a:prstGeom>
        </p:spPr>
        <p:txBody>
          <a:bodyPr vert="horz" wrap="square" lIns="0" tIns="12700" rIns="0" bIns="0" rtlCol="0">
            <a:spAutoFit/>
          </a:bodyPr>
          <a:lstStyle/>
          <a:p>
            <a:pPr marL="12700" marR="5080" indent="379095">
              <a:lnSpc>
                <a:spcPct val="132200"/>
              </a:lnSpc>
              <a:spcBef>
                <a:spcPts val="10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spc="-10" dirty="0"/>
          </a:p>
        </p:txBody>
      </p:sp>
      <p:sp>
        <p:nvSpPr>
          <p:cNvPr id="9" name="object 9"/>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11</a:t>
            </a:fld>
            <a:endParaRPr spc="-5" dirty="0"/>
          </a:p>
        </p:txBody>
      </p:sp>
      <p:sp>
        <p:nvSpPr>
          <p:cNvPr id="6" name="object 6"/>
          <p:cNvSpPr txBox="1"/>
          <p:nvPr/>
        </p:nvSpPr>
        <p:spPr>
          <a:xfrm>
            <a:off x="152400" y="1219200"/>
            <a:ext cx="6804914" cy="2500685"/>
          </a:xfrm>
          <a:prstGeom prst="rect">
            <a:avLst/>
          </a:prstGeom>
        </p:spPr>
        <p:txBody>
          <a:bodyPr vert="horz" wrap="square" lIns="0" tIns="12700" rIns="0" bIns="0" rtlCol="0">
            <a:spAutoFit/>
          </a:bodyPr>
          <a:lstStyle/>
          <a:p>
            <a:pPr marL="12700" marR="5080" algn="just">
              <a:lnSpc>
                <a:spcPct val="100000"/>
              </a:lnSpc>
              <a:spcBef>
                <a:spcPts val="100"/>
              </a:spcBef>
            </a:pPr>
            <a:endParaRPr lang="it-IT"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2700" marR="5080" algn="just">
              <a:lnSpc>
                <a:spcPct val="100000"/>
              </a:lnSpc>
              <a:spcBef>
                <a:spcPts val="100"/>
              </a:spcBef>
            </a:pPr>
            <a:r>
              <a:rPr lang="it-IT" sz="2000" b="1" spc="-1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a:t>
            </a:r>
            <a:r>
              <a:rPr lang="it-IT" sz="2000" b="1"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lang="it-IT" sz="2000" b="1" spc="-1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STRUTTURA </a:t>
            </a:r>
          </a:p>
          <a:p>
            <a:pPr marL="12700" marR="5080" algn="just">
              <a:lnSpc>
                <a:spcPct val="100000"/>
              </a:lnSpc>
              <a:spcBef>
                <a:spcPts val="100"/>
              </a:spcBef>
            </a:pP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Sia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per l’importanza della </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tematica nel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processo </a:t>
            </a:r>
            <a:r>
              <a:rPr sz="2000" spc="2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di </a:t>
            </a:r>
            <a:r>
              <a:rPr sz="2000" spc="3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pianificazione, sia</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per</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1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1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rilevanza</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assegnata alle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risorse</a:t>
            </a:r>
            <a:r>
              <a:rPr sz="2000" spc="55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umane</a:t>
            </a:r>
            <a:r>
              <a:rPr sz="2000" spc="55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da</a:t>
            </a:r>
            <a:r>
              <a:rPr sz="2000" spc="5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parte</a:t>
            </a:r>
            <a:r>
              <a:rPr sz="2000" spc="56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di</a:t>
            </a:r>
            <a:r>
              <a:rPr sz="2000" spc="56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interlocutori</a:t>
            </a:r>
            <a:r>
              <a:rPr sz="2000" spc="59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esterni,</a:t>
            </a:r>
            <a:r>
              <a:rPr sz="2000" spc="57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sz="2000" spc="-1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a:t>
            </a:r>
            <a:r>
              <a:rPr lang="it-IT" sz="2000" spc="-1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definizione della struttura aziendale e dell’organizzazione delle risorse umane è parte fondamentale del business </a:t>
            </a:r>
            <a:r>
              <a:rPr lang="it-IT" sz="2000" spc="-15"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plan</a:t>
            </a:r>
            <a:r>
              <a:rPr lang="it-IT" sz="2000" spc="-15"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endParaRPr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60933" y="560346"/>
            <a:ext cx="4111625" cy="667299"/>
          </a:xfrm>
          <a:prstGeom prst="rect">
            <a:avLst/>
          </a:prstGeom>
        </p:spPr>
        <p:txBody>
          <a:bodyPr vert="horz" wrap="square" lIns="0" tIns="12700" rIns="0" bIns="0" rtlCol="0">
            <a:spAutoFit/>
          </a:bodyPr>
          <a:lstStyle/>
          <a:p>
            <a:pPr marL="12700" marR="5080" indent="379095">
              <a:lnSpc>
                <a:spcPct val="132200"/>
              </a:lnSpc>
              <a:spcBef>
                <a:spcPts val="10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spc="-10" dirty="0"/>
          </a:p>
        </p:txBody>
      </p:sp>
      <p:sp>
        <p:nvSpPr>
          <p:cNvPr id="10" name="object 10"/>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12</a:t>
            </a:fld>
            <a:endParaRPr spc="-5" dirty="0"/>
          </a:p>
        </p:txBody>
      </p:sp>
      <p:sp>
        <p:nvSpPr>
          <p:cNvPr id="9" name="object 9"/>
          <p:cNvSpPr txBox="1"/>
          <p:nvPr/>
        </p:nvSpPr>
        <p:spPr>
          <a:xfrm>
            <a:off x="560933" y="1752600"/>
            <a:ext cx="6906667" cy="2513509"/>
          </a:xfrm>
          <a:prstGeom prst="rect">
            <a:avLst/>
          </a:prstGeom>
        </p:spPr>
        <p:txBody>
          <a:bodyPr vert="horz" wrap="square" lIns="0" tIns="12700" rIns="0" bIns="0" rtlCol="0">
            <a:spAutoFit/>
          </a:bodyPr>
          <a:lstStyle/>
          <a:p>
            <a:pPr marL="12700" marR="623570">
              <a:lnSpc>
                <a:spcPct val="100000"/>
              </a:lnSpc>
              <a:spcBef>
                <a:spcPts val="100"/>
              </a:spcBef>
            </a:pPr>
            <a:r>
              <a:rPr sz="2000" spc="-10" dirty="0">
                <a:solidFill>
                  <a:schemeClr val="tx1">
                    <a:lumMod val="75000"/>
                    <a:lumOff val="25000"/>
                  </a:schemeClr>
                </a:solidFill>
                <a:latin typeface="Verdana"/>
                <a:cs typeface="Verdana"/>
              </a:rPr>
              <a:t>In</a:t>
            </a:r>
            <a:r>
              <a:rPr sz="2000" spc="1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questa</a:t>
            </a:r>
            <a:r>
              <a:rPr sz="2000" spc="-5" dirty="0">
                <a:solidFill>
                  <a:schemeClr val="tx1">
                    <a:lumMod val="75000"/>
                    <a:lumOff val="25000"/>
                  </a:schemeClr>
                </a:solidFill>
                <a:latin typeface="Verdana"/>
                <a:cs typeface="Verdana"/>
              </a:rPr>
              <a:t> parte vengono</a:t>
            </a:r>
            <a:r>
              <a:rPr sz="2000" spc="3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esplicitate</a:t>
            </a:r>
            <a:r>
              <a:rPr sz="2000" spc="3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le </a:t>
            </a:r>
            <a:r>
              <a:rPr sz="2000" spc="-10" dirty="0">
                <a:solidFill>
                  <a:schemeClr val="tx1">
                    <a:lumMod val="75000"/>
                    <a:lumOff val="25000"/>
                  </a:schemeClr>
                </a:solidFill>
                <a:latin typeface="Verdana"/>
                <a:cs typeface="Verdana"/>
              </a:rPr>
              <a:t>scelte</a:t>
            </a:r>
            <a:r>
              <a:rPr sz="2000" spc="-5" dirty="0">
                <a:solidFill>
                  <a:schemeClr val="tx1">
                    <a:lumMod val="75000"/>
                    <a:lumOff val="25000"/>
                  </a:schemeClr>
                </a:solidFill>
                <a:latin typeface="Verdana"/>
                <a:cs typeface="Verdana"/>
              </a:rPr>
              <a:t> </a:t>
            </a:r>
            <a:r>
              <a:rPr sz="2000" spc="-15" dirty="0">
                <a:solidFill>
                  <a:schemeClr val="tx1">
                    <a:lumMod val="75000"/>
                    <a:lumOff val="25000"/>
                  </a:schemeClr>
                </a:solidFill>
                <a:latin typeface="Verdana"/>
                <a:cs typeface="Verdana"/>
              </a:rPr>
              <a:t>in </a:t>
            </a:r>
            <a:r>
              <a:rPr sz="2000" spc="-83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termini</a:t>
            </a:r>
            <a:r>
              <a:rPr sz="2000" spc="2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a:t>
            </a:r>
            <a:endParaRPr sz="2000" dirty="0">
              <a:solidFill>
                <a:schemeClr val="tx1">
                  <a:lumMod val="75000"/>
                  <a:lumOff val="25000"/>
                </a:schemeClr>
              </a:solidFill>
              <a:latin typeface="Verdana"/>
              <a:cs typeface="Verdana"/>
            </a:endParaRPr>
          </a:p>
          <a:p>
            <a:pPr marL="277495" marR="5080" indent="-265430">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forma</a:t>
            </a:r>
            <a:r>
              <a:rPr sz="2000" spc="2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giuridica,</a:t>
            </a:r>
            <a:r>
              <a:rPr sz="2000" spc="4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avendo</a:t>
            </a:r>
            <a:r>
              <a:rPr sz="2000" spc="3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cura</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di </a:t>
            </a:r>
            <a:r>
              <a:rPr sz="2000" spc="-5" dirty="0">
                <a:solidFill>
                  <a:schemeClr val="tx1">
                    <a:lumMod val="75000"/>
                    <a:lumOff val="25000"/>
                  </a:schemeClr>
                </a:solidFill>
                <a:latin typeface="Verdana"/>
                <a:cs typeface="Verdana"/>
              </a:rPr>
              <a:t>esplicitare</a:t>
            </a:r>
            <a:r>
              <a:rPr sz="2000" spc="4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le </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quote </a:t>
            </a:r>
            <a:r>
              <a:rPr sz="2000" spc="-5" dirty="0">
                <a:solidFill>
                  <a:schemeClr val="tx1">
                    <a:lumMod val="75000"/>
                    <a:lumOff val="25000"/>
                  </a:schemeClr>
                </a:solidFill>
                <a:latin typeface="Verdana"/>
                <a:cs typeface="Verdana"/>
              </a:rPr>
              <a:t>di</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partecipazione,</a:t>
            </a:r>
            <a:r>
              <a:rPr sz="2000" spc="3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eventuali</a:t>
            </a:r>
            <a:r>
              <a:rPr sz="2000" spc="2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accordi </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sottoscritti</a:t>
            </a:r>
            <a:r>
              <a:rPr sz="2000" spc="4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dai</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soci</a:t>
            </a:r>
            <a:r>
              <a:rPr sz="2000" spc="3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(in</a:t>
            </a:r>
            <a:r>
              <a:rPr sz="2000" dirty="0">
                <a:solidFill>
                  <a:schemeClr val="tx1">
                    <a:lumMod val="75000"/>
                    <a:lumOff val="25000"/>
                  </a:schemeClr>
                </a:solidFill>
                <a:latin typeface="Verdana"/>
                <a:cs typeface="Verdana"/>
              </a:rPr>
              <a:t> genere </a:t>
            </a:r>
            <a:r>
              <a:rPr sz="2000" spc="-5" dirty="0">
                <a:solidFill>
                  <a:schemeClr val="tx1">
                    <a:lumMod val="75000"/>
                    <a:lumOff val="25000"/>
                  </a:schemeClr>
                </a:solidFill>
                <a:latin typeface="Verdana"/>
                <a:cs typeface="Verdana"/>
              </a:rPr>
              <a:t>vincolanti</a:t>
            </a:r>
            <a:r>
              <a:rPr sz="2000" spc="4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per</a:t>
            </a:r>
            <a:r>
              <a:rPr sz="2000" dirty="0">
                <a:solidFill>
                  <a:schemeClr val="tx1">
                    <a:lumMod val="75000"/>
                    <a:lumOff val="25000"/>
                  </a:schemeClr>
                </a:solidFill>
                <a:latin typeface="Verdana"/>
                <a:cs typeface="Verdana"/>
              </a:rPr>
              <a:t> un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certo</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periodo</a:t>
            </a:r>
            <a:r>
              <a:rPr sz="2000" spc="3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tempo),</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eventuali</a:t>
            </a:r>
            <a:r>
              <a:rPr sz="2000" spc="2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riflessi</a:t>
            </a:r>
            <a:r>
              <a:rPr sz="2000" spc="4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fiscali, </a:t>
            </a:r>
            <a:r>
              <a:rPr sz="2000" spc="-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amministrativi</a:t>
            </a:r>
            <a:r>
              <a:rPr sz="2000" spc="3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e</a:t>
            </a:r>
            <a:r>
              <a:rPr sz="2000" spc="-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legali.</a:t>
            </a:r>
            <a:r>
              <a:rPr sz="2000" spc="40" dirty="0">
                <a:solidFill>
                  <a:schemeClr val="tx1">
                    <a:lumMod val="75000"/>
                    <a:lumOff val="25000"/>
                  </a:schemeClr>
                </a:solidFill>
                <a:latin typeface="Verdana"/>
                <a:cs typeface="Verdana"/>
              </a:rPr>
              <a:t> </a:t>
            </a:r>
            <a:r>
              <a:rPr sz="2000" spc="-50" dirty="0">
                <a:solidFill>
                  <a:schemeClr val="tx1">
                    <a:lumMod val="75000"/>
                    <a:lumOff val="25000"/>
                  </a:schemeClr>
                </a:solidFill>
                <a:latin typeface="Verdana"/>
                <a:cs typeface="Verdana"/>
              </a:rPr>
              <a:t>Tutti</a:t>
            </a:r>
            <a:r>
              <a:rPr sz="2000" spc="1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aspetti</a:t>
            </a:r>
            <a:r>
              <a:rPr sz="2000" spc="2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rilevanti,</a:t>
            </a:r>
            <a:r>
              <a:rPr sz="2000" spc="5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con </a:t>
            </a:r>
            <a:r>
              <a:rPr sz="2000" spc="-83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un </a:t>
            </a:r>
            <a:r>
              <a:rPr sz="2000" spc="-5" dirty="0">
                <a:solidFill>
                  <a:schemeClr val="tx1">
                    <a:lumMod val="75000"/>
                    <a:lumOff val="25000"/>
                  </a:schemeClr>
                </a:solidFill>
                <a:latin typeface="Verdana"/>
                <a:cs typeface="Verdana"/>
              </a:rPr>
              <a:t>impatto</a:t>
            </a:r>
            <a:r>
              <a:rPr sz="2000" spc="2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sulla</a:t>
            </a:r>
            <a:r>
              <a:rPr sz="2000" spc="2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gestione</a:t>
            </a:r>
            <a:r>
              <a:rPr sz="2000" spc="2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corrente</a:t>
            </a:r>
            <a:r>
              <a:rPr sz="2000" spc="2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spesso </a:t>
            </a:r>
            <a:r>
              <a:rPr sz="2000" spc="5"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sottovalutato;</a:t>
            </a:r>
            <a:endParaRPr sz="2000" dirty="0">
              <a:solidFill>
                <a:schemeClr val="tx1">
                  <a:lumMod val="75000"/>
                  <a:lumOff val="25000"/>
                </a:schemeClr>
              </a:solidFill>
              <a:latin typeface="Verdana"/>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60933" y="480767"/>
            <a:ext cx="4111625" cy="667299"/>
          </a:xfrm>
          <a:prstGeom prst="rect">
            <a:avLst/>
          </a:prstGeom>
        </p:spPr>
        <p:txBody>
          <a:bodyPr vert="horz" wrap="square" lIns="0" tIns="12700" rIns="0" bIns="0" rtlCol="0">
            <a:spAutoFit/>
          </a:bodyPr>
          <a:lstStyle/>
          <a:p>
            <a:pPr marL="12700" marR="5080" indent="379095">
              <a:lnSpc>
                <a:spcPct val="132200"/>
              </a:lnSpc>
              <a:spcBef>
                <a:spcPts val="10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endParaRPr spc="-10" dirty="0"/>
          </a:p>
        </p:txBody>
      </p:sp>
      <p:sp>
        <p:nvSpPr>
          <p:cNvPr id="16" name="object 1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13</a:t>
            </a:fld>
            <a:endParaRPr spc="-5" dirty="0"/>
          </a:p>
        </p:txBody>
      </p:sp>
      <p:sp>
        <p:nvSpPr>
          <p:cNvPr id="15" name="object 15"/>
          <p:cNvSpPr txBox="1"/>
          <p:nvPr/>
        </p:nvSpPr>
        <p:spPr>
          <a:xfrm>
            <a:off x="557801" y="1531044"/>
            <a:ext cx="7879080" cy="2936701"/>
          </a:xfrm>
          <a:prstGeom prst="rect">
            <a:avLst/>
          </a:prstGeom>
        </p:spPr>
        <p:txBody>
          <a:bodyPr vert="horz" wrap="square" lIns="0" tIns="12700" rIns="0" bIns="0" rtlCol="0">
            <a:spAutoFit/>
          </a:bodyPr>
          <a:lstStyle/>
          <a:p>
            <a:pPr marL="277495" marR="5080" indent="-265430">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Le partnership, caratteristiche dei partner, ruolo  ricoperto, tipologia di accordo e caratteristiche  dello scambio alla base della partnership,  dinamiche temporali della partnership;</a:t>
            </a:r>
          </a:p>
          <a:p>
            <a:pPr marL="277495" marR="5080" indent="-265430">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servizi esterni, presentando i professionisti</a:t>
            </a:r>
          </a:p>
          <a:p>
            <a:pPr marL="277495" marR="5080" indent="-265430">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collaboratori nell’iniziativa (assistenza legale-  fiscale, assicurazioni e banche);</a:t>
            </a:r>
          </a:p>
          <a:p>
            <a:pPr marL="277495" marR="5080" indent="-265430">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Licenze, brevetti, concessioni e autorizzazioni (se</a:t>
            </a:r>
          </a:p>
          <a:p>
            <a:pPr marL="277495" marR="5080" indent="-265430">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pertinente)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81000" y="609600"/>
            <a:ext cx="4918129" cy="1120178"/>
          </a:xfrm>
          <a:prstGeom prst="rect">
            <a:avLst/>
          </a:prstGeom>
        </p:spPr>
        <p:txBody>
          <a:bodyPr vert="horz" wrap="square" lIns="0" tIns="12065" rIns="0" bIns="0" rtlCol="0">
            <a:spAutoFit/>
          </a:bodyPr>
          <a:lstStyle/>
          <a:p>
            <a:pPr marL="36957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p>
        </p:txBody>
      </p:sp>
      <p:sp>
        <p:nvSpPr>
          <p:cNvPr id="16" name="object 1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14</a:t>
            </a:fld>
            <a:endParaRPr spc="-5" dirty="0"/>
          </a:p>
        </p:txBody>
      </p:sp>
      <p:sp>
        <p:nvSpPr>
          <p:cNvPr id="15" name="object 15"/>
          <p:cNvSpPr txBox="1"/>
          <p:nvPr/>
        </p:nvSpPr>
        <p:spPr>
          <a:xfrm>
            <a:off x="381000" y="1524000"/>
            <a:ext cx="7010400" cy="4167808"/>
          </a:xfrm>
          <a:prstGeom prst="rect">
            <a:avLst/>
          </a:prstGeom>
        </p:spPr>
        <p:txBody>
          <a:bodyPr vert="horz" wrap="square" lIns="0" tIns="12700" rIns="0" bIns="0" rtlCol="0">
            <a:spAutoFit/>
          </a:bodyPr>
          <a:lstStyle/>
          <a:p>
            <a:pPr marL="12065" marR="5080" algn="just">
              <a:lnSpc>
                <a:spcPct val="100000"/>
              </a:lnSpc>
              <a:spcBef>
                <a:spcPts val="300"/>
              </a:spcBef>
              <a:buClr>
                <a:schemeClr val="accent1">
                  <a:lumMod val="75000"/>
                </a:schemeClr>
              </a:buClr>
              <a:buSzPct val="79166"/>
              <a:tabLst>
                <a:tab pos="277495" algn="l"/>
                <a:tab pos="278130" algn="l"/>
              </a:tabLst>
            </a:pPr>
            <a:r>
              <a:rPr lang="it-IT" sz="2000" b="1" spc="-5" dirty="0">
                <a:solidFill>
                  <a:schemeClr val="tx1">
                    <a:lumMod val="75000"/>
                    <a:lumOff val="25000"/>
                  </a:schemeClr>
                </a:solidFill>
                <a:latin typeface="Verdana"/>
                <a:cs typeface="Verdana"/>
              </a:rPr>
              <a:t>L’ORGANIZZAZIONE</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il management della società, evidenziando  expertise e se del caso i passi ancora da compiere  nella preparazione, e come il team si sia  organizzato per raggiungere un elevato livello di  know-how;</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l’organigramma, con la definizione precisa di ruoli  e responsabilità gestionali;</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il piano di motivazione, ossia di come la cultura  aziendale intenda agire per avvicinarsi ai bisogni e  le aspettative del suo personale interno e dei  collaboratori (Il discorso delle stock option).</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Il piano delle assunzioni e della formazione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57200" y="390665"/>
            <a:ext cx="6697980" cy="1120178"/>
          </a:xfrm>
          <a:prstGeom prst="rect">
            <a:avLst/>
          </a:prstGeom>
        </p:spPr>
        <p:txBody>
          <a:bodyPr vert="horz" wrap="square" lIns="0" tIns="12065" rIns="0" bIns="0" rtlCol="0">
            <a:spAutoFit/>
          </a:bodyPr>
          <a:lstStyle/>
          <a:p>
            <a:pPr marL="36957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10" dirty="0"/>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15</a:t>
            </a:fld>
            <a:endParaRPr spc="-5" dirty="0"/>
          </a:p>
        </p:txBody>
      </p:sp>
      <p:sp>
        <p:nvSpPr>
          <p:cNvPr id="6" name="object 6"/>
          <p:cNvSpPr txBox="1"/>
          <p:nvPr/>
        </p:nvSpPr>
        <p:spPr>
          <a:xfrm>
            <a:off x="567525" y="1826851"/>
            <a:ext cx="6587655" cy="3898503"/>
          </a:xfrm>
          <a:prstGeom prst="rect">
            <a:avLst/>
          </a:prstGeom>
        </p:spPr>
        <p:txBody>
          <a:bodyPr vert="horz" wrap="square" lIns="0" tIns="12700" rIns="0" bIns="0" rtlCol="0">
            <a:spAutoFit/>
          </a:bodyPr>
          <a:lstStyle/>
          <a:p>
            <a:pPr marL="12065" marR="5080" algn="just">
              <a:spcBef>
                <a:spcPts val="300"/>
              </a:spcBef>
              <a:buClr>
                <a:schemeClr val="accent1">
                  <a:lumMod val="75000"/>
                </a:schemeClr>
              </a:buClr>
              <a:buSzPct val="79166"/>
              <a:tabLst>
                <a:tab pos="277495" algn="l"/>
                <a:tab pos="278130" algn="l"/>
              </a:tabLst>
            </a:pPr>
            <a:r>
              <a:rPr lang="it-IT" sz="2000" b="1" spc="-5" dirty="0">
                <a:solidFill>
                  <a:schemeClr val="tx1">
                    <a:lumMod val="75000"/>
                    <a:lumOff val="25000"/>
                  </a:schemeClr>
                </a:solidFill>
                <a:latin typeface="Verdana"/>
                <a:cs typeface="Verdana"/>
              </a:rPr>
              <a:t>LA PRODUZIONE E LA LOGISTICA</a:t>
            </a:r>
          </a:p>
          <a:p>
            <a:pPr marL="12065" marR="5080" algn="just">
              <a:spcBef>
                <a:spcPts val="300"/>
              </a:spcBef>
              <a:buClr>
                <a:schemeClr val="accent1">
                  <a:lumMod val="75000"/>
                </a:schemeClr>
              </a:buClr>
              <a:buSzPct val="79166"/>
              <a:tabLst>
                <a:tab pos="277495" algn="l"/>
                <a:tab pos="278130" algn="l"/>
              </a:tabLst>
            </a:pPr>
            <a:r>
              <a:rPr sz="2000" spc="-5" dirty="0" err="1">
                <a:solidFill>
                  <a:schemeClr val="tx1">
                    <a:lumMod val="75000"/>
                    <a:lumOff val="25000"/>
                  </a:schemeClr>
                </a:solidFill>
                <a:latin typeface="Verdana"/>
                <a:cs typeface="Verdana"/>
              </a:rPr>
              <a:t>Altro</a:t>
            </a:r>
            <a:r>
              <a:rPr sz="2000" spc="-5" dirty="0">
                <a:solidFill>
                  <a:schemeClr val="tx1">
                    <a:lumMod val="75000"/>
                    <a:lumOff val="25000"/>
                  </a:schemeClr>
                </a:solidFill>
                <a:latin typeface="Verdana"/>
                <a:cs typeface="Verdana"/>
              </a:rPr>
              <a:t> tema è quello della produzione, in cui  l’obiettivo di analisi si deve soffermare su aspetti  quali:</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la descrizione del processo di trasformazione  adottato</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le caratteristiche in termini di benefici ma anche  di complessità (ed eventuale rischiosità) del  processo</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 previsti meccanismi di controllo qualitativo</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 macchinari necessari al raggiungimento degli  obiettivi quali-quantitativi dell’output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77964" y="489090"/>
            <a:ext cx="6697980" cy="1120178"/>
          </a:xfrm>
          <a:prstGeom prst="rect">
            <a:avLst/>
          </a:prstGeom>
        </p:spPr>
        <p:txBody>
          <a:bodyPr vert="horz" wrap="square" lIns="0" tIns="12065" rIns="0" bIns="0" rtlCol="0">
            <a:spAutoFit/>
          </a:bodyPr>
          <a:lstStyle/>
          <a:p>
            <a:pPr marL="36957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10" dirty="0"/>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16</a:t>
            </a:fld>
            <a:endParaRPr spc="-5" dirty="0"/>
          </a:p>
        </p:txBody>
      </p:sp>
      <p:sp>
        <p:nvSpPr>
          <p:cNvPr id="6" name="object 6"/>
          <p:cNvSpPr txBox="1"/>
          <p:nvPr/>
        </p:nvSpPr>
        <p:spPr>
          <a:xfrm>
            <a:off x="577964" y="1554447"/>
            <a:ext cx="6203836" cy="4167808"/>
          </a:xfrm>
          <a:prstGeom prst="rect">
            <a:avLst/>
          </a:prstGeom>
        </p:spPr>
        <p:txBody>
          <a:bodyPr vert="horz" wrap="square" lIns="0" tIns="12700" rIns="0" bIns="0" rtlCol="0">
            <a:spAutoFit/>
          </a:bodyPr>
          <a:lstStyle/>
          <a:p>
            <a:pPr marL="12065" marR="5080" algn="just">
              <a:lnSpc>
                <a:spcPct val="100000"/>
              </a:lnSpc>
              <a:spcBef>
                <a:spcPts val="300"/>
              </a:spcBef>
              <a:buClr>
                <a:schemeClr val="accent1">
                  <a:lumMod val="75000"/>
                </a:schemeClr>
              </a:buClr>
              <a:buSzPct val="79166"/>
              <a:tabLst>
                <a:tab pos="277495" algn="l"/>
                <a:tab pos="278130" algn="l"/>
              </a:tabLst>
            </a:pPr>
            <a:r>
              <a:rPr sz="2000" spc="-5" dirty="0" err="1">
                <a:solidFill>
                  <a:schemeClr val="tx1">
                    <a:lumMod val="75000"/>
                    <a:lumOff val="25000"/>
                  </a:schemeClr>
                </a:solidFill>
                <a:latin typeface="Verdana"/>
                <a:cs typeface="Verdana"/>
              </a:rPr>
              <a:t>Altro</a:t>
            </a:r>
            <a:r>
              <a:rPr sz="2000" spc="-5" dirty="0">
                <a:solidFill>
                  <a:schemeClr val="tx1">
                    <a:lumMod val="75000"/>
                    <a:lumOff val="25000"/>
                  </a:schemeClr>
                </a:solidFill>
                <a:latin typeface="Verdana"/>
                <a:cs typeface="Verdana"/>
              </a:rPr>
              <a:t> tema che deve essere affrontato è la logistica,  in una analisi che dovrà concentrarsi </a:t>
            </a:r>
            <a:r>
              <a:rPr sz="2000" spc="-5" dirty="0" err="1">
                <a:solidFill>
                  <a:schemeClr val="tx1">
                    <a:lumMod val="75000"/>
                    <a:lumOff val="25000"/>
                  </a:schemeClr>
                </a:solidFill>
                <a:latin typeface="Verdana"/>
                <a:cs typeface="Verdana"/>
              </a:rPr>
              <a:t>su</a:t>
            </a:r>
            <a:r>
              <a:rPr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aspetti</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quali</a:t>
            </a:r>
            <a:r>
              <a:rPr sz="2000" spc="-5" dirty="0">
                <a:solidFill>
                  <a:schemeClr val="tx1">
                    <a:lumMod val="75000"/>
                    <a:lumOff val="25000"/>
                  </a:schemeClr>
                </a:solidFill>
                <a:latin typeface="Verdana"/>
                <a:cs typeface="Verdana"/>
              </a:rPr>
              <a:t>:</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la movimentazione, ossia i mezzi impiegati nel  trasporto, le risorse umane dedicate, la gestione  dei flussi informativi, la velocità di consegna,…</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il magazzino, tra cui descrizione e caratteristiche  dei locali dedicati e della merce stoccata, la</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capacità residua in ipotesi di crescita…</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la distribuzione, ossia la scelta dei canali  distributivi da adottare.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6" name="object 6"/>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17</a:t>
            </a:fld>
            <a:endParaRPr spc="-5" dirty="0"/>
          </a:p>
        </p:txBody>
      </p:sp>
      <p:sp>
        <p:nvSpPr>
          <p:cNvPr id="5" name="object 5"/>
          <p:cNvSpPr txBox="1"/>
          <p:nvPr/>
        </p:nvSpPr>
        <p:spPr>
          <a:xfrm>
            <a:off x="536258" y="1622327"/>
            <a:ext cx="6421056" cy="2576796"/>
          </a:xfrm>
          <a:prstGeom prst="rect">
            <a:avLst/>
          </a:prstGeom>
        </p:spPr>
        <p:txBody>
          <a:bodyPr vert="horz" wrap="square" lIns="0" tIns="57785" rIns="0" bIns="0" rtlCol="0">
            <a:spAutoFit/>
          </a:bodyPr>
          <a:lstStyle/>
          <a:p>
            <a:pPr marL="12065" marR="5080" algn="just">
              <a:lnSpc>
                <a:spcPct val="100000"/>
              </a:lnSpc>
              <a:spcBef>
                <a:spcPts val="300"/>
              </a:spcBef>
              <a:buClr>
                <a:schemeClr val="accent1">
                  <a:lumMod val="75000"/>
                </a:schemeClr>
              </a:buClr>
              <a:buSzPct val="79166"/>
              <a:tabLst>
                <a:tab pos="277495" algn="l"/>
                <a:tab pos="278130" algn="l"/>
              </a:tabLst>
            </a:pPr>
            <a:r>
              <a:rPr sz="2000" b="1" spc="-5" dirty="0">
                <a:solidFill>
                  <a:schemeClr val="tx1">
                    <a:lumMod val="75000"/>
                    <a:lumOff val="25000"/>
                  </a:schemeClr>
                </a:solidFill>
                <a:latin typeface="Verdana"/>
                <a:cs typeface="Verdana"/>
              </a:rPr>
              <a:t>IL PIANO DI MARKETING</a:t>
            </a:r>
          </a:p>
          <a:p>
            <a:pPr marL="12065" marR="5080" algn="just">
              <a:lnSpc>
                <a:spcPct val="101800"/>
              </a:lnSpc>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Compito di chi effettua questo processo di  pianificazione è quello di dimostrare come intende  tradurre le strategie competitive in un concreto  piano delle vendite. Per ottenere questo risultato,  occorre definire le leve di marketing-mix, il prodotto  (servizio), il prezzo, la promozione / pubblicità e i  canali di distribuzione / vendita.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8" name="object 8"/>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18</a:t>
            </a:fld>
            <a:endParaRPr spc="-5" dirty="0"/>
          </a:p>
        </p:txBody>
      </p:sp>
      <p:sp>
        <p:nvSpPr>
          <p:cNvPr id="7" name="object 7"/>
          <p:cNvSpPr txBox="1"/>
          <p:nvPr/>
        </p:nvSpPr>
        <p:spPr>
          <a:xfrm>
            <a:off x="591820" y="1905000"/>
            <a:ext cx="6037580" cy="1943481"/>
          </a:xfrm>
          <a:prstGeom prst="rect">
            <a:avLst/>
          </a:prstGeom>
        </p:spPr>
        <p:txBody>
          <a:bodyPr vert="horz" wrap="square" lIns="0" tIns="57785" rIns="0" bIns="0" rtlCol="0">
            <a:spAutoFit/>
          </a:bodyPr>
          <a:lstStyle/>
          <a:p>
            <a:pPr marL="469265" marR="5080" indent="-457200" algn="just">
              <a:spcBef>
                <a:spcPts val="300"/>
              </a:spcBef>
              <a:buClr>
                <a:schemeClr val="accent1">
                  <a:lumMod val="75000"/>
                </a:schemeClr>
              </a:buClr>
              <a:buSzPct val="79166"/>
              <a:buFont typeface="+mj-lt"/>
              <a:buAutoNum type="alphaLcParenR"/>
              <a:tabLst>
                <a:tab pos="277495" algn="l"/>
                <a:tab pos="278130" algn="l"/>
              </a:tabLst>
            </a:pPr>
            <a:r>
              <a:rPr sz="2000" spc="-5" dirty="0" err="1">
                <a:solidFill>
                  <a:schemeClr val="tx1">
                    <a:lumMod val="75000"/>
                    <a:lumOff val="25000"/>
                  </a:schemeClr>
                </a:solidFill>
                <a:latin typeface="Verdana"/>
                <a:cs typeface="Verdana"/>
              </a:rPr>
              <a:t>Prodotto</a:t>
            </a:r>
            <a:r>
              <a:rPr sz="2000" spc="-5" dirty="0">
                <a:solidFill>
                  <a:schemeClr val="tx1">
                    <a:lumMod val="75000"/>
                    <a:lumOff val="25000"/>
                  </a:schemeClr>
                </a:solidFill>
                <a:latin typeface="Verdana"/>
                <a:cs typeface="Verdana"/>
              </a:rPr>
              <a:t>/</a:t>
            </a:r>
            <a:r>
              <a:rPr sz="2000" spc="-5" dirty="0" err="1">
                <a:solidFill>
                  <a:schemeClr val="tx1">
                    <a:lumMod val="75000"/>
                    <a:lumOff val="25000"/>
                  </a:schemeClr>
                </a:solidFill>
                <a:latin typeface="Verdana"/>
                <a:cs typeface="Verdana"/>
              </a:rPr>
              <a:t>servizio</a:t>
            </a:r>
            <a:r>
              <a:rPr lang="it-IT" sz="2000" spc="-5" dirty="0">
                <a:solidFill>
                  <a:schemeClr val="tx1">
                    <a:lumMod val="75000"/>
                    <a:lumOff val="25000"/>
                  </a:schemeClr>
                </a:solidFill>
                <a:latin typeface="Verdana"/>
                <a:cs typeface="Verdana"/>
              </a:rPr>
              <a:t> </a:t>
            </a:r>
          </a:p>
          <a:p>
            <a:pPr marL="12065" marR="5080" algn="just">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Al	di</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là</a:t>
            </a:r>
            <a:r>
              <a:rPr sz="2000" spc="-5" dirty="0">
                <a:solidFill>
                  <a:schemeClr val="tx1">
                    <a:lumMod val="75000"/>
                    <a:lumOff val="25000"/>
                  </a:schemeClr>
                </a:solidFill>
                <a:latin typeface="Verdana"/>
                <a:cs typeface="Verdana"/>
              </a:rPr>
              <a:t>	di	quanto	enucleato	circa</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l’offerta</a:t>
            </a:r>
            <a:r>
              <a:rPr lang="it-IT"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in  precedenza, si tratta di approfondire aspetti quali le  </a:t>
            </a:r>
            <a:r>
              <a:rPr sz="2000" spc="-5" dirty="0" err="1">
                <a:solidFill>
                  <a:schemeClr val="tx1">
                    <a:lumMod val="75000"/>
                    <a:lumOff val="25000"/>
                  </a:schemeClr>
                </a:solidFill>
                <a:latin typeface="Verdana"/>
                <a:cs typeface="Verdana"/>
              </a:rPr>
              <a:t>caratteristiche</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fisiche</a:t>
            </a:r>
            <a:r>
              <a:rPr sz="2000" spc="-5" dirty="0">
                <a:solidFill>
                  <a:schemeClr val="tx1">
                    <a:lumMod val="75000"/>
                    <a:lumOff val="25000"/>
                  </a:schemeClr>
                </a:solidFill>
                <a:latin typeface="Verdana"/>
                <a:cs typeface="Verdana"/>
              </a:rPr>
              <a:t>,</a:t>
            </a:r>
            <a:r>
              <a:rPr lang="it-IT"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il	packaging	e</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gli</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accessori</a:t>
            </a:r>
            <a:r>
              <a:rPr sz="2000" spc="-5" dirty="0">
                <a:solidFill>
                  <a:schemeClr val="tx1">
                    <a:lumMod val="75000"/>
                    <a:lumOff val="25000"/>
                  </a:schemeClr>
                </a:solidFill>
                <a:latin typeface="Verdana"/>
                <a:cs typeface="Verdana"/>
              </a:rPr>
              <a:t>, per le produzioni fisiche, e gli aspetti qualitativi dei  servizi di assistenza.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10" name="object 10"/>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19</a:t>
            </a:fld>
            <a:endParaRPr spc="-5" dirty="0"/>
          </a:p>
        </p:txBody>
      </p:sp>
      <p:sp>
        <p:nvSpPr>
          <p:cNvPr id="9" name="object 9"/>
          <p:cNvSpPr txBox="1"/>
          <p:nvPr/>
        </p:nvSpPr>
        <p:spPr>
          <a:xfrm>
            <a:off x="791122" y="1414118"/>
            <a:ext cx="6676478" cy="3538276"/>
          </a:xfrm>
          <a:prstGeom prst="rect">
            <a:avLst/>
          </a:prstGeom>
        </p:spPr>
        <p:txBody>
          <a:bodyPr vert="horz" wrap="square" lIns="0" tIns="146685" rIns="0" bIns="0" rtlCol="0">
            <a:spAutoFit/>
          </a:bodyPr>
          <a:lstStyle/>
          <a:p>
            <a:pPr marL="12065" marR="5080" algn="just">
              <a:lnSpc>
                <a:spcPct val="101800"/>
              </a:lnSpc>
              <a:spcBef>
                <a:spcPts val="300"/>
              </a:spcBef>
              <a:buClr>
                <a:schemeClr val="accent1">
                  <a:lumMod val="75000"/>
                </a:schemeClr>
              </a:buClr>
              <a:buSzPct val="79166"/>
              <a:tabLst>
                <a:tab pos="277495" algn="l"/>
                <a:tab pos="278130" algn="l"/>
              </a:tabLst>
            </a:pPr>
            <a:r>
              <a:rPr lang="it-IT" sz="2000" spc="-5" dirty="0">
                <a:solidFill>
                  <a:schemeClr val="accent1">
                    <a:lumMod val="75000"/>
                  </a:schemeClr>
                </a:solidFill>
                <a:latin typeface="Verdana"/>
                <a:cs typeface="Verdana"/>
              </a:rPr>
              <a:t>b) </a:t>
            </a:r>
            <a:r>
              <a:rPr sz="2000" spc="-5" dirty="0">
                <a:solidFill>
                  <a:schemeClr val="tx1">
                    <a:lumMod val="75000"/>
                    <a:lumOff val="25000"/>
                  </a:schemeClr>
                </a:solidFill>
                <a:latin typeface="Verdana"/>
                <a:cs typeface="Verdana"/>
              </a:rPr>
              <a:t>Prezzo</a:t>
            </a:r>
          </a:p>
          <a:p>
            <a:pPr marL="12065" marR="5080" algn="just">
              <a:lnSpc>
                <a:spcPct val="101800"/>
              </a:lnSpc>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Elemento fondamentale nella politica di marketing,</a:t>
            </a:r>
            <a:r>
              <a:rPr lang="it-IT"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per essere correttamente determinato deve tenere  in considerazione i seguenti aspetti:</a:t>
            </a:r>
          </a:p>
          <a:p>
            <a:pPr marL="12065" marR="5080" algn="just">
              <a:lnSpc>
                <a:spcPct val="101800"/>
              </a:lnSpc>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A livello di prodotto</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elasticità/rigidità della domanda</a:t>
            </a:r>
          </a:p>
          <a:p>
            <a:pPr marL="277495" marR="5080" indent="-265430" algn="just">
              <a:lnSpc>
                <a:spcPct val="1018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percezione della componente </a:t>
            </a:r>
            <a:r>
              <a:rPr sz="2000" spc="-5" dirty="0" err="1">
                <a:solidFill>
                  <a:schemeClr val="tx1">
                    <a:lumMod val="75000"/>
                    <a:lumOff val="25000"/>
                  </a:schemeClr>
                </a:solidFill>
                <a:latin typeface="Verdana"/>
                <a:cs typeface="Verdana"/>
              </a:rPr>
              <a:t>prezzo</a:t>
            </a:r>
            <a:r>
              <a:rPr sz="2000" spc="-5" dirty="0">
                <a:solidFill>
                  <a:schemeClr val="tx1">
                    <a:lumMod val="75000"/>
                    <a:lumOff val="25000"/>
                  </a:schemeClr>
                </a:solidFill>
                <a:latin typeface="Verdana"/>
                <a:cs typeface="Verdana"/>
              </a:rPr>
              <a:t>  </a:t>
            </a:r>
            <a:endParaRPr lang="it-IT" sz="2000" spc="-5" dirty="0">
              <a:solidFill>
                <a:schemeClr val="tx1">
                  <a:lumMod val="75000"/>
                  <a:lumOff val="25000"/>
                </a:schemeClr>
              </a:solidFill>
              <a:latin typeface="Verdana"/>
              <a:cs typeface="Verdana"/>
            </a:endParaRPr>
          </a:p>
          <a:p>
            <a:pPr marL="12065" marR="5080" algn="just">
              <a:lnSpc>
                <a:spcPct val="101800"/>
              </a:lnSpc>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A livello di azienda</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struttura dei costi</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piano delle vendite e livello di profitto atteso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9" name="object 9"/>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20</a:t>
            </a:fld>
            <a:endParaRPr spc="-5" dirty="0"/>
          </a:p>
        </p:txBody>
      </p:sp>
      <p:sp>
        <p:nvSpPr>
          <p:cNvPr id="8" name="object 8"/>
          <p:cNvSpPr txBox="1"/>
          <p:nvPr/>
        </p:nvSpPr>
        <p:spPr>
          <a:xfrm>
            <a:off x="563245" y="1524000"/>
            <a:ext cx="6394069" cy="3602653"/>
          </a:xfrm>
          <a:prstGeom prst="rect">
            <a:avLst/>
          </a:prstGeom>
        </p:spPr>
        <p:txBody>
          <a:bodyPr vert="horz" wrap="square" lIns="0" tIns="102235" rIns="0" bIns="0" rtlCol="0">
            <a:spAutoFit/>
          </a:bodyPr>
          <a:lstStyle/>
          <a:p>
            <a:pPr marL="12065" marR="5080" algn="just">
              <a:lnSpc>
                <a:spcPct val="101800"/>
              </a:lnSpc>
              <a:spcBef>
                <a:spcPts val="300"/>
              </a:spcBef>
              <a:buClr>
                <a:schemeClr val="accent1">
                  <a:lumMod val="75000"/>
                </a:schemeClr>
              </a:buClr>
              <a:buSzPct val="79166"/>
              <a:tabLst>
                <a:tab pos="277495" algn="l"/>
                <a:tab pos="278130" algn="l"/>
              </a:tabLst>
            </a:pPr>
            <a:r>
              <a:rPr lang="it-IT" sz="2000" spc="-5" dirty="0">
                <a:solidFill>
                  <a:schemeClr val="accent1">
                    <a:lumMod val="75000"/>
                  </a:schemeClr>
                </a:solidFill>
                <a:latin typeface="Verdana"/>
                <a:cs typeface="Verdana"/>
              </a:rPr>
              <a:t>c) </a:t>
            </a:r>
            <a:r>
              <a:rPr sz="2000" spc="-5" dirty="0" err="1">
                <a:solidFill>
                  <a:schemeClr val="tx1">
                    <a:lumMod val="75000"/>
                    <a:lumOff val="25000"/>
                  </a:schemeClr>
                </a:solidFill>
                <a:latin typeface="Verdana"/>
                <a:cs typeface="Verdana"/>
              </a:rPr>
              <a:t>Pubblicità</a:t>
            </a:r>
            <a:r>
              <a:rPr sz="2000" spc="-5" dirty="0">
                <a:solidFill>
                  <a:schemeClr val="tx1">
                    <a:lumMod val="75000"/>
                    <a:lumOff val="25000"/>
                  </a:schemeClr>
                </a:solidFill>
                <a:latin typeface="Verdana"/>
                <a:cs typeface="Verdana"/>
              </a:rPr>
              <a:t>/promozione</a:t>
            </a:r>
          </a:p>
          <a:p>
            <a:pPr marL="12065" marR="5080" algn="just">
              <a:lnSpc>
                <a:spcPct val="101800"/>
              </a:lnSpc>
              <a:spcBef>
                <a:spcPts val="300"/>
              </a:spcBef>
              <a:buClr>
                <a:schemeClr val="accent1">
                  <a:lumMod val="75000"/>
                </a:schemeClr>
              </a:buClr>
              <a:buSzPct val="79166"/>
              <a:tabLst>
                <a:tab pos="277495" algn="l"/>
                <a:tab pos="278130" algn="l"/>
              </a:tabLst>
            </a:pPr>
            <a:r>
              <a:rPr sz="2000" spc="-5" dirty="0">
                <a:solidFill>
                  <a:schemeClr val="tx1">
                    <a:lumMod val="75000"/>
                    <a:lumOff val="25000"/>
                  </a:schemeClr>
                </a:solidFill>
                <a:latin typeface="Verdana"/>
                <a:cs typeface="Verdana"/>
              </a:rPr>
              <a:t>Ossia la complessiva politica di comunicazione volta  ad influenzare le attitudini di consumo della  clientela al fine di influenzarne le vendite. Tra esse,  il piano deve esplicitare come l’impresa intende  muoversi in termini di:</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Pubblicità diretta - ossia la comunicazione che ha  per tema l’azienda e i suoi prodotti, e che sfrutta i  media (radio, Tv, giornali, riviste), i canali diretti  (volantini, posta, telefono) o una forma ibrida quale  il Web.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10" name="object 10"/>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21</a:t>
            </a:fld>
            <a:endParaRPr spc="-5" dirty="0"/>
          </a:p>
        </p:txBody>
      </p:sp>
      <p:sp>
        <p:nvSpPr>
          <p:cNvPr id="9" name="object 9"/>
          <p:cNvSpPr txBox="1"/>
          <p:nvPr/>
        </p:nvSpPr>
        <p:spPr>
          <a:xfrm>
            <a:off x="388160" y="1524000"/>
            <a:ext cx="6063676" cy="2296141"/>
          </a:xfrm>
          <a:prstGeom prst="rect">
            <a:avLst/>
          </a:prstGeom>
        </p:spPr>
        <p:txBody>
          <a:bodyPr vert="horz" wrap="square" lIns="0" tIns="102235" rIns="0" bIns="0" rtlCol="0">
            <a:spAutoFit/>
          </a:bodyPr>
          <a:lstStyle/>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err="1">
                <a:solidFill>
                  <a:schemeClr val="tx1">
                    <a:lumMod val="75000"/>
                    <a:lumOff val="25000"/>
                  </a:schemeClr>
                </a:solidFill>
                <a:latin typeface="Verdana"/>
                <a:cs typeface="Verdana"/>
              </a:rPr>
              <a:t>Pubblicità</a:t>
            </a:r>
            <a:r>
              <a:rPr sz="2000" spc="-5" dirty="0">
                <a:solidFill>
                  <a:schemeClr val="tx1">
                    <a:lumMod val="75000"/>
                    <a:lumOff val="25000"/>
                  </a:schemeClr>
                </a:solidFill>
                <a:latin typeface="Verdana"/>
                <a:cs typeface="Verdana"/>
              </a:rPr>
              <a:t> indiretta - forma di comunicazione che si  indirizza all’oggetto da promuovere come </a:t>
            </a:r>
            <a:r>
              <a:rPr sz="2000" spc="-5" dirty="0" err="1">
                <a:solidFill>
                  <a:schemeClr val="tx1">
                    <a:lumMod val="75000"/>
                    <a:lumOff val="25000"/>
                  </a:schemeClr>
                </a:solidFill>
                <a:latin typeface="Verdana"/>
                <a:cs typeface="Verdana"/>
              </a:rPr>
              <a:t>riflesso</a:t>
            </a:r>
            <a:r>
              <a:rPr lang="it-IT"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	un	evento	esterno	(il	caso	classico	è	la</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sponsorizzazione</a:t>
            </a:r>
            <a:r>
              <a:rPr sz="2000" spc="-5" dirty="0">
                <a:solidFill>
                  <a:schemeClr val="tx1">
                    <a:lumMod val="75000"/>
                    <a:lumOff val="25000"/>
                  </a:schemeClr>
                </a:solidFill>
                <a:latin typeface="Verdana"/>
                <a:cs typeface="Verdana"/>
              </a:rPr>
              <a:t>).</a:t>
            </a:r>
            <a:endParaRPr lang="it-IT" sz="2000" spc="-5" dirty="0">
              <a:solidFill>
                <a:schemeClr val="tx1">
                  <a:lumMod val="75000"/>
                  <a:lumOff val="25000"/>
                </a:schemeClr>
              </a:solidFill>
              <a:latin typeface="Verdana"/>
              <a:cs typeface="Verdana"/>
            </a:endParaRP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err="1">
                <a:solidFill>
                  <a:schemeClr val="tx1">
                    <a:lumMod val="75000"/>
                    <a:lumOff val="25000"/>
                  </a:schemeClr>
                </a:solidFill>
                <a:latin typeface="Verdana"/>
                <a:cs typeface="Verdana"/>
              </a:rPr>
              <a:t>Promozione</a:t>
            </a:r>
            <a:r>
              <a:rPr sz="2000" spc="-5" dirty="0">
                <a:solidFill>
                  <a:schemeClr val="tx1">
                    <a:lumMod val="75000"/>
                    <a:lumOff val="25000"/>
                  </a:schemeClr>
                </a:solidFill>
                <a:latin typeface="Verdana"/>
                <a:cs typeface="Verdana"/>
              </a:rPr>
              <a:t> – forme di incentivazione non ordinarie  delle vendite (sconti una tantum, campioni gratuiti,  concorsi a </a:t>
            </a:r>
            <a:r>
              <a:rPr sz="2000" spc="-5" dirty="0" err="1">
                <a:solidFill>
                  <a:schemeClr val="tx1">
                    <a:lumMod val="75000"/>
                    <a:lumOff val="25000"/>
                  </a:schemeClr>
                </a:solidFill>
                <a:latin typeface="Verdana"/>
                <a:cs typeface="Verdana"/>
              </a:rPr>
              <a:t>premio</a:t>
            </a:r>
            <a:r>
              <a:rPr lang="it-IT" sz="2000" spc="-5" dirty="0">
                <a:solidFill>
                  <a:schemeClr val="tx1">
                    <a:lumMod val="75000"/>
                    <a:lumOff val="25000"/>
                  </a:schemeClr>
                </a:solidFill>
                <a:latin typeface="Verdana"/>
                <a:cs typeface="Verdana"/>
              </a:rPr>
              <a:t>.</a:t>
            </a:r>
            <a:endParaRPr sz="2000" spc="-5" dirty="0">
              <a:solidFill>
                <a:schemeClr val="tx1">
                  <a:lumMod val="75000"/>
                  <a:lumOff val="25000"/>
                </a:schemeClr>
              </a:solidFill>
              <a:latin typeface="Verdana"/>
              <a:cs typeface="Verdan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14" name="object 1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22</a:t>
            </a:fld>
            <a:endParaRPr spc="-5" dirty="0"/>
          </a:p>
        </p:txBody>
      </p:sp>
      <p:sp>
        <p:nvSpPr>
          <p:cNvPr id="13" name="object 13"/>
          <p:cNvSpPr txBox="1"/>
          <p:nvPr/>
        </p:nvSpPr>
        <p:spPr>
          <a:xfrm>
            <a:off x="627671" y="1295400"/>
            <a:ext cx="6077929" cy="3296415"/>
          </a:xfrm>
          <a:prstGeom prst="rect">
            <a:avLst/>
          </a:prstGeom>
        </p:spPr>
        <p:txBody>
          <a:bodyPr vert="horz" wrap="square" lIns="0" tIns="102235" rIns="0" bIns="0" rtlCol="0">
            <a:spAutoFit/>
          </a:bodyPr>
          <a:lstStyle/>
          <a:p>
            <a:pPr marL="12700" marR="9525" algn="just">
              <a:spcBef>
                <a:spcPts val="600"/>
              </a:spcBef>
            </a:pPr>
            <a:r>
              <a:rPr lang="it-IT" sz="2000" spc="-5" dirty="0">
                <a:solidFill>
                  <a:schemeClr val="accent1">
                    <a:lumMod val="75000"/>
                  </a:schemeClr>
                </a:solidFill>
                <a:latin typeface="Verdana"/>
                <a:cs typeface="Verdana"/>
              </a:rPr>
              <a:t>d) </a:t>
            </a:r>
            <a:r>
              <a:rPr sz="2000" spc="-5" dirty="0" err="1">
                <a:solidFill>
                  <a:schemeClr val="tx1">
                    <a:lumMod val="75000"/>
                    <a:lumOff val="25000"/>
                  </a:schemeClr>
                </a:solidFill>
                <a:latin typeface="Verdana"/>
                <a:cs typeface="Verdana"/>
              </a:rPr>
              <a:t>Canali</a:t>
            </a:r>
            <a:r>
              <a:rPr sz="2000" spc="-5" dirty="0">
                <a:solidFill>
                  <a:schemeClr val="tx1">
                    <a:lumMod val="75000"/>
                    <a:lumOff val="25000"/>
                  </a:schemeClr>
                </a:solidFill>
                <a:latin typeface="Verdana"/>
                <a:cs typeface="Verdana"/>
              </a:rPr>
              <a:t> di distribuzione/vendita</a:t>
            </a:r>
          </a:p>
          <a:p>
            <a:pPr marL="12700" marR="9525" algn="just">
              <a:spcBef>
                <a:spcPts val="600"/>
              </a:spcBef>
            </a:pPr>
            <a:r>
              <a:rPr sz="2000" spc="-5" dirty="0">
                <a:solidFill>
                  <a:schemeClr val="tx1">
                    <a:lumMod val="75000"/>
                    <a:lumOff val="25000"/>
                  </a:schemeClr>
                </a:solidFill>
                <a:latin typeface="Verdana"/>
                <a:cs typeface="Verdana"/>
              </a:rPr>
              <a:t>Esplicitando non più la scelta del canale distributivo,  ma illustrando come tale scelta sia coerente al  target, alla politica commerciale e agli obiettivi  economici prefissati. Operazione possibile  affrontando le seguenti tematiche:</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Costo/benefici - ossia soppesando i benefici  commerciali di una determinata scelta con i  relativi costi;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25" name="object 25"/>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23</a:t>
            </a:fld>
            <a:endParaRPr spc="-5" dirty="0"/>
          </a:p>
        </p:txBody>
      </p:sp>
      <p:sp>
        <p:nvSpPr>
          <p:cNvPr id="24" name="object 24"/>
          <p:cNvSpPr txBox="1"/>
          <p:nvPr/>
        </p:nvSpPr>
        <p:spPr>
          <a:xfrm>
            <a:off x="526415" y="1447800"/>
            <a:ext cx="6179185" cy="2987997"/>
          </a:xfrm>
          <a:prstGeom prst="rect">
            <a:avLst/>
          </a:prstGeom>
        </p:spPr>
        <p:txBody>
          <a:bodyPr vert="horz" wrap="square" lIns="0" tIns="101600" rIns="0" bIns="0" rtlCol="0">
            <a:spAutoFit/>
          </a:bodyPr>
          <a:lstStyle/>
          <a:p>
            <a:pPr marL="12700" marR="9525" algn="just">
              <a:spcBef>
                <a:spcPts val="600"/>
              </a:spcBef>
            </a:pPr>
            <a:endParaRPr lang="it-IT" sz="2000" b="1" spc="-5" dirty="0">
              <a:solidFill>
                <a:schemeClr val="tx1">
                  <a:lumMod val="75000"/>
                  <a:lumOff val="25000"/>
                </a:schemeClr>
              </a:solidFill>
              <a:latin typeface="Verdana"/>
              <a:cs typeface="Verdana"/>
            </a:endParaRP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err="1">
                <a:solidFill>
                  <a:schemeClr val="tx1">
                    <a:lumMod val="75000"/>
                    <a:lumOff val="25000"/>
                  </a:schemeClr>
                </a:solidFill>
                <a:latin typeface="Verdana"/>
                <a:cs typeface="Verdana"/>
              </a:rPr>
              <a:t>Caratteristiche</a:t>
            </a:r>
            <a:r>
              <a:rPr sz="2000" spc="-5" dirty="0">
                <a:solidFill>
                  <a:schemeClr val="tx1">
                    <a:lumMod val="75000"/>
                    <a:lumOff val="25000"/>
                  </a:schemeClr>
                </a:solidFill>
                <a:latin typeface="Verdana"/>
                <a:cs typeface="Verdana"/>
              </a:rPr>
              <a:t> del prodotto - idoneità della  soluzione distributiva rispetto alla proprietà dei  prodotti;</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Caratteristiche del mercato - situazione di  </a:t>
            </a:r>
            <a:r>
              <a:rPr sz="2000" spc="-5" dirty="0" err="1">
                <a:solidFill>
                  <a:schemeClr val="tx1">
                    <a:lumMod val="75000"/>
                    <a:lumOff val="25000"/>
                  </a:schemeClr>
                </a:solidFill>
                <a:latin typeface="Verdana"/>
                <a:cs typeface="Verdana"/>
              </a:rPr>
              <a:t>contesto</a:t>
            </a:r>
            <a:r>
              <a:rPr lang="it-IT"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e verifica della disponibilità/accesso ad  un canale;</a:t>
            </a:r>
          </a:p>
          <a:p>
            <a:pPr marL="277495" marR="5080"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Strategia di marketing-mix - coerenza della scelta  rispetto alle altre leve di marketing.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24</a:t>
            </a:fld>
            <a:endParaRPr spc="-5" dirty="0"/>
          </a:p>
        </p:txBody>
      </p:sp>
      <p:sp>
        <p:nvSpPr>
          <p:cNvPr id="6" name="object 6"/>
          <p:cNvSpPr txBox="1"/>
          <p:nvPr/>
        </p:nvSpPr>
        <p:spPr>
          <a:xfrm>
            <a:off x="534035" y="1447800"/>
            <a:ext cx="6857365" cy="2834109"/>
          </a:xfrm>
          <a:prstGeom prst="rect">
            <a:avLst/>
          </a:prstGeom>
        </p:spPr>
        <p:txBody>
          <a:bodyPr vert="horz" wrap="square" lIns="0" tIns="101600" rIns="0" bIns="0" rtlCol="0">
            <a:spAutoFit/>
          </a:bodyPr>
          <a:lstStyle/>
          <a:p>
            <a:pPr marL="12700" marR="9525" algn="just">
              <a:lnSpc>
                <a:spcPct val="100000"/>
              </a:lnSpc>
              <a:spcBef>
                <a:spcPts val="600"/>
              </a:spcBef>
            </a:pPr>
            <a:r>
              <a:rPr sz="2000" b="1" spc="-5" dirty="0">
                <a:solidFill>
                  <a:schemeClr val="tx1">
                    <a:lumMod val="75000"/>
                    <a:lumOff val="25000"/>
                  </a:schemeClr>
                </a:solidFill>
                <a:latin typeface="Verdana"/>
                <a:cs typeface="Verdana"/>
              </a:rPr>
              <a:t>IL PIANO DEGLI INVESTIMENTI</a:t>
            </a:r>
          </a:p>
          <a:p>
            <a:pPr marL="12700" marR="9525" algn="just">
              <a:lnSpc>
                <a:spcPct val="100000"/>
              </a:lnSpc>
              <a:spcBef>
                <a:spcPts val="600"/>
              </a:spcBef>
            </a:pPr>
            <a:r>
              <a:rPr sz="2000" spc="-5" dirty="0">
                <a:solidFill>
                  <a:schemeClr val="tx1">
                    <a:lumMod val="75000"/>
                    <a:lumOff val="25000"/>
                  </a:schemeClr>
                </a:solidFill>
                <a:latin typeface="Verdana"/>
                <a:cs typeface="Verdana"/>
              </a:rPr>
              <a:t>Per lo start-up sono necessari investimenti materiali  e immateriali. In questa sede vanno elencati tutti gli  investimenti programmati nei cinque anni di</a:t>
            </a:r>
          </a:p>
          <a:p>
            <a:pPr marL="12700" marR="9525" algn="just">
              <a:lnSpc>
                <a:spcPct val="100000"/>
              </a:lnSpc>
              <a:spcBef>
                <a:spcPts val="600"/>
              </a:spcBef>
            </a:pPr>
            <a:r>
              <a:rPr sz="2000" spc="-5" dirty="0">
                <a:solidFill>
                  <a:schemeClr val="tx1">
                    <a:lumMod val="75000"/>
                    <a:lumOff val="25000"/>
                  </a:schemeClr>
                </a:solidFill>
                <a:latin typeface="Verdana"/>
                <a:cs typeface="Verdana"/>
              </a:rPr>
              <a:t>business plan con l’indicazione per ognuno di:</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costo</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durata e piano di ammortamento economico</a:t>
            </a:r>
          </a:p>
          <a:p>
            <a:pPr marL="277495" marR="5080" indent="-265430" algn="just">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modalità di pagamento (durata e valore delle  rate)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40409" y="538683"/>
            <a:ext cx="3731895" cy="1120178"/>
          </a:xfrm>
          <a:prstGeom prst="rect">
            <a:avLst/>
          </a:prstGeom>
        </p:spPr>
        <p:txBody>
          <a:bodyPr vert="horz" wrap="square" lIns="0" tIns="12065" rIns="0" bIns="0" rtlCol="0">
            <a:spAutoFit/>
          </a:bodyPr>
          <a:lstStyle/>
          <a:p>
            <a:pPr marL="12700">
              <a:lnSpc>
                <a:spcPct val="100000"/>
              </a:lnSpc>
              <a:spcBef>
                <a:spcPts val="95"/>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solidFill>
                <a:srgbClr val="FF8D3D"/>
              </a:solidFill>
            </a:endParaRPr>
          </a:p>
        </p:txBody>
      </p:sp>
      <p:sp>
        <p:nvSpPr>
          <p:cNvPr id="8" name="object 8"/>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25</a:t>
            </a:fld>
            <a:endParaRPr spc="-5" dirty="0"/>
          </a:p>
        </p:txBody>
      </p:sp>
      <p:sp>
        <p:nvSpPr>
          <p:cNvPr id="7" name="object 7"/>
          <p:cNvSpPr txBox="1"/>
          <p:nvPr/>
        </p:nvSpPr>
        <p:spPr>
          <a:xfrm>
            <a:off x="609601" y="1658861"/>
            <a:ext cx="5835076" cy="3859390"/>
          </a:xfrm>
          <a:prstGeom prst="rect">
            <a:avLst/>
          </a:prstGeom>
        </p:spPr>
        <p:txBody>
          <a:bodyPr vert="horz" wrap="square" lIns="0" tIns="12065" rIns="0" bIns="0" rtlCol="0">
            <a:spAutoFit/>
          </a:bodyPr>
          <a:lstStyle/>
          <a:p>
            <a:pPr marL="12700" marR="9525" algn="just">
              <a:spcBef>
                <a:spcPts val="600"/>
              </a:spcBef>
            </a:pPr>
            <a:r>
              <a:rPr sz="2000" b="1" spc="-5" dirty="0">
                <a:solidFill>
                  <a:schemeClr val="tx1">
                    <a:lumMod val="75000"/>
                    <a:lumOff val="25000"/>
                  </a:schemeClr>
                </a:solidFill>
                <a:latin typeface="Verdana"/>
                <a:cs typeface="Verdana"/>
              </a:rPr>
              <a:t>IL PIANO DELLE VENDITE E IL  PUNTO DI PAREGGIO</a:t>
            </a:r>
            <a:endParaRPr lang="it-IT" sz="2000" b="1" spc="-5" dirty="0">
              <a:solidFill>
                <a:schemeClr val="tx1">
                  <a:lumMod val="75000"/>
                  <a:lumOff val="25000"/>
                </a:schemeClr>
              </a:solidFill>
              <a:latin typeface="Verdana"/>
              <a:cs typeface="Verdana"/>
            </a:endParaRPr>
          </a:p>
          <a:p>
            <a:pPr marL="12700" marR="9525" algn="just">
              <a:spcBef>
                <a:spcPts val="600"/>
              </a:spcBef>
            </a:pPr>
            <a:endParaRPr sz="2000" b="1" spc="-5" dirty="0">
              <a:solidFill>
                <a:schemeClr val="tx1">
                  <a:lumMod val="75000"/>
                  <a:lumOff val="25000"/>
                </a:schemeClr>
              </a:solidFill>
              <a:latin typeface="Verdana"/>
              <a:cs typeface="Verdana"/>
            </a:endParaRPr>
          </a:p>
          <a:p>
            <a:pPr marL="12700" marR="9525" algn="just">
              <a:spcBef>
                <a:spcPts val="600"/>
              </a:spcBef>
            </a:pPr>
            <a:r>
              <a:rPr sz="2000" spc="-5" dirty="0">
                <a:solidFill>
                  <a:schemeClr val="tx1">
                    <a:lumMod val="75000"/>
                    <a:lumOff val="25000"/>
                  </a:schemeClr>
                </a:solidFill>
                <a:latin typeface="Verdana"/>
                <a:cs typeface="Verdana"/>
              </a:rPr>
              <a:t>Definire il piano delle vendite significa  pianificare gli obiettivi di fatturato sulla base  di:</a:t>
            </a:r>
          </a:p>
          <a:p>
            <a:pPr marL="469265" indent="-457200">
              <a:lnSpc>
                <a:spcPct val="100000"/>
              </a:lnSpc>
              <a:spcBef>
                <a:spcPts val="600"/>
              </a:spcBef>
              <a:buClr>
                <a:schemeClr val="accent1">
                  <a:lumMod val="75000"/>
                </a:schemeClr>
              </a:buClr>
              <a:buSzPct val="79166"/>
              <a:buAutoNum type="arabicPeriod"/>
              <a:tabLst>
                <a:tab pos="469265" algn="l"/>
                <a:tab pos="469900" algn="l"/>
              </a:tabLst>
            </a:pPr>
            <a:r>
              <a:rPr lang="it-IT" sz="2000" spc="-5" dirty="0">
                <a:solidFill>
                  <a:schemeClr val="tx1">
                    <a:lumMod val="75000"/>
                    <a:lumOff val="25000"/>
                  </a:schemeClr>
                </a:solidFill>
                <a:latin typeface="Verdana"/>
                <a:cs typeface="Verdana"/>
              </a:rPr>
              <a:t>C</a:t>
            </a:r>
            <a:r>
              <a:rPr sz="2000" spc="-5" dirty="0" err="1">
                <a:solidFill>
                  <a:schemeClr val="tx1">
                    <a:lumMod val="75000"/>
                    <a:lumOff val="25000"/>
                  </a:schemeClr>
                </a:solidFill>
                <a:latin typeface="Verdana"/>
                <a:cs typeface="Verdana"/>
              </a:rPr>
              <a:t>apacità</a:t>
            </a:r>
            <a:r>
              <a:rPr sz="2000" spc="-5" dirty="0">
                <a:solidFill>
                  <a:schemeClr val="tx1">
                    <a:lumMod val="75000"/>
                    <a:lumOff val="25000"/>
                  </a:schemeClr>
                </a:solidFill>
                <a:latin typeface="Verdana"/>
                <a:cs typeface="Verdana"/>
              </a:rPr>
              <a:t> produttiva aziendale</a:t>
            </a:r>
          </a:p>
          <a:p>
            <a:pPr marL="469265" indent="-457200">
              <a:lnSpc>
                <a:spcPct val="100000"/>
              </a:lnSpc>
              <a:spcBef>
                <a:spcPts val="605"/>
              </a:spcBef>
              <a:buClr>
                <a:schemeClr val="accent1">
                  <a:lumMod val="75000"/>
                </a:schemeClr>
              </a:buClr>
              <a:buSzPct val="79166"/>
              <a:buAutoNum type="arabicPeriod"/>
              <a:tabLst>
                <a:tab pos="469265" algn="l"/>
                <a:tab pos="469900" algn="l"/>
              </a:tabLst>
            </a:pPr>
            <a:r>
              <a:rPr lang="it-IT" sz="2000" spc="-5" dirty="0">
                <a:solidFill>
                  <a:schemeClr val="tx1">
                    <a:lumMod val="75000"/>
                    <a:lumOff val="25000"/>
                  </a:schemeClr>
                </a:solidFill>
                <a:latin typeface="Verdana"/>
                <a:cs typeface="Verdana"/>
              </a:rPr>
              <a:t>P</a:t>
            </a:r>
            <a:r>
              <a:rPr sz="2000" spc="-5" dirty="0" err="1">
                <a:solidFill>
                  <a:schemeClr val="tx1">
                    <a:lumMod val="75000"/>
                    <a:lumOff val="25000"/>
                  </a:schemeClr>
                </a:solidFill>
                <a:latin typeface="Verdana"/>
                <a:cs typeface="Verdana"/>
              </a:rPr>
              <a:t>rezzi</a:t>
            </a:r>
            <a:r>
              <a:rPr sz="2000" spc="-5" dirty="0">
                <a:solidFill>
                  <a:schemeClr val="tx1">
                    <a:lumMod val="75000"/>
                    <a:lumOff val="25000"/>
                  </a:schemeClr>
                </a:solidFill>
                <a:latin typeface="Verdana"/>
                <a:cs typeface="Verdana"/>
              </a:rPr>
              <a:t> di </a:t>
            </a:r>
            <a:r>
              <a:rPr sz="2000" spc="-5" dirty="0" err="1">
                <a:solidFill>
                  <a:schemeClr val="tx1">
                    <a:lumMod val="75000"/>
                    <a:lumOff val="25000"/>
                  </a:schemeClr>
                </a:solidFill>
                <a:latin typeface="Verdana"/>
                <a:cs typeface="Verdana"/>
              </a:rPr>
              <a:t>vendita</a:t>
            </a:r>
            <a:r>
              <a:rPr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praticabili</a:t>
            </a:r>
            <a:endParaRPr lang="it-IT" sz="2000" spc="-5" dirty="0">
              <a:solidFill>
                <a:schemeClr val="tx1">
                  <a:lumMod val="75000"/>
                  <a:lumOff val="25000"/>
                </a:schemeClr>
              </a:solidFill>
              <a:latin typeface="Verdana"/>
              <a:cs typeface="Verdana"/>
            </a:endParaRPr>
          </a:p>
          <a:p>
            <a:pPr marL="469265" indent="-457200">
              <a:spcBef>
                <a:spcPts val="605"/>
              </a:spcBef>
              <a:buClr>
                <a:schemeClr val="accent1">
                  <a:lumMod val="75000"/>
                </a:schemeClr>
              </a:buClr>
              <a:buSzPct val="79166"/>
              <a:buFontTx/>
              <a:buAutoNum type="arabicPeriod"/>
              <a:tabLst>
                <a:tab pos="469265" algn="l"/>
                <a:tab pos="469900" algn="l"/>
              </a:tabLst>
            </a:pPr>
            <a:r>
              <a:rPr lang="it-IT" sz="2000" spc="-5" dirty="0">
                <a:latin typeface="Verdana"/>
                <a:cs typeface="Verdana"/>
              </a:rPr>
              <a:t>Dimensione</a:t>
            </a:r>
            <a:r>
              <a:rPr lang="it-IT" sz="2000" spc="25" dirty="0">
                <a:latin typeface="Verdana"/>
                <a:cs typeface="Verdana"/>
              </a:rPr>
              <a:t> </a:t>
            </a:r>
            <a:r>
              <a:rPr lang="it-IT" sz="2000" spc="-5" dirty="0">
                <a:latin typeface="Verdana"/>
                <a:cs typeface="Verdana"/>
              </a:rPr>
              <a:t>della</a:t>
            </a:r>
            <a:r>
              <a:rPr lang="it-IT" sz="2000" spc="20" dirty="0">
                <a:latin typeface="Verdana"/>
                <a:cs typeface="Verdana"/>
              </a:rPr>
              <a:t> </a:t>
            </a:r>
            <a:r>
              <a:rPr lang="it-IT" sz="2000" spc="-5" dirty="0">
                <a:latin typeface="Verdana"/>
                <a:cs typeface="Verdana"/>
              </a:rPr>
              <a:t>domanda </a:t>
            </a:r>
            <a:r>
              <a:rPr lang="it-IT" sz="2000" dirty="0">
                <a:latin typeface="Verdana"/>
                <a:cs typeface="Verdana"/>
              </a:rPr>
              <a:t>dei </a:t>
            </a:r>
            <a:r>
              <a:rPr lang="it-IT" sz="2000" spc="-5" dirty="0">
                <a:latin typeface="Verdana"/>
                <a:cs typeface="Verdana"/>
              </a:rPr>
              <a:t>prodotti</a:t>
            </a:r>
            <a:r>
              <a:rPr lang="it-IT" sz="2000" spc="30" dirty="0">
                <a:latin typeface="Verdana"/>
                <a:cs typeface="Verdana"/>
              </a:rPr>
              <a:t> </a:t>
            </a:r>
            <a:r>
              <a:rPr lang="it-IT" sz="2000" spc="-5" dirty="0">
                <a:latin typeface="Verdana"/>
                <a:cs typeface="Verdana"/>
              </a:rPr>
              <a:t>offerti.</a:t>
            </a:r>
            <a:r>
              <a:rPr lang="it-IT" sz="2000" spc="50" dirty="0">
                <a:latin typeface="Verdana"/>
                <a:cs typeface="Verdana"/>
              </a:rPr>
              <a:t> </a:t>
            </a:r>
          </a:p>
          <a:p>
            <a:pPr marL="12065">
              <a:lnSpc>
                <a:spcPct val="100000"/>
              </a:lnSpc>
              <a:spcBef>
                <a:spcPts val="605"/>
              </a:spcBef>
              <a:buClr>
                <a:schemeClr val="accent1">
                  <a:lumMod val="75000"/>
                </a:schemeClr>
              </a:buClr>
              <a:buSzPct val="79166"/>
              <a:tabLst>
                <a:tab pos="469265" algn="l"/>
                <a:tab pos="469900" algn="l"/>
              </a:tabLst>
            </a:pPr>
            <a:endParaRPr sz="2000" spc="-5" dirty="0">
              <a:solidFill>
                <a:schemeClr val="tx1">
                  <a:lumMod val="75000"/>
                  <a:lumOff val="25000"/>
                </a:schemeClr>
              </a:solidFill>
              <a:latin typeface="Verdana"/>
              <a:cs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68059" y="451512"/>
            <a:ext cx="7594600" cy="1205458"/>
          </a:xfrm>
          <a:prstGeom prst="rect">
            <a:avLst/>
          </a:prstGeom>
        </p:spPr>
        <p:txBody>
          <a:bodyPr vert="horz" wrap="square" lIns="0" tIns="96520" rIns="0" bIns="0" rtlCol="0">
            <a:spAutoFit/>
          </a:bodyPr>
          <a:lstStyle/>
          <a:p>
            <a:pPr marL="379095">
              <a:lnSpc>
                <a:spcPct val="100000"/>
              </a:lnSpc>
              <a:spcBef>
                <a:spcPts val="76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p>
        </p:txBody>
      </p:sp>
      <p:sp>
        <p:nvSpPr>
          <p:cNvPr id="8" name="object 8"/>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26</a:t>
            </a:fld>
            <a:endParaRPr spc="-5" dirty="0"/>
          </a:p>
        </p:txBody>
      </p:sp>
      <p:sp>
        <p:nvSpPr>
          <p:cNvPr id="7" name="object 7"/>
          <p:cNvSpPr txBox="1"/>
          <p:nvPr/>
        </p:nvSpPr>
        <p:spPr>
          <a:xfrm>
            <a:off x="304800" y="1691345"/>
            <a:ext cx="6952233" cy="3475310"/>
          </a:xfrm>
          <a:prstGeom prst="rect">
            <a:avLst/>
          </a:prstGeom>
        </p:spPr>
        <p:txBody>
          <a:bodyPr vert="horz" wrap="square" lIns="0" tIns="12700" rIns="0" bIns="0" rtlCol="0">
            <a:spAutoFit/>
          </a:bodyPr>
          <a:lstStyle/>
          <a:p>
            <a:pPr marL="12700" marR="9525" algn="just">
              <a:lnSpc>
                <a:spcPct val="100000"/>
              </a:lnSpc>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I  metodi di previsione della domanda possono  basarsi su:</a:t>
            </a:r>
          </a:p>
          <a:p>
            <a:pPr marL="277495" marR="5080" lvl="1"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indagini di mercato. Si tratta di studi ad hoc sul mercato  dove possono essere già presenti previsioni e scenari di  evoluzione.</a:t>
            </a:r>
          </a:p>
          <a:p>
            <a:pPr marL="277495" marR="5080" lvl="1" indent="-265430" algn="just">
              <a:lnSpc>
                <a:spcPct val="100000"/>
              </a:lnSpc>
              <a:spcBef>
                <a:spcPts val="300"/>
              </a:spcBef>
              <a:buClr>
                <a:schemeClr val="accent1">
                  <a:lumMod val="75000"/>
                </a:schemeClr>
              </a:buClr>
              <a:buSzPct val="79166"/>
              <a:buFont typeface="Segoe UI Symbol"/>
              <a:buChar char="⚫"/>
              <a:tabLst>
                <a:tab pos="277495" algn="l"/>
                <a:tab pos="278130" algn="l"/>
              </a:tabLst>
            </a:pPr>
            <a:r>
              <a:rPr sz="2000" spc="-5" dirty="0">
                <a:solidFill>
                  <a:schemeClr val="tx1">
                    <a:lumMod val="75000"/>
                    <a:lumOff val="25000"/>
                  </a:schemeClr>
                </a:solidFill>
                <a:latin typeface="Verdana"/>
                <a:cs typeface="Verdana"/>
              </a:rPr>
              <a:t>stime e pareri di manager, dipendenti ed esperti, nel caso  in cui vi sia il coinvolgimento di personale interno od  esterno in grado di effettuare stime di mercato basandosi  sull’esperienza oltre che su contatti e conoscenze  personali con clienti / fornitori.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573430" y="454496"/>
            <a:ext cx="7594600" cy="1205458"/>
          </a:xfrm>
          <a:prstGeom prst="rect">
            <a:avLst/>
          </a:prstGeom>
        </p:spPr>
        <p:txBody>
          <a:bodyPr vert="horz" wrap="square" lIns="0" tIns="96520" rIns="0" bIns="0" rtlCol="0">
            <a:spAutoFit/>
          </a:bodyPr>
          <a:lstStyle/>
          <a:p>
            <a:pPr marL="379095">
              <a:lnSpc>
                <a:spcPct val="100000"/>
              </a:lnSpc>
              <a:spcBef>
                <a:spcPts val="76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p>
        </p:txBody>
      </p:sp>
      <p:sp>
        <p:nvSpPr>
          <p:cNvPr id="8" name="object 8"/>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27</a:t>
            </a:fld>
            <a:endParaRPr spc="-5" dirty="0"/>
          </a:p>
        </p:txBody>
      </p:sp>
      <p:sp>
        <p:nvSpPr>
          <p:cNvPr id="7" name="object 7"/>
          <p:cNvSpPr txBox="1"/>
          <p:nvPr/>
        </p:nvSpPr>
        <p:spPr>
          <a:xfrm>
            <a:off x="573430" y="1674568"/>
            <a:ext cx="6589370" cy="4091505"/>
          </a:xfrm>
          <a:prstGeom prst="rect">
            <a:avLst/>
          </a:prstGeom>
        </p:spPr>
        <p:txBody>
          <a:bodyPr vert="horz" wrap="square" lIns="0" tIns="13335" rIns="0" bIns="0" rtlCol="0">
            <a:spAutoFit/>
          </a:bodyPr>
          <a:lstStyle/>
          <a:p>
            <a:pPr marL="12700" marR="9525" algn="just">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Una volta determinata la previsione delle vendite può essere  opportuno mostrare, per la verifica della sostenibilità  economica delle scelte operate, il break-even operativo, ossia  la quantità che permette il pareggio tra ricavi e costi.</a:t>
            </a:r>
          </a:p>
          <a:p>
            <a:pPr marL="12700" marR="9525" algn="just">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La formula prevede la scomposizione dei costi in fissi e  variabili al variare della quantità venduta. Il raggiungimento  del punto di pareggio raramente avviene già nel primo anno di  vita di un’azienda, è pertanto opportuno fare previsioni di  lungo termine in modo da mostrare in che anno si prevede di  raggiungerlo e quali quantità saranno necessarie per ottenerlo.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573430" y="454496"/>
            <a:ext cx="7594600" cy="959237"/>
          </a:xfrm>
          <a:prstGeom prst="rect">
            <a:avLst/>
          </a:prstGeom>
        </p:spPr>
        <p:txBody>
          <a:bodyPr vert="horz" wrap="square" lIns="0" tIns="96520" rIns="0" bIns="0" rtlCol="0">
            <a:spAutoFit/>
          </a:bodyPr>
          <a:lstStyle/>
          <a:p>
            <a:pPr marL="379095">
              <a:lnSpc>
                <a:spcPct val="100000"/>
              </a:lnSpc>
              <a:spcBef>
                <a:spcPts val="76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5" dirty="0"/>
          </a:p>
        </p:txBody>
      </p:sp>
      <p:sp>
        <p:nvSpPr>
          <p:cNvPr id="8" name="object 8"/>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28</a:t>
            </a:fld>
            <a:endParaRPr spc="-5" dirty="0"/>
          </a:p>
        </p:txBody>
      </p:sp>
      <p:pic>
        <p:nvPicPr>
          <p:cNvPr id="7" name="object 7"/>
          <p:cNvPicPr/>
          <p:nvPr/>
        </p:nvPicPr>
        <p:blipFill>
          <a:blip r:embed="rId2" cstate="print"/>
          <a:stretch>
            <a:fillRect/>
          </a:stretch>
        </p:blipFill>
        <p:spPr>
          <a:xfrm>
            <a:off x="1676400" y="2076207"/>
            <a:ext cx="4892039" cy="393801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73430" y="454496"/>
            <a:ext cx="5529580" cy="1205458"/>
          </a:xfrm>
          <a:prstGeom prst="rect">
            <a:avLst/>
          </a:prstGeom>
        </p:spPr>
        <p:txBody>
          <a:bodyPr vert="horz" wrap="square" lIns="0" tIns="96520" rIns="0" bIns="0" rtlCol="0">
            <a:spAutoFit/>
          </a:bodyPr>
          <a:lstStyle/>
          <a:p>
            <a:pPr marL="379095">
              <a:lnSpc>
                <a:spcPct val="100000"/>
              </a:lnSpc>
              <a:spcBef>
                <a:spcPts val="76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10" dirty="0"/>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29</a:t>
            </a:fld>
            <a:endParaRPr spc="-5" dirty="0"/>
          </a:p>
        </p:txBody>
      </p:sp>
      <p:sp>
        <p:nvSpPr>
          <p:cNvPr id="6" name="object 6"/>
          <p:cNvSpPr txBox="1"/>
          <p:nvPr/>
        </p:nvSpPr>
        <p:spPr>
          <a:xfrm>
            <a:off x="457201" y="1150668"/>
            <a:ext cx="6781800" cy="4937890"/>
          </a:xfrm>
          <a:prstGeom prst="rect">
            <a:avLst/>
          </a:prstGeom>
        </p:spPr>
        <p:txBody>
          <a:bodyPr vert="horz" wrap="square" lIns="0" tIns="13335" rIns="0" bIns="0" rtlCol="0">
            <a:spAutoFit/>
          </a:bodyPr>
          <a:lstStyle/>
          <a:p>
            <a:pPr marL="12700" marR="9525" algn="just">
              <a:lnSpc>
                <a:spcPct val="100000"/>
              </a:lnSpc>
              <a:spcBef>
                <a:spcPts val="600"/>
              </a:spcBef>
              <a:buClr>
                <a:srgbClr val="EF7E09"/>
              </a:buClr>
              <a:buSzPct val="79166"/>
              <a:tabLst>
                <a:tab pos="469900" algn="l"/>
                <a:tab pos="470534" algn="l"/>
              </a:tabLst>
            </a:pPr>
            <a:r>
              <a:rPr lang="it-IT" sz="2000" b="1" spc="-5" dirty="0">
                <a:solidFill>
                  <a:schemeClr val="tx1">
                    <a:lumMod val="75000"/>
                    <a:lumOff val="25000"/>
                  </a:schemeClr>
                </a:solidFill>
                <a:latin typeface="Verdana"/>
                <a:cs typeface="Verdana"/>
              </a:rPr>
              <a:t>FASI E TEMPI DI SVILUPPO</a:t>
            </a:r>
          </a:p>
          <a:p>
            <a:pPr marL="12700" marR="9525" algn="just">
              <a:lnSpc>
                <a:spcPct val="100000"/>
              </a:lnSpc>
              <a:spcBef>
                <a:spcPts val="600"/>
              </a:spcBef>
              <a:buClr>
                <a:srgbClr val="EF7E09"/>
              </a:buClr>
              <a:buSzPct val="79166"/>
              <a:tabLst>
                <a:tab pos="469900" algn="l"/>
                <a:tab pos="470534" algn="l"/>
              </a:tabLst>
            </a:pPr>
            <a:endParaRPr lang="it-IT" sz="2000" b="1" spc="-5" dirty="0">
              <a:solidFill>
                <a:schemeClr val="tx1">
                  <a:lumMod val="75000"/>
                  <a:lumOff val="25000"/>
                </a:schemeClr>
              </a:solidFill>
              <a:latin typeface="Verdana"/>
              <a:cs typeface="Verdana"/>
            </a:endParaRPr>
          </a:p>
          <a:p>
            <a:pPr marL="12700" marR="9525" algn="just">
              <a:lnSpc>
                <a:spcPct val="100000"/>
              </a:lnSpc>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In questa sezione del business plan vengono presentate le  attività da sviluppare nella fase di avvio e le principali  milestone da raggiungere nei primi anni.</a:t>
            </a:r>
          </a:p>
          <a:p>
            <a:pPr marL="12700" marR="9525" algn="just">
              <a:lnSpc>
                <a:spcPct val="100000"/>
              </a:lnSpc>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Attraverso la </a:t>
            </a:r>
            <a:r>
              <a:rPr sz="2000" spc="-5" dirty="0" err="1">
                <a:solidFill>
                  <a:schemeClr val="tx1">
                    <a:lumMod val="75000"/>
                    <a:lumOff val="25000"/>
                  </a:schemeClr>
                </a:solidFill>
                <a:latin typeface="Verdana"/>
                <a:cs typeface="Verdana"/>
              </a:rPr>
              <a:t>definizione</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chiara</a:t>
            </a:r>
            <a:r>
              <a:rPr sz="2000" spc="-5" dirty="0">
                <a:solidFill>
                  <a:schemeClr val="tx1">
                    <a:lumMod val="75000"/>
                    <a:lumOff val="25000"/>
                  </a:schemeClr>
                </a:solidFill>
                <a:latin typeface="Verdana"/>
                <a:cs typeface="Verdana"/>
              </a:rPr>
              <a:t> dell’operatività </a:t>
            </a:r>
            <a:r>
              <a:rPr sz="2000" spc="-5" dirty="0" err="1">
                <a:solidFill>
                  <a:schemeClr val="tx1">
                    <a:lumMod val="75000"/>
                    <a:lumOff val="25000"/>
                  </a:schemeClr>
                </a:solidFill>
                <a:latin typeface="Verdana"/>
                <a:cs typeface="Verdana"/>
              </a:rPr>
              <a:t>prevista</a:t>
            </a:r>
            <a:r>
              <a:rPr sz="2000" spc="-5" dirty="0">
                <a:solidFill>
                  <a:schemeClr val="tx1">
                    <a:lumMod val="75000"/>
                    <a:lumOff val="25000"/>
                  </a:schemeClr>
                </a:solidFill>
                <a:latin typeface="Verdana"/>
                <a:cs typeface="Verdana"/>
              </a:rPr>
              <a:t> per</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avviare</a:t>
            </a:r>
            <a:r>
              <a:rPr sz="2000" spc="-5" dirty="0">
                <a:solidFill>
                  <a:schemeClr val="tx1">
                    <a:lumMod val="75000"/>
                    <a:lumOff val="25000"/>
                  </a:schemeClr>
                </a:solidFill>
                <a:latin typeface="Verdana"/>
                <a:cs typeface="Verdana"/>
              </a:rPr>
              <a:t> e gestire il business, dettagliando i tempi e le risorse  interessate attraverso diagrammi di Gantt, è possibile risolvere  già in fase di pianificazione tutte le problematiche che è  possibile prevedere.</a:t>
            </a:r>
          </a:p>
          <a:p>
            <a:pPr marL="12700" marR="9525" algn="just">
              <a:lnSpc>
                <a:spcPct val="100000"/>
              </a:lnSpc>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Funge inoltre da guida operativa per chi si </a:t>
            </a:r>
            <a:r>
              <a:rPr sz="2000" spc="-5" dirty="0" err="1">
                <a:solidFill>
                  <a:schemeClr val="tx1">
                    <a:lumMod val="75000"/>
                    <a:lumOff val="25000"/>
                  </a:schemeClr>
                </a:solidFill>
                <a:latin typeface="Verdana"/>
                <a:cs typeface="Verdana"/>
              </a:rPr>
              <a:t>accingerà</a:t>
            </a:r>
            <a:r>
              <a:rPr sz="2000" spc="-5" dirty="0">
                <a:solidFill>
                  <a:schemeClr val="tx1">
                    <a:lumMod val="75000"/>
                    <a:lumOff val="25000"/>
                  </a:schemeClr>
                </a:solidFill>
                <a:latin typeface="Verdana"/>
                <a:cs typeface="Verdana"/>
              </a:rPr>
              <a:t> ad</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eseguire</a:t>
            </a:r>
            <a:r>
              <a:rPr sz="2000" spc="-5" dirty="0">
                <a:solidFill>
                  <a:schemeClr val="tx1">
                    <a:lumMod val="75000"/>
                    <a:lumOff val="25000"/>
                  </a:schemeClr>
                </a:solidFill>
                <a:latin typeface="Verdana"/>
                <a:cs typeface="Verdana"/>
              </a:rPr>
              <a:t> i lavori e dà un’immagine di buona </a:t>
            </a:r>
            <a:r>
              <a:rPr sz="2000" spc="-5" dirty="0" err="1">
                <a:solidFill>
                  <a:schemeClr val="tx1">
                    <a:lumMod val="75000"/>
                    <a:lumOff val="25000"/>
                  </a:schemeClr>
                </a:solidFill>
                <a:latin typeface="Verdana"/>
                <a:cs typeface="Verdana"/>
              </a:rPr>
              <a:t>organizzazione</a:t>
            </a:r>
            <a:r>
              <a:rPr sz="2000" spc="-5" dirty="0">
                <a:solidFill>
                  <a:schemeClr val="tx1">
                    <a:lumMod val="75000"/>
                    <a:lumOff val="25000"/>
                  </a:schemeClr>
                </a:solidFill>
                <a:latin typeface="Verdana"/>
                <a:cs typeface="Verdana"/>
              </a:rPr>
              <a:t> ai</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potenziali</a:t>
            </a:r>
            <a:r>
              <a:rPr sz="2000" spc="-5" dirty="0">
                <a:solidFill>
                  <a:schemeClr val="tx1">
                    <a:lumMod val="75000"/>
                    <a:lumOff val="25000"/>
                  </a:schemeClr>
                </a:solidFill>
                <a:latin typeface="Verdana"/>
                <a:cs typeface="Verdana"/>
              </a:rPr>
              <a:t> investitori.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73430" y="454496"/>
            <a:ext cx="7426325" cy="1205458"/>
          </a:xfrm>
          <a:prstGeom prst="rect">
            <a:avLst/>
          </a:prstGeom>
        </p:spPr>
        <p:txBody>
          <a:bodyPr vert="horz" wrap="square" lIns="0" tIns="96520" rIns="0" bIns="0" rtlCol="0">
            <a:spAutoFit/>
          </a:bodyPr>
          <a:lstStyle/>
          <a:p>
            <a:pPr marL="379095">
              <a:lnSpc>
                <a:spcPct val="100000"/>
              </a:lnSpc>
              <a:spcBef>
                <a:spcPts val="76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spc="-10" dirty="0"/>
          </a:p>
        </p:txBody>
      </p:sp>
      <p:sp>
        <p:nvSpPr>
          <p:cNvPr id="7" name="object 7"/>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30</a:t>
            </a:fld>
            <a:endParaRPr spc="-5" dirty="0"/>
          </a:p>
        </p:txBody>
      </p:sp>
      <p:sp>
        <p:nvSpPr>
          <p:cNvPr id="6" name="object 6"/>
          <p:cNvSpPr txBox="1"/>
          <p:nvPr/>
        </p:nvSpPr>
        <p:spPr>
          <a:xfrm>
            <a:off x="568960" y="1421719"/>
            <a:ext cx="6746240" cy="4245393"/>
          </a:xfrm>
          <a:prstGeom prst="rect">
            <a:avLst/>
          </a:prstGeom>
        </p:spPr>
        <p:txBody>
          <a:bodyPr vert="horz" wrap="square" lIns="0" tIns="13335" rIns="0" bIns="0" rtlCol="0">
            <a:spAutoFit/>
          </a:bodyPr>
          <a:lstStyle/>
          <a:p>
            <a:pPr marL="12700" marR="9525" algn="just">
              <a:spcBef>
                <a:spcPts val="600"/>
              </a:spcBef>
              <a:buClr>
                <a:srgbClr val="EF7E09"/>
              </a:buClr>
              <a:buSzPct val="79166"/>
              <a:tabLst>
                <a:tab pos="469900" algn="l"/>
                <a:tab pos="470534" algn="l"/>
              </a:tabLst>
            </a:pPr>
            <a:r>
              <a:rPr lang="it-IT" sz="2000" b="1" spc="-5" dirty="0">
                <a:solidFill>
                  <a:schemeClr val="tx1">
                    <a:lumMod val="75000"/>
                    <a:lumOff val="25000"/>
                  </a:schemeClr>
                </a:solidFill>
                <a:latin typeface="Verdana"/>
                <a:cs typeface="Verdana"/>
              </a:rPr>
              <a:t>IL PIANO ECONOMICO  FINANZIARIO</a:t>
            </a:r>
          </a:p>
          <a:p>
            <a:pPr marL="12700" marR="9525" algn="just">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Questa sezione del business plan è estremamente </a:t>
            </a:r>
            <a:r>
              <a:rPr sz="2000" spc="-5" dirty="0" err="1">
                <a:solidFill>
                  <a:schemeClr val="tx1">
                    <a:lumMod val="75000"/>
                    <a:lumOff val="25000"/>
                  </a:schemeClr>
                </a:solidFill>
                <a:latin typeface="Verdana"/>
                <a:cs typeface="Verdana"/>
              </a:rPr>
              <a:t>importante</a:t>
            </a:r>
            <a:r>
              <a:rPr sz="2000" spc="-5" dirty="0">
                <a:solidFill>
                  <a:schemeClr val="tx1">
                    <a:lumMod val="75000"/>
                    <a:lumOff val="25000"/>
                  </a:schemeClr>
                </a:solidFill>
                <a:latin typeface="Verdana"/>
                <a:cs typeface="Verdana"/>
              </a:rPr>
              <a:t>,</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essa</a:t>
            </a:r>
            <a:r>
              <a:rPr sz="2000" spc="-5" dirty="0">
                <a:solidFill>
                  <a:schemeClr val="tx1">
                    <a:lumMod val="75000"/>
                    <a:lumOff val="25000"/>
                  </a:schemeClr>
                </a:solidFill>
                <a:latin typeface="Verdana"/>
                <a:cs typeface="Verdana"/>
              </a:rPr>
              <a:t> esprime in numeri la fattibilità dell’idea di business</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attraverso</a:t>
            </a:r>
            <a:r>
              <a:rPr sz="2000" spc="-5" dirty="0">
                <a:solidFill>
                  <a:schemeClr val="tx1">
                    <a:lumMod val="75000"/>
                    <a:lumOff val="25000"/>
                  </a:schemeClr>
                </a:solidFill>
                <a:latin typeface="Verdana"/>
                <a:cs typeface="Verdana"/>
              </a:rPr>
              <a:t> un’analisi economica, finanziaria e patrimoniale del  progetto col fine di sottolineare l’attrattività dello stesso per  eventuali investitori.</a:t>
            </a:r>
          </a:p>
          <a:p>
            <a:pPr marL="12700" marR="9525" algn="just">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Gli strumenti per presentare questi dati sono:</a:t>
            </a:r>
          </a:p>
          <a:p>
            <a:pPr marL="151130" marR="9525" indent="-342900" algn="just">
              <a:spcBef>
                <a:spcPts val="600"/>
              </a:spcBef>
              <a:buClr>
                <a:schemeClr val="accent1">
                  <a:lumMod val="75000"/>
                </a:schemeClr>
              </a:buClr>
              <a:buSzPct val="79166"/>
              <a:buFont typeface="Wingdings" pitchFamily="2" charset="2"/>
              <a:buChar char="Ø"/>
              <a:tabLst>
                <a:tab pos="469900" algn="l"/>
                <a:tab pos="470534" algn="l"/>
              </a:tabLst>
            </a:pPr>
            <a:r>
              <a:rPr sz="2000" spc="-5" dirty="0">
                <a:solidFill>
                  <a:schemeClr val="tx1">
                    <a:lumMod val="75000"/>
                    <a:lumOff val="25000"/>
                  </a:schemeClr>
                </a:solidFill>
                <a:latin typeface="Verdana"/>
                <a:cs typeface="Verdana"/>
              </a:rPr>
              <a:t>lo stato patrimoniale previsionale;</a:t>
            </a:r>
          </a:p>
          <a:p>
            <a:pPr marL="151130" marR="9525" indent="-342900" algn="just">
              <a:spcBef>
                <a:spcPts val="600"/>
              </a:spcBef>
              <a:buClr>
                <a:schemeClr val="accent1">
                  <a:lumMod val="75000"/>
                </a:schemeClr>
              </a:buClr>
              <a:buSzPct val="79166"/>
              <a:buFont typeface="Wingdings" pitchFamily="2" charset="2"/>
              <a:buChar char="Ø"/>
              <a:tabLst>
                <a:tab pos="469900" algn="l"/>
                <a:tab pos="470534" algn="l"/>
              </a:tabLst>
            </a:pPr>
            <a:r>
              <a:rPr sz="2000" spc="-5" dirty="0">
                <a:solidFill>
                  <a:schemeClr val="tx1">
                    <a:lumMod val="75000"/>
                    <a:lumOff val="25000"/>
                  </a:schemeClr>
                </a:solidFill>
                <a:latin typeface="Verdana"/>
                <a:cs typeface="Verdana"/>
              </a:rPr>
              <a:t>il conto economico previsionale;</a:t>
            </a:r>
          </a:p>
          <a:p>
            <a:pPr marL="151130" marR="9525" indent="-342900" algn="just">
              <a:spcBef>
                <a:spcPts val="600"/>
              </a:spcBef>
              <a:buClr>
                <a:schemeClr val="accent1">
                  <a:lumMod val="75000"/>
                </a:schemeClr>
              </a:buClr>
              <a:buSzPct val="79166"/>
              <a:buFont typeface="Wingdings" pitchFamily="2" charset="2"/>
              <a:buChar char="Ø"/>
              <a:tabLst>
                <a:tab pos="469900" algn="l"/>
                <a:tab pos="470534" algn="l"/>
              </a:tabLst>
            </a:pPr>
            <a:r>
              <a:rPr sz="2000" spc="-5" dirty="0">
                <a:solidFill>
                  <a:schemeClr val="tx1">
                    <a:lumMod val="75000"/>
                    <a:lumOff val="25000"/>
                  </a:schemeClr>
                </a:solidFill>
                <a:latin typeface="Verdana"/>
                <a:cs typeface="Verdana"/>
              </a:rPr>
              <a:t>il cash flow previsionale;</a:t>
            </a:r>
          </a:p>
          <a:p>
            <a:pPr marL="12700" marR="9525" algn="just">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per i primi 5 anni di vita dell’azienda.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940409" y="454496"/>
            <a:ext cx="4646295" cy="1205458"/>
          </a:xfrm>
          <a:prstGeom prst="rect">
            <a:avLst/>
          </a:prstGeom>
        </p:spPr>
        <p:txBody>
          <a:bodyPr vert="horz" wrap="square" lIns="0" tIns="96520" rIns="0" bIns="0" rtlCol="0">
            <a:spAutoFit/>
          </a:bodyPr>
          <a:lstStyle/>
          <a:p>
            <a:pPr marL="12700">
              <a:lnSpc>
                <a:spcPct val="100000"/>
              </a:lnSpc>
              <a:spcBef>
                <a:spcPts val="760"/>
              </a:spcBef>
            </a:pPr>
            <a:r>
              <a:rPr lang="it-IT" spc="-5" dirty="0">
                <a:solidFill>
                  <a:schemeClr val="accent1">
                    <a:lumMod val="75000"/>
                  </a:schemeClr>
                </a:solidFill>
              </a:rPr>
              <a:t>2.</a:t>
            </a:r>
            <a:r>
              <a:rPr lang="it-IT" spc="-10" dirty="0">
                <a:solidFill>
                  <a:schemeClr val="accent1">
                    <a:lumMod val="75000"/>
                  </a:schemeClr>
                </a:solidFill>
              </a:rPr>
              <a:t> </a:t>
            </a:r>
            <a:r>
              <a:rPr lang="it-IT" spc="-5" dirty="0">
                <a:solidFill>
                  <a:schemeClr val="accent1">
                    <a:lumMod val="75000"/>
                  </a:schemeClr>
                </a:solidFill>
              </a:rPr>
              <a:t>Il</a:t>
            </a:r>
            <a:r>
              <a:rPr lang="it-IT" dirty="0">
                <a:solidFill>
                  <a:schemeClr val="accent1">
                    <a:lumMod val="75000"/>
                  </a:schemeClr>
                </a:solidFill>
              </a:rPr>
              <a:t> </a:t>
            </a:r>
            <a:r>
              <a:rPr lang="it-IT" spc="-10" dirty="0">
                <a:solidFill>
                  <a:schemeClr val="accent1">
                    <a:lumMod val="75000"/>
                  </a:schemeClr>
                </a:solidFill>
              </a:rPr>
              <a:t>Business</a:t>
            </a:r>
            <a:r>
              <a:rPr lang="it-IT" spc="30" dirty="0">
                <a:solidFill>
                  <a:schemeClr val="accent1">
                    <a:lumMod val="75000"/>
                  </a:schemeClr>
                </a:solidFill>
              </a:rPr>
              <a:t> </a:t>
            </a:r>
            <a:r>
              <a:rPr lang="it-IT" spc="-5" dirty="0">
                <a:solidFill>
                  <a:schemeClr val="accent1">
                    <a:lumMod val="75000"/>
                  </a:schemeClr>
                </a:solidFill>
              </a:rPr>
              <a:t>Plan</a:t>
            </a:r>
            <a:br>
              <a:rPr lang="it-IT" spc="-5" dirty="0">
                <a:solidFill>
                  <a:schemeClr val="accent1">
                    <a:lumMod val="75000"/>
                  </a:schemeClr>
                </a:solidFill>
              </a:rPr>
            </a:br>
            <a:endParaRPr lang="it-IT" spc="-10" dirty="0"/>
          </a:p>
        </p:txBody>
      </p:sp>
      <p:sp>
        <p:nvSpPr>
          <p:cNvPr id="8" name="object 8"/>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31</a:t>
            </a:fld>
            <a:endParaRPr spc="-5" dirty="0"/>
          </a:p>
        </p:txBody>
      </p:sp>
      <p:sp>
        <p:nvSpPr>
          <p:cNvPr id="7" name="object 7"/>
          <p:cNvSpPr txBox="1"/>
          <p:nvPr/>
        </p:nvSpPr>
        <p:spPr>
          <a:xfrm>
            <a:off x="795451" y="1659954"/>
            <a:ext cx="5886755" cy="2782813"/>
          </a:xfrm>
          <a:prstGeom prst="rect">
            <a:avLst/>
          </a:prstGeom>
        </p:spPr>
        <p:txBody>
          <a:bodyPr vert="horz" wrap="square" lIns="0" tIns="88900" rIns="0" bIns="0" rtlCol="0">
            <a:spAutoFit/>
          </a:bodyPr>
          <a:lstStyle/>
          <a:p>
            <a:pPr marL="12700" marR="9525" algn="just">
              <a:spcBef>
                <a:spcPts val="600"/>
              </a:spcBef>
              <a:buClr>
                <a:srgbClr val="EF7E09"/>
              </a:buClr>
              <a:buSzPct val="79166"/>
              <a:tabLst>
                <a:tab pos="469900" algn="l"/>
                <a:tab pos="470534" algn="l"/>
              </a:tabLst>
            </a:pPr>
            <a:r>
              <a:rPr sz="2000" spc="-5" dirty="0">
                <a:solidFill>
                  <a:schemeClr val="tx1">
                    <a:lumMod val="75000"/>
                    <a:lumOff val="25000"/>
                  </a:schemeClr>
                </a:solidFill>
                <a:latin typeface="Verdana"/>
                <a:cs typeface="Verdana"/>
              </a:rPr>
              <a:t>Occorre però che vengano indicati:</a:t>
            </a:r>
          </a:p>
          <a:p>
            <a:pPr marL="355600" marR="9525" indent="-342900" algn="just">
              <a:spcBef>
                <a:spcPts val="600"/>
              </a:spcBef>
              <a:buClr>
                <a:schemeClr val="accent1">
                  <a:lumMod val="75000"/>
                </a:schemeClr>
              </a:buClr>
              <a:buSzPct val="79166"/>
              <a:buFont typeface="Wingdings" pitchFamily="2" charset="2"/>
              <a:buChar char="Ø"/>
              <a:tabLst>
                <a:tab pos="469900" algn="l"/>
                <a:tab pos="470534" algn="l"/>
              </a:tabLst>
            </a:pPr>
            <a:r>
              <a:rPr sz="2000" spc="-5" dirty="0" err="1">
                <a:solidFill>
                  <a:schemeClr val="tx1">
                    <a:lumMod val="75000"/>
                    <a:lumOff val="25000"/>
                  </a:schemeClr>
                </a:solidFill>
                <a:latin typeface="Verdana"/>
                <a:cs typeface="Verdana"/>
              </a:rPr>
              <a:t>elenco</a:t>
            </a:r>
            <a:r>
              <a:rPr sz="2000" spc="-5" dirty="0">
                <a:solidFill>
                  <a:schemeClr val="tx1">
                    <a:lumMod val="75000"/>
                    <a:lumOff val="25000"/>
                  </a:schemeClr>
                </a:solidFill>
                <a:latin typeface="Verdana"/>
                <a:cs typeface="Verdana"/>
              </a:rPr>
              <a:t> dei costi di gestione annuale e le relative  modalità di </a:t>
            </a:r>
            <a:r>
              <a:rPr sz="2000" spc="-5" dirty="0" err="1">
                <a:solidFill>
                  <a:schemeClr val="tx1">
                    <a:lumMod val="75000"/>
                    <a:lumOff val="25000"/>
                  </a:schemeClr>
                </a:solidFill>
                <a:latin typeface="Verdana"/>
                <a:cs typeface="Verdana"/>
              </a:rPr>
              <a:t>pagamento</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eventuali</a:t>
            </a:r>
            <a:r>
              <a:rPr sz="2000" spc="-5" dirty="0">
                <a:solidFill>
                  <a:schemeClr val="tx1">
                    <a:lumMod val="75000"/>
                    <a:lumOff val="25000"/>
                  </a:schemeClr>
                </a:solidFill>
                <a:latin typeface="Verdana"/>
                <a:cs typeface="Verdana"/>
              </a:rPr>
              <a:t> contributi attesi in conto capitale o </a:t>
            </a:r>
            <a:r>
              <a:rPr sz="2000" spc="-5" dirty="0" err="1">
                <a:solidFill>
                  <a:schemeClr val="tx1">
                    <a:lumMod val="75000"/>
                    <a:lumOff val="25000"/>
                  </a:schemeClr>
                </a:solidFill>
                <a:latin typeface="Verdana"/>
                <a:cs typeface="Verdana"/>
              </a:rPr>
              <a:t>conto</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esercizio</a:t>
            </a:r>
            <a:r>
              <a:rPr sz="2000" spc="-5" dirty="0">
                <a:solidFill>
                  <a:schemeClr val="tx1">
                    <a:lumMod val="75000"/>
                    <a:lumOff val="25000"/>
                  </a:schemeClr>
                </a:solidFill>
                <a:latin typeface="Verdana"/>
                <a:cs typeface="Verdana"/>
              </a:rPr>
              <a:t> da UE o governo locale</a:t>
            </a:r>
          </a:p>
          <a:p>
            <a:pPr marL="342900" marR="9525" indent="-342900" algn="just">
              <a:spcBef>
                <a:spcPts val="600"/>
              </a:spcBef>
              <a:buClr>
                <a:schemeClr val="accent1">
                  <a:lumMod val="75000"/>
                </a:schemeClr>
              </a:buClr>
              <a:buSzPct val="79166"/>
              <a:buFont typeface="Wingdings" pitchFamily="2" charset="2"/>
              <a:buChar char="Ø"/>
              <a:tabLst>
                <a:tab pos="469900" algn="l"/>
                <a:tab pos="470534" algn="l"/>
              </a:tabLst>
            </a:pPr>
            <a:r>
              <a:rPr sz="2000" spc="-5" dirty="0" err="1">
                <a:solidFill>
                  <a:schemeClr val="tx1">
                    <a:lumMod val="75000"/>
                    <a:lumOff val="25000"/>
                  </a:schemeClr>
                </a:solidFill>
                <a:latin typeface="Verdana"/>
                <a:cs typeface="Verdana"/>
              </a:rPr>
              <a:t>l’attivazione</a:t>
            </a:r>
            <a:r>
              <a:rPr sz="2000" spc="-5" dirty="0">
                <a:solidFill>
                  <a:schemeClr val="tx1">
                    <a:lumMod val="75000"/>
                    <a:lumOff val="25000"/>
                  </a:schemeClr>
                </a:solidFill>
                <a:latin typeface="Verdana"/>
                <a:cs typeface="Verdana"/>
              </a:rPr>
              <a:t> di linee di credito</a:t>
            </a:r>
          </a:p>
          <a:p>
            <a:pPr marL="342900" marR="9525" indent="-342900" algn="just">
              <a:spcBef>
                <a:spcPts val="600"/>
              </a:spcBef>
              <a:buClr>
                <a:schemeClr val="accent1">
                  <a:lumMod val="75000"/>
                </a:schemeClr>
              </a:buClr>
              <a:buSzPct val="79166"/>
              <a:buFont typeface="Wingdings" pitchFamily="2" charset="2"/>
              <a:buChar char="Ø"/>
              <a:tabLst>
                <a:tab pos="469900" algn="l"/>
                <a:tab pos="470534" algn="l"/>
              </a:tabLst>
            </a:pPr>
            <a:r>
              <a:rPr sz="2000" spc="-5" dirty="0" err="1">
                <a:solidFill>
                  <a:schemeClr val="tx1">
                    <a:lumMod val="75000"/>
                    <a:lumOff val="25000"/>
                  </a:schemeClr>
                </a:solidFill>
                <a:latin typeface="Verdana"/>
                <a:cs typeface="Verdana"/>
              </a:rPr>
              <a:t>l’ammontare</a:t>
            </a:r>
            <a:r>
              <a:rPr sz="2000" spc="-5" dirty="0">
                <a:solidFill>
                  <a:schemeClr val="tx1">
                    <a:lumMod val="75000"/>
                    <a:lumOff val="25000"/>
                  </a:schemeClr>
                </a:solidFill>
                <a:latin typeface="Verdana"/>
                <a:cs typeface="Verdana"/>
              </a:rPr>
              <a:t> del capitale sociale sottoscritto dai soci</a:t>
            </a:r>
          </a:p>
        </p:txBody>
      </p:sp>
    </p:spTree>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1.Corso StartUP - 1 Da idea a start Up</Template>
  <TotalTime>98</TotalTime>
  <Words>1915</Words>
  <Application>Microsoft Macintosh PowerPoint</Application>
  <PresentationFormat>Presentazione su schermo (4:3)</PresentationFormat>
  <Paragraphs>180</Paragraphs>
  <Slides>31</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31</vt:i4>
      </vt:variant>
    </vt:vector>
  </HeadingPairs>
  <TitlesOfParts>
    <vt:vector size="38" baseType="lpstr">
      <vt:lpstr>Arial</vt:lpstr>
      <vt:lpstr>Segoe UI Symbol</vt:lpstr>
      <vt:lpstr>Trebuchet MS</vt:lpstr>
      <vt:lpstr>Verdana</vt:lpstr>
      <vt:lpstr>Wingdings</vt:lpstr>
      <vt:lpstr>Wingdings 3</vt:lpstr>
      <vt:lpstr>Sfaccettatura</vt:lpstr>
      <vt:lpstr>2. Il Business Plan</vt:lpstr>
      <vt:lpstr>2. Il Business Plan</vt:lpstr>
      <vt:lpstr>2. Il Business Plan</vt:lpstr>
      <vt:lpstr>2. Il Business Plan</vt:lpstr>
      <vt:lpstr>2. Il Business Plan</vt:lpstr>
      <vt:lpstr>2. Il Business Plan</vt:lpstr>
      <vt:lpstr>2. Il Business Plan</vt:lpstr>
      <vt:lpstr>2. Il Business Plan</vt:lpstr>
      <vt:lpstr>2. Il Business Plan </vt:lpstr>
      <vt:lpstr>2. Il Business Plan </vt:lpstr>
      <vt:lpstr>2. Il Business Plan</vt:lpstr>
      <vt:lpstr>2. Il Business Plan</vt:lpstr>
      <vt:lpstr>2. Il Business Plan</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lpstr>2. Il Business Plan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Tecnico della Logistica di Magazzino</dc:title>
  <dc:creator>Gigliola</dc:creator>
  <cp:lastModifiedBy>Microsoft Office User</cp:lastModifiedBy>
  <cp:revision>10</cp:revision>
  <dcterms:created xsi:type="dcterms:W3CDTF">2023-06-20T07:21:48Z</dcterms:created>
  <dcterms:modified xsi:type="dcterms:W3CDTF">2023-06-22T05:44:12Z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2023-04-16T00:00:00Z</vt:filetime>
  </property>
  <property fmtid="{D5CDD505-2E9C-101B-9397-08002B2CF9AE}" pid="3" name="Creator">
    <vt:lpwstr>Microsoft® PowerPoint® per Microsoft 365</vt:lpwstr>
  </property>
  <property fmtid="{D5CDD505-2E9C-101B-9397-08002B2CF9AE}" pid="4" name="LastSaved">
    <vt:filetime>2023-06-20T00:00:00Z</vt:filetime>
  </property>
</Properties>
</file>