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58" r:id="rId1"/>
  </p:sldMasterIdLst>
  <p:sldIdLst>
    <p:sldId id="256" r:id="rId2"/>
    <p:sldId id="258" r:id="rId3"/>
    <p:sldId id="270" r:id="rId4"/>
    <p:sldId id="271" r:id="rId5"/>
    <p:sldId id="272" r:id="rId6"/>
    <p:sldId id="273" r:id="rId7"/>
    <p:sldId id="274" r:id="rId8"/>
    <p:sldId id="275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1"/>
    <p:restoredTop sz="91401"/>
  </p:normalViewPr>
  <p:slideViewPr>
    <p:cSldViewPr>
      <p:cViewPr varScale="1">
        <p:scale>
          <a:sx n="98" d="100"/>
          <a:sy n="98" d="100"/>
        </p:scale>
        <p:origin x="1504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409279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70018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059320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535924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238279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046337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809051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87428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159711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584145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9940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386029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1176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1287380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629162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98183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it-IT" spc="-5" smtClean="0"/>
              <a:t>‹N›</a:t>
            </a:fld>
            <a:endParaRPr lang="it-IT" spc="-5" dirty="0"/>
          </a:p>
        </p:txBody>
      </p:sp>
    </p:spTree>
    <p:extLst>
      <p:ext uri="{BB962C8B-B14F-4D97-AF65-F5344CB8AC3E}">
        <p14:creationId xmlns:p14="http://schemas.microsoft.com/office/powerpoint/2010/main" val="449323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aroledimanagement.it/frugal-innovation-ovvero-fare-di-piu-con-meno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CC633E-8C3C-C844-8C6D-EB8ADA06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860" y="1752845"/>
            <a:ext cx="5825202" cy="1234727"/>
          </a:xfrm>
        </p:spPr>
        <p:txBody>
          <a:bodyPr/>
          <a:lstStyle/>
          <a:p>
            <a:pPr algn="ctr"/>
            <a:r>
              <a:rPr lang="it-IT" dirty="0"/>
              <a:t>1. DA IDEA A START UP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EC3AD7-BEBA-8D4C-80C8-E684C18C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3" y="5272772"/>
            <a:ext cx="2845143" cy="59471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6420815-7A40-304F-9636-58606FF0C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966" y="2460126"/>
            <a:ext cx="3883658" cy="27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14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8" y="538683"/>
            <a:ext cx="5688991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1.</a:t>
            </a:r>
            <a:r>
              <a:rPr spc="-10" dirty="0"/>
              <a:t> Dall’idea</a:t>
            </a:r>
            <a:r>
              <a:rPr spc="35" dirty="0"/>
              <a:t> </a:t>
            </a:r>
            <a:r>
              <a:rPr dirty="0"/>
              <a:t>alla</a:t>
            </a:r>
            <a:r>
              <a:rPr spc="5" dirty="0"/>
              <a:t> </a:t>
            </a:r>
            <a:r>
              <a:rPr spc="-10" dirty="0"/>
              <a:t>startup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651459" y="1628711"/>
            <a:ext cx="4666615" cy="2190750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1005"/>
              </a:spcBef>
              <a:buClr>
                <a:srgbClr val="EF7E09"/>
              </a:buClr>
              <a:buSzPct val="80357"/>
              <a:buAutoNum type="alphaLcPeriod"/>
              <a:tabLst>
                <a:tab pos="527685" algn="l"/>
                <a:tab pos="528320" algn="l"/>
              </a:tabLst>
            </a:pPr>
            <a:r>
              <a:rPr sz="2800" dirty="0">
                <a:latin typeface="Verdana"/>
                <a:cs typeface="Verdana"/>
              </a:rPr>
              <a:t>Il</a:t>
            </a:r>
            <a:r>
              <a:rPr sz="2800" spc="-3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Frugal</a:t>
            </a:r>
            <a:r>
              <a:rPr sz="2800" spc="2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Business</a:t>
            </a:r>
            <a:endParaRPr sz="2800" dirty="0">
              <a:latin typeface="Verdana"/>
              <a:cs typeface="Verdana"/>
            </a:endParaRPr>
          </a:p>
          <a:p>
            <a:pPr marL="527685" indent="-515620">
              <a:lnSpc>
                <a:spcPct val="100000"/>
              </a:lnSpc>
              <a:spcBef>
                <a:spcPts val="900"/>
              </a:spcBef>
              <a:buClr>
                <a:srgbClr val="EF7E09"/>
              </a:buClr>
              <a:buSzPct val="80357"/>
              <a:buAutoNum type="alphaLcPeriod"/>
              <a:tabLst>
                <a:tab pos="527685" algn="l"/>
                <a:tab pos="528320" algn="l"/>
              </a:tabLst>
            </a:pPr>
            <a:r>
              <a:rPr sz="2800" dirty="0">
                <a:latin typeface="Verdana"/>
                <a:cs typeface="Verdana"/>
              </a:rPr>
              <a:t>Il</a:t>
            </a:r>
            <a:r>
              <a:rPr sz="2800" spc="-40" dirty="0">
                <a:latin typeface="Verdana"/>
                <a:cs typeface="Verdana"/>
              </a:rPr>
              <a:t> </a:t>
            </a:r>
            <a:r>
              <a:rPr sz="2800" spc="-5" dirty="0">
                <a:latin typeface="Verdana"/>
                <a:cs typeface="Verdana"/>
              </a:rPr>
              <a:t>segreto </a:t>
            </a:r>
            <a:r>
              <a:rPr sz="2800" spc="-10" dirty="0">
                <a:latin typeface="Verdana"/>
                <a:cs typeface="Verdana"/>
              </a:rPr>
              <a:t>del</a:t>
            </a:r>
            <a:r>
              <a:rPr sz="2800" spc="-30" dirty="0">
                <a:latin typeface="Verdana"/>
                <a:cs typeface="Verdana"/>
              </a:rPr>
              <a:t> </a:t>
            </a:r>
            <a:r>
              <a:rPr sz="2800" spc="-5" dirty="0">
                <a:latin typeface="Verdana"/>
                <a:cs typeface="Verdana"/>
              </a:rPr>
              <a:t>successo</a:t>
            </a:r>
            <a:endParaRPr sz="2800" dirty="0">
              <a:latin typeface="Verdana"/>
              <a:cs typeface="Verdana"/>
            </a:endParaRPr>
          </a:p>
          <a:p>
            <a:pPr marL="527685" indent="-515620">
              <a:lnSpc>
                <a:spcPct val="100000"/>
              </a:lnSpc>
              <a:spcBef>
                <a:spcPts val="900"/>
              </a:spcBef>
              <a:buClr>
                <a:srgbClr val="EF7E09"/>
              </a:buClr>
              <a:buSzPct val="80357"/>
              <a:buAutoNum type="alphaL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Verdana"/>
                <a:cs typeface="Verdana"/>
              </a:rPr>
              <a:t>La </a:t>
            </a:r>
            <a:r>
              <a:rPr sz="2800" spc="-10" dirty="0">
                <a:latin typeface="Verdana"/>
                <a:cs typeface="Verdana"/>
              </a:rPr>
              <a:t>nicchia</a:t>
            </a:r>
            <a:r>
              <a:rPr sz="2800" spc="55" dirty="0">
                <a:latin typeface="Verdana"/>
                <a:cs typeface="Verdana"/>
              </a:rPr>
              <a:t> </a:t>
            </a:r>
            <a:r>
              <a:rPr sz="2800" spc="-5" dirty="0">
                <a:latin typeface="Verdana"/>
                <a:cs typeface="Verdana"/>
              </a:rPr>
              <a:t>del</a:t>
            </a:r>
            <a:r>
              <a:rPr sz="2800" spc="-15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successo</a:t>
            </a:r>
            <a:endParaRPr sz="2800" dirty="0">
              <a:latin typeface="Verdana"/>
              <a:cs typeface="Verdana"/>
            </a:endParaRPr>
          </a:p>
          <a:p>
            <a:pPr marL="527685" indent="-515620">
              <a:lnSpc>
                <a:spcPct val="100000"/>
              </a:lnSpc>
              <a:spcBef>
                <a:spcPts val="905"/>
              </a:spcBef>
              <a:buClr>
                <a:srgbClr val="EF7E09"/>
              </a:buClr>
              <a:buSzPct val="80357"/>
              <a:buAutoNum type="alphaLcPeriod"/>
              <a:tabLst>
                <a:tab pos="527685" algn="l"/>
                <a:tab pos="528320" algn="l"/>
              </a:tabLst>
            </a:pPr>
            <a:r>
              <a:rPr sz="2800" spc="-10" dirty="0">
                <a:latin typeface="Verdana"/>
                <a:cs typeface="Verdana"/>
              </a:rPr>
              <a:t>Prima non</a:t>
            </a:r>
            <a:r>
              <a:rPr sz="2800" spc="5" dirty="0">
                <a:latin typeface="Verdana"/>
                <a:cs typeface="Verdana"/>
              </a:rPr>
              <a:t> </a:t>
            </a:r>
            <a:r>
              <a:rPr sz="2800" spc="-15" dirty="0">
                <a:latin typeface="Verdana"/>
                <a:cs typeface="Verdana"/>
              </a:rPr>
              <a:t>c’era</a:t>
            </a:r>
            <a:endParaRPr sz="2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6D0911-F808-9C46-AC1C-78506F079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spc="-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1.</a:t>
            </a:r>
            <a:r>
              <a:rPr lang="it-IT" sz="3600" spc="-1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Dall’idea</a:t>
            </a:r>
            <a:r>
              <a:rPr lang="it-IT" sz="3600" spc="3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360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alla</a:t>
            </a:r>
            <a:r>
              <a:rPr lang="it-IT" sz="3600" spc="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3600" spc="-1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startup</a:t>
            </a:r>
            <a:br>
              <a:rPr lang="it-IT" sz="360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</a:br>
            <a:endParaRPr lang="it-IT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7431A7-FF78-E240-8415-C2923F6F1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95"/>
              </a:spcBef>
              <a:buNone/>
            </a:pPr>
            <a:r>
              <a:rPr lang="it-IT" sz="2800" u="heavy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Verdana"/>
                <a:cs typeface="Verdana"/>
                <a:hlinkClick r:id="rId2"/>
              </a:rPr>
              <a:t>Il</a:t>
            </a:r>
            <a:r>
              <a:rPr lang="it-IT" sz="2800" u="heavy" spc="-3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lang="it-IT" sz="2800" u="heavy" spc="-5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Verdana"/>
                <a:cs typeface="Verdana"/>
                <a:hlinkClick r:id="rId2"/>
              </a:rPr>
              <a:t>Frugal</a:t>
            </a:r>
            <a:r>
              <a:rPr lang="it-IT" sz="2800" u="heavy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lang="it-IT" sz="2800" u="heavy" spc="-1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Verdana"/>
                <a:cs typeface="Verdana"/>
                <a:hlinkClick r:id="rId2"/>
              </a:rPr>
              <a:t>Business</a:t>
            </a:r>
            <a:endParaRPr lang="it-IT" sz="2800" dirty="0">
              <a:latin typeface="Verdana"/>
              <a:cs typeface="Verdana"/>
            </a:endParaRPr>
          </a:p>
          <a:p>
            <a:pPr marL="0" marR="5080" indent="0">
              <a:lnSpc>
                <a:spcPct val="150000"/>
              </a:lnSpc>
              <a:buNone/>
            </a:pPr>
            <a:r>
              <a:rPr lang="it-IT" sz="2800" spc="-5" dirty="0">
                <a:latin typeface="Verdana"/>
                <a:cs typeface="Verdana"/>
              </a:rPr>
              <a:t>Un «</a:t>
            </a:r>
            <a:r>
              <a:rPr lang="it-IT" sz="2800" spc="-5" dirty="0" err="1">
                <a:latin typeface="Verdana"/>
                <a:cs typeface="Verdana"/>
              </a:rPr>
              <a:t>frugal</a:t>
            </a:r>
            <a:r>
              <a:rPr lang="it-IT" sz="2800" spc="40" dirty="0">
                <a:latin typeface="Verdana"/>
                <a:cs typeface="Verdana"/>
              </a:rPr>
              <a:t> </a:t>
            </a:r>
            <a:r>
              <a:rPr lang="it-IT" sz="2800" spc="-10" dirty="0">
                <a:latin typeface="Verdana"/>
                <a:cs typeface="Verdana"/>
              </a:rPr>
              <a:t>business»</a:t>
            </a:r>
            <a:r>
              <a:rPr lang="it-IT" sz="2800" spc="40" dirty="0">
                <a:latin typeface="Verdana"/>
                <a:cs typeface="Verdana"/>
              </a:rPr>
              <a:t> </a:t>
            </a:r>
            <a:r>
              <a:rPr lang="it-IT" sz="2800" spc="-5" dirty="0">
                <a:latin typeface="Verdana"/>
                <a:cs typeface="Verdana"/>
              </a:rPr>
              <a:t>è un’attività</a:t>
            </a:r>
            <a:r>
              <a:rPr lang="it-IT" sz="2800" spc="40" dirty="0">
                <a:latin typeface="Verdana"/>
                <a:cs typeface="Verdana"/>
              </a:rPr>
              <a:t> </a:t>
            </a:r>
            <a:r>
              <a:rPr lang="it-IT" sz="2800" spc="-15" dirty="0">
                <a:latin typeface="Verdana"/>
                <a:cs typeface="Verdana"/>
              </a:rPr>
              <a:t>in </a:t>
            </a:r>
            <a:r>
              <a:rPr lang="it-IT" sz="2800" spc="-10" dirty="0">
                <a:latin typeface="Verdana"/>
                <a:cs typeface="Verdana"/>
              </a:rPr>
              <a:t> propria</a:t>
            </a:r>
            <a:r>
              <a:rPr lang="it-IT" sz="2800" spc="40" dirty="0">
                <a:latin typeface="Verdana"/>
                <a:cs typeface="Verdana"/>
              </a:rPr>
              <a:t> </a:t>
            </a:r>
            <a:r>
              <a:rPr lang="it-IT" sz="2800" spc="-10" dirty="0">
                <a:latin typeface="Verdana"/>
                <a:cs typeface="Verdana"/>
              </a:rPr>
              <a:t>che</a:t>
            </a:r>
            <a:r>
              <a:rPr lang="it-IT" sz="2800" spc="10" dirty="0">
                <a:latin typeface="Verdana"/>
                <a:cs typeface="Verdana"/>
              </a:rPr>
              <a:t> </a:t>
            </a:r>
            <a:r>
              <a:rPr lang="it-IT" sz="2800" spc="-5" dirty="0">
                <a:latin typeface="Verdana"/>
                <a:cs typeface="Verdana"/>
              </a:rPr>
              <a:t>si</a:t>
            </a:r>
            <a:r>
              <a:rPr lang="it-IT" sz="2800" spc="10" dirty="0">
                <a:latin typeface="Verdana"/>
                <a:cs typeface="Verdana"/>
              </a:rPr>
              <a:t> </a:t>
            </a:r>
            <a:r>
              <a:rPr lang="it-IT" sz="2800" spc="-10" dirty="0">
                <a:latin typeface="Verdana"/>
                <a:cs typeface="Verdana"/>
              </a:rPr>
              <a:t>può</a:t>
            </a:r>
            <a:r>
              <a:rPr lang="it-IT" sz="2800" spc="15" dirty="0">
                <a:latin typeface="Verdana"/>
                <a:cs typeface="Verdana"/>
              </a:rPr>
              <a:t> </a:t>
            </a:r>
            <a:r>
              <a:rPr lang="it-IT" sz="2800" spc="-10" dirty="0">
                <a:latin typeface="Verdana"/>
                <a:cs typeface="Verdana"/>
              </a:rPr>
              <a:t>avviare</a:t>
            </a:r>
            <a:r>
              <a:rPr lang="it-IT" sz="2800" spc="40" dirty="0">
                <a:latin typeface="Verdana"/>
                <a:cs typeface="Verdana"/>
              </a:rPr>
              <a:t> </a:t>
            </a:r>
            <a:r>
              <a:rPr lang="it-IT" sz="2800" spc="-10" dirty="0">
                <a:latin typeface="Verdana"/>
                <a:cs typeface="Verdana"/>
              </a:rPr>
              <a:t>senza </a:t>
            </a:r>
            <a:r>
              <a:rPr lang="it-IT" sz="2800" spc="-5" dirty="0">
                <a:latin typeface="Verdana"/>
                <a:cs typeface="Verdana"/>
              </a:rPr>
              <a:t> </a:t>
            </a:r>
            <a:r>
              <a:rPr lang="it-IT" sz="2800" spc="-10" dirty="0">
                <a:latin typeface="Verdana"/>
                <a:cs typeface="Verdana"/>
              </a:rPr>
              <a:t>possedere</a:t>
            </a:r>
            <a:r>
              <a:rPr lang="it-IT" sz="2800" spc="45" dirty="0">
                <a:latin typeface="Verdana"/>
                <a:cs typeface="Verdana"/>
              </a:rPr>
              <a:t> </a:t>
            </a:r>
            <a:r>
              <a:rPr lang="it-IT" sz="2800" spc="-15" dirty="0">
                <a:latin typeface="Verdana"/>
                <a:cs typeface="Verdana"/>
              </a:rPr>
              <a:t>grandi</a:t>
            </a:r>
            <a:r>
              <a:rPr lang="it-IT" sz="2800" spc="45" dirty="0">
                <a:latin typeface="Verdana"/>
                <a:cs typeface="Verdana"/>
              </a:rPr>
              <a:t> </a:t>
            </a:r>
            <a:r>
              <a:rPr lang="it-IT" sz="2800" spc="-5" dirty="0">
                <a:latin typeface="Verdana"/>
                <a:cs typeface="Verdana"/>
              </a:rPr>
              <a:t>mezzi,</a:t>
            </a:r>
            <a:r>
              <a:rPr lang="it-IT" sz="2800" spc="15" dirty="0">
                <a:latin typeface="Verdana"/>
                <a:cs typeface="Verdana"/>
              </a:rPr>
              <a:t> </a:t>
            </a:r>
            <a:r>
              <a:rPr lang="it-IT" sz="2800" spc="-10" dirty="0">
                <a:latin typeface="Verdana"/>
                <a:cs typeface="Verdana"/>
              </a:rPr>
              <a:t>una</a:t>
            </a:r>
            <a:r>
              <a:rPr lang="it-IT" sz="2800" spc="25" dirty="0">
                <a:latin typeface="Verdana"/>
                <a:cs typeface="Verdana"/>
              </a:rPr>
              <a:t> </a:t>
            </a:r>
            <a:r>
              <a:rPr lang="it-IT" sz="2800" spc="-15" dirty="0">
                <a:latin typeface="Verdana"/>
                <a:cs typeface="Verdana"/>
              </a:rPr>
              <a:t>possibilità </a:t>
            </a:r>
            <a:r>
              <a:rPr lang="it-IT" sz="2800" spc="-969" dirty="0">
                <a:latin typeface="Verdana"/>
                <a:cs typeface="Verdana"/>
              </a:rPr>
              <a:t> </a:t>
            </a:r>
            <a:r>
              <a:rPr lang="it-IT" sz="2800" spc="-10" dirty="0">
                <a:latin typeface="Verdana"/>
                <a:cs typeface="Verdana"/>
              </a:rPr>
              <a:t>che</a:t>
            </a:r>
            <a:r>
              <a:rPr lang="it-IT" sz="2800" spc="15" dirty="0">
                <a:latin typeface="Verdana"/>
                <a:cs typeface="Verdana"/>
              </a:rPr>
              <a:t> </a:t>
            </a:r>
            <a:r>
              <a:rPr lang="it-IT" sz="2800" spc="-5" dirty="0">
                <a:latin typeface="Verdana"/>
                <a:cs typeface="Verdana"/>
              </a:rPr>
              <a:t>vent’anni</a:t>
            </a:r>
            <a:r>
              <a:rPr lang="it-IT" sz="2800" spc="20" dirty="0">
                <a:latin typeface="Verdana"/>
                <a:cs typeface="Verdana"/>
              </a:rPr>
              <a:t> </a:t>
            </a:r>
            <a:r>
              <a:rPr lang="it-IT" sz="2800" spc="-5" dirty="0">
                <a:latin typeface="Verdana"/>
                <a:cs typeface="Verdana"/>
              </a:rPr>
              <a:t>fa</a:t>
            </a:r>
            <a:r>
              <a:rPr lang="it-IT" sz="2800" spc="20" dirty="0">
                <a:latin typeface="Verdana"/>
                <a:cs typeface="Verdana"/>
              </a:rPr>
              <a:t> </a:t>
            </a:r>
            <a:r>
              <a:rPr lang="it-IT" sz="2800" spc="-10" dirty="0">
                <a:latin typeface="Verdana"/>
                <a:cs typeface="Verdana"/>
              </a:rPr>
              <a:t>non</a:t>
            </a:r>
            <a:r>
              <a:rPr lang="it-IT" sz="2800" spc="5" dirty="0">
                <a:latin typeface="Verdana"/>
                <a:cs typeface="Verdana"/>
              </a:rPr>
              <a:t> </a:t>
            </a:r>
            <a:r>
              <a:rPr lang="it-IT" sz="2800" spc="-15" dirty="0">
                <a:latin typeface="Verdana"/>
                <a:cs typeface="Verdana"/>
              </a:rPr>
              <a:t>c’era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240589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F3096D-1FDD-7A46-851B-7D0EE525B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spc="-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1.</a:t>
            </a:r>
            <a:r>
              <a:rPr lang="it-IT" sz="3600" spc="-1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Dall’idea</a:t>
            </a:r>
            <a:r>
              <a:rPr lang="it-IT" sz="3600" spc="3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360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alla</a:t>
            </a:r>
            <a:r>
              <a:rPr lang="it-IT" sz="3600" spc="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3600" spc="-1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startup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0B8482-84A3-A04A-93F8-BA8E91364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930400"/>
            <a:ext cx="6347714" cy="388077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080"/>
              </a:spcBef>
              <a:buNone/>
            </a:pPr>
            <a:r>
              <a:rPr lang="it-IT" sz="1800" b="1" spc="-10" dirty="0">
                <a:latin typeface="Verdana"/>
                <a:cs typeface="Verdana"/>
              </a:rPr>
              <a:t>La</a:t>
            </a:r>
            <a:r>
              <a:rPr lang="it-IT" sz="1800" b="1" spc="-5" dirty="0">
                <a:latin typeface="Verdana"/>
                <a:cs typeface="Verdana"/>
              </a:rPr>
              <a:t> </a:t>
            </a:r>
            <a:r>
              <a:rPr lang="it-IT" sz="1800" b="1" spc="-10" dirty="0">
                <a:latin typeface="Verdana"/>
                <a:cs typeface="Verdana"/>
              </a:rPr>
              <a:t>stoffa</a:t>
            </a:r>
            <a:r>
              <a:rPr lang="it-IT" sz="1800" b="1" spc="35" dirty="0">
                <a:latin typeface="Verdana"/>
                <a:cs typeface="Verdana"/>
              </a:rPr>
              <a:t> </a:t>
            </a:r>
            <a:r>
              <a:rPr lang="it-IT" sz="1800" b="1" spc="-10" dirty="0">
                <a:latin typeface="Verdana"/>
                <a:cs typeface="Verdana"/>
              </a:rPr>
              <a:t>del</a:t>
            </a:r>
            <a:r>
              <a:rPr lang="it-IT" sz="1800" b="1" spc="10" dirty="0">
                <a:latin typeface="Verdana"/>
                <a:cs typeface="Verdana"/>
              </a:rPr>
              <a:t> </a:t>
            </a:r>
            <a:r>
              <a:rPr lang="it-IT" sz="1800" b="1" spc="-10" dirty="0">
                <a:latin typeface="Verdana"/>
                <a:cs typeface="Verdana"/>
              </a:rPr>
              <a:t>frugale:</a:t>
            </a:r>
            <a:endParaRPr lang="it-IT" sz="1800" dirty="0">
              <a:latin typeface="Verdana"/>
              <a:cs typeface="Verdana"/>
            </a:endParaRPr>
          </a:p>
          <a:p>
            <a:pPr marL="12700" marR="1542415">
              <a:lnSpc>
                <a:spcPct val="100000"/>
              </a:lnSpc>
              <a:spcBef>
                <a:spcPts val="900"/>
              </a:spcBef>
            </a:pPr>
            <a:r>
              <a:rPr lang="it-IT" sz="1800" b="1" spc="-5" dirty="0">
                <a:latin typeface="Verdana"/>
                <a:cs typeface="Verdana"/>
              </a:rPr>
              <a:t>Passione</a:t>
            </a:r>
            <a:r>
              <a:rPr lang="it-IT" sz="1800" spc="-5" dirty="0">
                <a:latin typeface="Verdana"/>
                <a:cs typeface="Verdana"/>
              </a:rPr>
              <a:t>:</a:t>
            </a:r>
            <a:r>
              <a:rPr lang="it-IT" sz="1800" spc="2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i</a:t>
            </a:r>
            <a:r>
              <a:rPr lang="it-IT" sz="1800" spc="-2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soldi</a:t>
            </a:r>
            <a:r>
              <a:rPr lang="it-IT" sz="1800" spc="3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contano</a:t>
            </a:r>
            <a:r>
              <a:rPr lang="it-IT" sz="1800" spc="3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ma</a:t>
            </a:r>
            <a:r>
              <a:rPr lang="it-IT" sz="1800" spc="10" dirty="0">
                <a:latin typeface="Verdana"/>
                <a:cs typeface="Verdana"/>
              </a:rPr>
              <a:t> </a:t>
            </a:r>
            <a:r>
              <a:rPr lang="it-IT" sz="1800" spc="-20" dirty="0">
                <a:latin typeface="Verdana"/>
                <a:cs typeface="Verdana"/>
              </a:rPr>
              <a:t>la </a:t>
            </a:r>
            <a:r>
              <a:rPr lang="it-IT" sz="1800" spc="-969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motivazione</a:t>
            </a:r>
            <a:r>
              <a:rPr lang="it-IT" sz="1800" spc="3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ancor</a:t>
            </a:r>
            <a:r>
              <a:rPr lang="it-IT" sz="1800" spc="3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di</a:t>
            </a:r>
            <a:r>
              <a:rPr lang="it-IT" sz="1800" spc="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più;</a:t>
            </a:r>
            <a:endParaRPr lang="it-IT" sz="1800" dirty="0">
              <a:latin typeface="Verdana"/>
              <a:cs typeface="Verdana"/>
            </a:endParaRPr>
          </a:p>
          <a:p>
            <a:pPr marL="12700" marR="1049655">
              <a:lnSpc>
                <a:spcPct val="100000"/>
              </a:lnSpc>
              <a:spcBef>
                <a:spcPts val="905"/>
              </a:spcBef>
            </a:pPr>
            <a:r>
              <a:rPr lang="it-IT" sz="1800" b="1" spc="-5" dirty="0">
                <a:latin typeface="Verdana"/>
                <a:cs typeface="Verdana"/>
              </a:rPr>
              <a:t>Indipendenza</a:t>
            </a:r>
            <a:r>
              <a:rPr lang="it-IT" sz="1800" spc="-5" dirty="0">
                <a:latin typeface="Verdana"/>
                <a:cs typeface="Verdana"/>
              </a:rPr>
              <a:t>:</a:t>
            </a:r>
            <a:r>
              <a:rPr lang="it-IT" sz="1800" spc="60" dirty="0">
                <a:latin typeface="Verdana"/>
                <a:cs typeface="Verdana"/>
              </a:rPr>
              <a:t> </a:t>
            </a:r>
            <a:r>
              <a:rPr lang="it-IT" sz="1800" spc="-35" dirty="0">
                <a:latin typeface="Verdana"/>
                <a:cs typeface="Verdana"/>
              </a:rPr>
              <a:t>Trascorrere</a:t>
            </a:r>
            <a:r>
              <a:rPr lang="it-IT" sz="1800" spc="50" dirty="0">
                <a:latin typeface="Verdana"/>
                <a:cs typeface="Verdana"/>
              </a:rPr>
              <a:t> </a:t>
            </a:r>
            <a:r>
              <a:rPr lang="it-IT" sz="1800" spc="-15" dirty="0">
                <a:latin typeface="Verdana"/>
                <a:cs typeface="Verdana"/>
              </a:rPr>
              <a:t>lunghi </a:t>
            </a:r>
            <a:r>
              <a:rPr lang="it-IT" sz="1800" spc="-969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periodi</a:t>
            </a:r>
            <a:r>
              <a:rPr lang="it-IT" sz="1800" spc="3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in</a:t>
            </a:r>
            <a:r>
              <a:rPr lang="it-IT" sz="1800" dirty="0">
                <a:latin typeface="Verdana"/>
                <a:cs typeface="Verdana"/>
              </a:rPr>
              <a:t> </a:t>
            </a:r>
            <a:r>
              <a:rPr lang="it-IT" sz="1800" spc="-15" dirty="0">
                <a:latin typeface="Verdana"/>
                <a:cs typeface="Verdana"/>
              </a:rPr>
              <a:t>solitudine</a:t>
            </a:r>
            <a:r>
              <a:rPr lang="it-IT" sz="1800" spc="3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non</a:t>
            </a:r>
            <a:r>
              <a:rPr lang="it-IT" sz="1800" spc="2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spaventa;</a:t>
            </a:r>
            <a:endParaRPr lang="it-IT" sz="1800" dirty="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900"/>
              </a:spcBef>
            </a:pPr>
            <a:r>
              <a:rPr lang="it-IT" sz="1800" b="1" spc="-5" dirty="0">
                <a:latin typeface="Verdana"/>
                <a:cs typeface="Verdana"/>
              </a:rPr>
              <a:t>Adattabilità e </a:t>
            </a:r>
            <a:r>
              <a:rPr lang="it-IT" sz="1800" b="1" spc="-10" dirty="0">
                <a:latin typeface="Verdana"/>
                <a:cs typeface="Verdana"/>
              </a:rPr>
              <a:t>resistenza </a:t>
            </a:r>
            <a:r>
              <a:rPr lang="it-IT" sz="1800" b="1" spc="-5" dirty="0">
                <a:latin typeface="Verdana"/>
                <a:cs typeface="Verdana"/>
              </a:rPr>
              <a:t>allo stress</a:t>
            </a:r>
            <a:r>
              <a:rPr lang="it-IT" sz="1800" spc="-5" dirty="0">
                <a:latin typeface="Verdana"/>
                <a:cs typeface="Verdana"/>
              </a:rPr>
              <a:t>: </a:t>
            </a:r>
            <a:r>
              <a:rPr lang="it-IT" sz="1800" spc="-969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si è </a:t>
            </a:r>
            <a:r>
              <a:rPr lang="it-IT" sz="1800" spc="-10" dirty="0">
                <a:latin typeface="Verdana"/>
                <a:cs typeface="Verdana"/>
              </a:rPr>
              <a:t>pronti </a:t>
            </a:r>
            <a:r>
              <a:rPr lang="it-IT" sz="1800" spc="-5" dirty="0">
                <a:latin typeface="Verdana"/>
                <a:cs typeface="Verdana"/>
              </a:rPr>
              <a:t>a </a:t>
            </a:r>
            <a:r>
              <a:rPr lang="it-IT" sz="1800" spc="-10" dirty="0">
                <a:latin typeface="Verdana"/>
                <a:cs typeface="Verdana"/>
              </a:rPr>
              <a:t>barattare il </a:t>
            </a:r>
            <a:r>
              <a:rPr lang="it-IT" sz="1800" spc="-5" dirty="0">
                <a:latin typeface="Verdana"/>
                <a:cs typeface="Verdana"/>
              </a:rPr>
              <a:t>reddito fisso </a:t>
            </a:r>
            <a:r>
              <a:rPr lang="it-IT" sz="1800" spc="-10" dirty="0">
                <a:latin typeface="Verdana"/>
                <a:cs typeface="Verdana"/>
              </a:rPr>
              <a:t>con </a:t>
            </a:r>
            <a:r>
              <a:rPr lang="it-IT" sz="1800" spc="-969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la</a:t>
            </a:r>
            <a:r>
              <a:rPr lang="it-IT" sz="1800" spc="-2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libertà</a:t>
            </a:r>
            <a:r>
              <a:rPr lang="it-IT" sz="1800" spc="3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d’impresa;</a:t>
            </a:r>
            <a:endParaRPr lang="it-IT" sz="1800" dirty="0">
              <a:latin typeface="Verdana"/>
              <a:cs typeface="Verdana"/>
            </a:endParaRPr>
          </a:p>
          <a:p>
            <a:pPr marL="12700" marR="256540">
              <a:lnSpc>
                <a:spcPct val="100000"/>
              </a:lnSpc>
              <a:spcBef>
                <a:spcPts val="905"/>
              </a:spcBef>
            </a:pPr>
            <a:r>
              <a:rPr lang="it-IT" sz="1800" b="1" spc="-5" dirty="0">
                <a:latin typeface="Verdana"/>
                <a:cs typeface="Verdana"/>
              </a:rPr>
              <a:t>Intraprendenza</a:t>
            </a:r>
            <a:r>
              <a:rPr lang="it-IT" sz="1800" spc="-5" dirty="0">
                <a:latin typeface="Verdana"/>
                <a:cs typeface="Verdana"/>
              </a:rPr>
              <a:t>:</a:t>
            </a:r>
            <a:r>
              <a:rPr lang="it-IT" sz="1800" spc="5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si</a:t>
            </a:r>
            <a:r>
              <a:rPr lang="it-IT" sz="1800" spc="-1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è </a:t>
            </a:r>
            <a:r>
              <a:rPr lang="it-IT" sz="1800" spc="-10" dirty="0">
                <a:latin typeface="Verdana"/>
                <a:cs typeface="Verdana"/>
              </a:rPr>
              <a:t>più</a:t>
            </a:r>
            <a:r>
              <a:rPr lang="it-IT" sz="1800" spc="2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propensi</a:t>
            </a:r>
            <a:r>
              <a:rPr lang="it-IT" sz="1800" spc="3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a </a:t>
            </a:r>
            <a:r>
              <a:rPr lang="it-IT" sz="1800" dirty="0">
                <a:latin typeface="Verdana"/>
                <a:cs typeface="Verdana"/>
              </a:rPr>
              <a:t> </a:t>
            </a:r>
            <a:r>
              <a:rPr lang="it-IT" sz="1800" spc="-20" dirty="0">
                <a:latin typeface="Verdana"/>
                <a:cs typeface="Verdana"/>
              </a:rPr>
              <a:t>trovare</a:t>
            </a:r>
            <a:r>
              <a:rPr lang="it-IT" sz="1800" spc="4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una</a:t>
            </a:r>
            <a:r>
              <a:rPr lang="it-IT" sz="1800" spc="3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soluzione</a:t>
            </a:r>
            <a:r>
              <a:rPr lang="it-IT" sz="1800" spc="5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che</a:t>
            </a:r>
            <a:r>
              <a:rPr lang="it-IT" sz="1800" spc="10" dirty="0">
                <a:latin typeface="Verdana"/>
                <a:cs typeface="Verdana"/>
              </a:rPr>
              <a:t> </a:t>
            </a:r>
            <a:r>
              <a:rPr lang="it-IT" sz="1800" spc="-15" dirty="0">
                <a:latin typeface="Verdana"/>
                <a:cs typeface="Verdana"/>
              </a:rPr>
              <a:t>lamentarsi</a:t>
            </a:r>
            <a:r>
              <a:rPr lang="it-IT" sz="1800" spc="4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di </a:t>
            </a:r>
            <a:r>
              <a:rPr lang="it-IT" sz="1800" spc="-969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un</a:t>
            </a:r>
            <a:r>
              <a:rPr lang="it-IT" sz="1800" spc="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problema</a:t>
            </a:r>
            <a:endParaRPr lang="it-IT" sz="1800" dirty="0">
              <a:latin typeface="Verdana"/>
              <a:cs typeface="Verdana"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09636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26EFD1-20E4-384F-A9FE-5CAE69C78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spc="-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1.</a:t>
            </a:r>
            <a:r>
              <a:rPr lang="it-IT" sz="3600" spc="-1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Dall’idea</a:t>
            </a:r>
            <a:r>
              <a:rPr lang="it-IT" sz="3600" spc="3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360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alla</a:t>
            </a:r>
            <a:r>
              <a:rPr lang="it-IT" sz="3600" spc="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3600" spc="-1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startup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016EE1-E91E-2D40-A86A-A680DF0F7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266065">
              <a:lnSpc>
                <a:spcPct val="100000"/>
              </a:lnSpc>
              <a:spcBef>
                <a:spcPts val="900"/>
              </a:spcBef>
            </a:pPr>
            <a:r>
              <a:rPr lang="it-IT" sz="1800" b="1" spc="-5" dirty="0">
                <a:latin typeface="Verdana"/>
                <a:cs typeface="Verdana"/>
              </a:rPr>
              <a:t>Curiosità</a:t>
            </a:r>
            <a:r>
              <a:rPr lang="it-IT" sz="1800" spc="-5" dirty="0">
                <a:latin typeface="Verdana"/>
                <a:cs typeface="Verdana"/>
              </a:rPr>
              <a:t>:</a:t>
            </a:r>
            <a:r>
              <a:rPr lang="it-IT" sz="1800" spc="2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si</a:t>
            </a:r>
            <a:r>
              <a:rPr lang="it-IT" sz="1800" spc="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è</a:t>
            </a:r>
            <a:r>
              <a:rPr lang="it-IT" sz="180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attratti</a:t>
            </a:r>
            <a:r>
              <a:rPr lang="it-IT" sz="1800" spc="1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dalla</a:t>
            </a:r>
            <a:r>
              <a:rPr lang="it-IT" sz="1800" spc="1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novità</a:t>
            </a:r>
            <a:r>
              <a:rPr lang="it-IT" sz="1800" spc="4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e</a:t>
            </a:r>
            <a:r>
              <a:rPr lang="it-IT" sz="180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dal </a:t>
            </a:r>
            <a:r>
              <a:rPr lang="it-IT" sz="1800" spc="-969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contatto</a:t>
            </a:r>
            <a:r>
              <a:rPr lang="it-IT" sz="1800" spc="2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gli</a:t>
            </a:r>
            <a:r>
              <a:rPr lang="it-IT" sz="1800" spc="1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altri;</a:t>
            </a:r>
            <a:endParaRPr lang="it-IT" sz="1800" dirty="0">
              <a:latin typeface="Verdana"/>
              <a:cs typeface="Verdana"/>
            </a:endParaRPr>
          </a:p>
          <a:p>
            <a:pPr marL="12700" marR="299085">
              <a:lnSpc>
                <a:spcPct val="100000"/>
              </a:lnSpc>
              <a:spcBef>
                <a:spcPts val="905"/>
              </a:spcBef>
            </a:pPr>
            <a:r>
              <a:rPr lang="it-IT" sz="1800" b="1" spc="-5" dirty="0">
                <a:latin typeface="Verdana"/>
                <a:cs typeface="Verdana"/>
              </a:rPr>
              <a:t>Organizzazione,</a:t>
            </a:r>
            <a:r>
              <a:rPr lang="it-IT" sz="1800" b="1" spc="45" dirty="0">
                <a:latin typeface="Verdana"/>
                <a:cs typeface="Verdana"/>
              </a:rPr>
              <a:t> </a:t>
            </a:r>
            <a:r>
              <a:rPr lang="it-IT" sz="1800" b="1" spc="-5" dirty="0">
                <a:latin typeface="Verdana"/>
                <a:cs typeface="Verdana"/>
              </a:rPr>
              <a:t>metodo</a:t>
            </a:r>
            <a:r>
              <a:rPr lang="it-IT" sz="1800" b="1" spc="10" dirty="0">
                <a:latin typeface="Verdana"/>
                <a:cs typeface="Verdana"/>
              </a:rPr>
              <a:t> </a:t>
            </a:r>
            <a:r>
              <a:rPr lang="it-IT" sz="1800" b="1" spc="-5" dirty="0">
                <a:latin typeface="Verdana"/>
                <a:cs typeface="Verdana"/>
              </a:rPr>
              <a:t>e</a:t>
            </a:r>
            <a:r>
              <a:rPr lang="it-IT" sz="1800" b="1" dirty="0">
                <a:latin typeface="Verdana"/>
                <a:cs typeface="Verdana"/>
              </a:rPr>
              <a:t> ordine</a:t>
            </a:r>
            <a:r>
              <a:rPr lang="it-IT" sz="1800" dirty="0">
                <a:latin typeface="Verdana"/>
                <a:cs typeface="Verdana"/>
              </a:rPr>
              <a:t>:</a:t>
            </a:r>
            <a:r>
              <a:rPr lang="it-IT" sz="1800" spc="15" dirty="0">
                <a:latin typeface="Verdana"/>
                <a:cs typeface="Verdana"/>
              </a:rPr>
              <a:t> </a:t>
            </a:r>
            <a:r>
              <a:rPr lang="it-IT" sz="1800" spc="-20" dirty="0">
                <a:latin typeface="Verdana"/>
                <a:cs typeface="Verdana"/>
              </a:rPr>
              <a:t>in </a:t>
            </a:r>
            <a:r>
              <a:rPr lang="it-IT" sz="1800" spc="-969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famiglia</a:t>
            </a:r>
            <a:r>
              <a:rPr lang="it-IT" sz="1800" spc="4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sei</a:t>
            </a:r>
            <a:r>
              <a:rPr lang="it-IT" sz="1800" spc="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quello</a:t>
            </a:r>
            <a:r>
              <a:rPr lang="it-IT" sz="1800" spc="3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che</a:t>
            </a:r>
            <a:r>
              <a:rPr lang="it-IT" sz="1800" spc="2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tiene</a:t>
            </a:r>
            <a:r>
              <a:rPr lang="it-IT" sz="180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il</a:t>
            </a:r>
            <a:r>
              <a:rPr lang="it-IT" sz="1800" spc="-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bilancio </a:t>
            </a:r>
            <a:r>
              <a:rPr lang="it-IT" sz="1800" spc="-5" dirty="0">
                <a:latin typeface="Verdana"/>
                <a:cs typeface="Verdana"/>
              </a:rPr>
              <a:t> familiare</a:t>
            </a:r>
            <a:r>
              <a:rPr lang="it-IT" sz="1800" spc="3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e</a:t>
            </a:r>
            <a:r>
              <a:rPr lang="it-IT" sz="180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organizza</a:t>
            </a:r>
            <a:r>
              <a:rPr lang="it-IT" sz="1800" spc="5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le </a:t>
            </a:r>
            <a:r>
              <a:rPr lang="it-IT" sz="1800" spc="-5" dirty="0">
                <a:latin typeface="Verdana"/>
                <a:cs typeface="Verdana"/>
              </a:rPr>
              <a:t>spese;</a:t>
            </a:r>
            <a:endParaRPr lang="it-IT" sz="1800" dirty="0">
              <a:latin typeface="Verdana"/>
              <a:cs typeface="Verdana"/>
            </a:endParaRPr>
          </a:p>
          <a:p>
            <a:pPr marL="12700" marR="459105">
              <a:lnSpc>
                <a:spcPct val="100000"/>
              </a:lnSpc>
              <a:spcBef>
                <a:spcPts val="900"/>
              </a:spcBef>
            </a:pPr>
            <a:r>
              <a:rPr lang="it-IT" sz="1800" b="1" spc="-5" dirty="0">
                <a:latin typeface="Verdana"/>
                <a:cs typeface="Verdana"/>
              </a:rPr>
              <a:t>Disciplina</a:t>
            </a:r>
            <a:r>
              <a:rPr lang="it-IT" sz="1800" spc="-5" dirty="0">
                <a:latin typeface="Verdana"/>
                <a:cs typeface="Verdana"/>
              </a:rPr>
              <a:t>:</a:t>
            </a:r>
            <a:r>
              <a:rPr lang="it-IT" sz="1800" spc="5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il</a:t>
            </a:r>
            <a:r>
              <a:rPr lang="it-IT" sz="1800" spc="-1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capo</a:t>
            </a:r>
            <a:r>
              <a:rPr lang="it-IT" sz="1800" spc="1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sei</a:t>
            </a:r>
            <a:r>
              <a:rPr lang="it-IT" sz="1800" spc="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tu</a:t>
            </a:r>
            <a:r>
              <a:rPr lang="it-IT" sz="1800" spc="-1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e</a:t>
            </a:r>
            <a:r>
              <a:rPr lang="it-IT" sz="180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anche</a:t>
            </a:r>
            <a:r>
              <a:rPr lang="it-IT" sz="1800" spc="3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il</a:t>
            </a:r>
            <a:r>
              <a:rPr lang="it-IT" sz="180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tuo </a:t>
            </a:r>
            <a:r>
              <a:rPr lang="it-IT" sz="1800" spc="-969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sottoposto</a:t>
            </a:r>
            <a:endParaRPr lang="it-IT" sz="1800" dirty="0">
              <a:latin typeface="Verdana"/>
              <a:cs typeface="Verdana"/>
            </a:endParaRPr>
          </a:p>
          <a:p>
            <a:pPr marL="109855">
              <a:lnSpc>
                <a:spcPct val="100000"/>
              </a:lnSpc>
              <a:spcBef>
                <a:spcPts val="905"/>
              </a:spcBef>
            </a:pPr>
            <a:r>
              <a:rPr lang="it-IT" sz="1800" b="1" spc="-5" dirty="0">
                <a:latin typeface="Verdana"/>
                <a:cs typeface="Verdana"/>
              </a:rPr>
              <a:t>Amare</a:t>
            </a:r>
            <a:r>
              <a:rPr lang="it-IT" sz="1800" b="1" spc="-10" dirty="0">
                <a:latin typeface="Verdana"/>
                <a:cs typeface="Verdana"/>
              </a:rPr>
              <a:t> </a:t>
            </a:r>
            <a:r>
              <a:rPr lang="it-IT" sz="1800" b="1" spc="-5" dirty="0">
                <a:latin typeface="Verdana"/>
                <a:cs typeface="Verdana"/>
              </a:rPr>
              <a:t>il</a:t>
            </a:r>
            <a:r>
              <a:rPr lang="it-IT" sz="1800" b="1" spc="10" dirty="0">
                <a:latin typeface="Verdana"/>
                <a:cs typeface="Verdana"/>
              </a:rPr>
              <a:t> </a:t>
            </a:r>
            <a:r>
              <a:rPr lang="it-IT" sz="1800" b="1" spc="-5" dirty="0">
                <a:latin typeface="Verdana"/>
                <a:cs typeface="Verdana"/>
              </a:rPr>
              <a:t>lavoro</a:t>
            </a:r>
            <a:r>
              <a:rPr lang="it-IT" sz="1800" b="1" spc="20" dirty="0">
                <a:latin typeface="Verdana"/>
                <a:cs typeface="Verdana"/>
              </a:rPr>
              <a:t> </a:t>
            </a:r>
            <a:r>
              <a:rPr lang="it-IT" sz="1800" b="1" spc="-10" dirty="0">
                <a:latin typeface="Verdana"/>
                <a:cs typeface="Verdana"/>
              </a:rPr>
              <a:t>che</a:t>
            </a:r>
            <a:r>
              <a:rPr lang="it-IT" sz="1800" b="1" spc="20" dirty="0">
                <a:latin typeface="Verdana"/>
                <a:cs typeface="Verdana"/>
              </a:rPr>
              <a:t> </a:t>
            </a:r>
            <a:r>
              <a:rPr lang="it-IT" sz="1800" b="1" spc="-5" dirty="0">
                <a:latin typeface="Verdana"/>
                <a:cs typeface="Verdana"/>
              </a:rPr>
              <a:t>si</a:t>
            </a:r>
            <a:r>
              <a:rPr lang="it-IT" sz="1800" b="1" spc="5" dirty="0">
                <a:latin typeface="Verdana"/>
                <a:cs typeface="Verdana"/>
              </a:rPr>
              <a:t> </a:t>
            </a:r>
            <a:r>
              <a:rPr lang="it-IT" sz="1800" b="1" spc="-5" dirty="0">
                <a:latin typeface="Verdana"/>
                <a:cs typeface="Verdana"/>
              </a:rPr>
              <a:t>è</a:t>
            </a:r>
            <a:r>
              <a:rPr lang="it-IT" sz="1800" b="1" spc="-10" dirty="0">
                <a:latin typeface="Verdana"/>
                <a:cs typeface="Verdana"/>
              </a:rPr>
              <a:t> </a:t>
            </a:r>
            <a:r>
              <a:rPr lang="it-IT" sz="1800" b="1" spc="-5" dirty="0">
                <a:latin typeface="Verdana"/>
                <a:cs typeface="Verdana"/>
              </a:rPr>
              <a:t>scelto</a:t>
            </a:r>
            <a:r>
              <a:rPr lang="it-IT" sz="1800" b="1" spc="30" dirty="0">
                <a:latin typeface="Verdana"/>
                <a:cs typeface="Verdana"/>
              </a:rPr>
              <a:t> </a:t>
            </a:r>
            <a:r>
              <a:rPr lang="it-IT" sz="1800" b="1" spc="-5" dirty="0">
                <a:latin typeface="Verdana"/>
                <a:cs typeface="Verdana"/>
              </a:rPr>
              <a:t>di</a:t>
            </a:r>
            <a:r>
              <a:rPr lang="it-IT" sz="1800" b="1" spc="10" dirty="0">
                <a:latin typeface="Verdana"/>
                <a:cs typeface="Verdana"/>
              </a:rPr>
              <a:t> </a:t>
            </a:r>
            <a:r>
              <a:rPr lang="it-IT" sz="1800" b="1" spc="-10" dirty="0">
                <a:latin typeface="Verdana"/>
                <a:cs typeface="Verdana"/>
              </a:rPr>
              <a:t>fare</a:t>
            </a:r>
            <a:endParaRPr lang="it-IT" sz="1800" dirty="0">
              <a:latin typeface="Verdana"/>
              <a:cs typeface="Verdana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70672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26EFD1-20E4-384F-A9FE-5CAE69C78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spc="-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1.</a:t>
            </a:r>
            <a:r>
              <a:rPr lang="it-IT" sz="3600" spc="-1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Dall’idea</a:t>
            </a:r>
            <a:r>
              <a:rPr lang="it-IT" sz="3600" spc="3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360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alla</a:t>
            </a:r>
            <a:r>
              <a:rPr lang="it-IT" sz="3600" spc="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3600" spc="-1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startup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016EE1-E91E-2D40-A86A-A680DF0F7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7495" marR="1092200" indent="-265430">
              <a:lnSpc>
                <a:spcPct val="100000"/>
              </a:lnSpc>
              <a:spcBef>
                <a:spcPts val="1155"/>
              </a:spcBef>
              <a:buClr>
                <a:schemeClr val="accent1">
                  <a:lumMod val="75000"/>
                </a:schemeClr>
              </a:buClr>
              <a:buSzPct val="80357"/>
              <a:buFont typeface="Segoe UI Symbol"/>
              <a:buChar char="⚫"/>
              <a:tabLst>
                <a:tab pos="278130" algn="l"/>
              </a:tabLst>
            </a:pPr>
            <a:r>
              <a:rPr lang="it-IT" sz="1800" spc="-15" dirty="0">
                <a:latin typeface="Verdana"/>
                <a:cs typeface="Verdana"/>
              </a:rPr>
              <a:t>Realizzare</a:t>
            </a:r>
            <a:r>
              <a:rPr lang="it-IT" sz="1800" spc="4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un</a:t>
            </a:r>
            <a:r>
              <a:rPr lang="it-IT" sz="1800" spc="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sito</a:t>
            </a:r>
            <a:r>
              <a:rPr lang="it-IT" sz="1800" spc="3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e</a:t>
            </a:r>
            <a:r>
              <a:rPr lang="it-IT" sz="1800" spc="-1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raccogliere</a:t>
            </a:r>
            <a:r>
              <a:rPr lang="it-IT" sz="1800" spc="5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dei </a:t>
            </a:r>
            <a:r>
              <a:rPr lang="it-IT" sz="1800" spc="-969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preordini</a:t>
            </a:r>
            <a:endParaRPr lang="it-IT" sz="1800" dirty="0">
              <a:latin typeface="Verdana"/>
              <a:cs typeface="Verdana"/>
            </a:endParaRPr>
          </a:p>
          <a:p>
            <a:pPr marL="277495" marR="277495" indent="-265430">
              <a:lnSpc>
                <a:spcPct val="100000"/>
              </a:lnSpc>
              <a:spcBef>
                <a:spcPts val="905"/>
              </a:spcBef>
              <a:buClr>
                <a:schemeClr val="accent1">
                  <a:lumMod val="75000"/>
                </a:schemeClr>
              </a:buClr>
              <a:buSzPct val="80357"/>
              <a:buFont typeface="Segoe UI Symbol"/>
              <a:buChar char="⚫"/>
              <a:tabLst>
                <a:tab pos="278130" algn="l"/>
              </a:tabLst>
            </a:pPr>
            <a:r>
              <a:rPr lang="it-IT" sz="1800" spc="-5" dirty="0">
                <a:latin typeface="Verdana"/>
                <a:cs typeface="Verdana"/>
              </a:rPr>
              <a:t>Mettere </a:t>
            </a:r>
            <a:r>
              <a:rPr lang="it-IT" sz="1800" spc="-10" dirty="0">
                <a:latin typeface="Verdana"/>
                <a:cs typeface="Verdana"/>
              </a:rPr>
              <a:t>il</a:t>
            </a:r>
            <a:r>
              <a:rPr lang="it-IT" sz="180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prodotto</a:t>
            </a:r>
            <a:r>
              <a:rPr lang="it-IT" sz="1800" spc="3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su</a:t>
            </a:r>
            <a:r>
              <a:rPr lang="it-IT" sz="1800" spc="10" dirty="0">
                <a:latin typeface="Verdana"/>
                <a:cs typeface="Verdana"/>
              </a:rPr>
              <a:t> </a:t>
            </a:r>
            <a:r>
              <a:rPr lang="it-IT" sz="1800" spc="-10" dirty="0" err="1">
                <a:latin typeface="Verdana"/>
                <a:cs typeface="Verdana"/>
              </a:rPr>
              <a:t>eBay</a:t>
            </a:r>
            <a:r>
              <a:rPr lang="it-IT" sz="1800" spc="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e aspettare </a:t>
            </a:r>
            <a:r>
              <a:rPr lang="it-IT" sz="1800" spc="-96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che</a:t>
            </a:r>
            <a:r>
              <a:rPr lang="it-IT" sz="1800" spc="1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siano</a:t>
            </a:r>
            <a:r>
              <a:rPr lang="it-IT" sz="1800" spc="3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i</a:t>
            </a:r>
            <a:r>
              <a:rPr lang="it-IT" sz="1800" spc="-1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rilanci</a:t>
            </a:r>
            <a:r>
              <a:rPr lang="it-IT" sz="1800" spc="5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degli</a:t>
            </a:r>
            <a:r>
              <a:rPr lang="it-IT" sz="1800" spc="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acquirenti</a:t>
            </a:r>
            <a:r>
              <a:rPr lang="it-IT" sz="1800" spc="5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a </a:t>
            </a:r>
            <a:r>
              <a:rPr lang="it-IT" sz="180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determinare</a:t>
            </a:r>
            <a:r>
              <a:rPr lang="it-IT" sz="1800" spc="3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il </a:t>
            </a:r>
            <a:r>
              <a:rPr lang="it-IT" sz="1800" spc="-15" dirty="0">
                <a:latin typeface="Verdana"/>
                <a:cs typeface="Verdana"/>
              </a:rPr>
              <a:t>prezzo</a:t>
            </a:r>
            <a:r>
              <a:rPr lang="it-IT" sz="1800" spc="3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giusto</a:t>
            </a:r>
            <a:endParaRPr lang="it-IT" sz="1800" dirty="0">
              <a:latin typeface="Verdana"/>
              <a:cs typeface="Verdana"/>
            </a:endParaRPr>
          </a:p>
          <a:p>
            <a:pPr marL="277495" marR="5080" indent="-265430">
              <a:lnSpc>
                <a:spcPct val="10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0357"/>
              <a:buFont typeface="Segoe UI Symbol"/>
              <a:buChar char="⚫"/>
              <a:tabLst>
                <a:tab pos="278130" algn="l"/>
              </a:tabLst>
            </a:pPr>
            <a:r>
              <a:rPr lang="it-IT" sz="1800" spc="-20" dirty="0">
                <a:latin typeface="Verdana"/>
                <a:cs typeface="Verdana"/>
              </a:rPr>
              <a:t>Attivare</a:t>
            </a:r>
            <a:r>
              <a:rPr lang="it-IT" sz="1800" spc="2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un</a:t>
            </a:r>
            <a:r>
              <a:rPr lang="it-IT" sz="1800" spc="2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commercio</a:t>
            </a:r>
            <a:r>
              <a:rPr lang="it-IT" sz="1800" spc="3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senza</a:t>
            </a:r>
            <a:r>
              <a:rPr lang="it-IT" sz="1800" spc="30" dirty="0">
                <a:latin typeface="Verdana"/>
                <a:cs typeface="Verdana"/>
              </a:rPr>
              <a:t> </a:t>
            </a:r>
            <a:r>
              <a:rPr lang="it-IT" sz="1800" spc="-15" dirty="0">
                <a:latin typeface="Verdana"/>
                <a:cs typeface="Verdana"/>
              </a:rPr>
              <a:t>investire</a:t>
            </a:r>
            <a:r>
              <a:rPr lang="it-IT" sz="1800" spc="40" dirty="0">
                <a:latin typeface="Verdana"/>
                <a:cs typeface="Verdana"/>
              </a:rPr>
              <a:t> </a:t>
            </a:r>
            <a:r>
              <a:rPr lang="it-IT" sz="1800" spc="-15" dirty="0">
                <a:latin typeface="Verdana"/>
                <a:cs typeface="Verdana"/>
              </a:rPr>
              <a:t>in </a:t>
            </a:r>
            <a:r>
              <a:rPr lang="it-IT" sz="1800" spc="-969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una</a:t>
            </a:r>
            <a:r>
              <a:rPr lang="it-IT" sz="1800" spc="30" dirty="0">
                <a:latin typeface="Verdana"/>
                <a:cs typeface="Verdana"/>
              </a:rPr>
              <a:t> </a:t>
            </a:r>
            <a:r>
              <a:rPr lang="it-IT" sz="1800" spc="-15" dirty="0">
                <a:latin typeface="Verdana"/>
                <a:cs typeface="Verdana"/>
              </a:rPr>
              <a:t>fornitura</a:t>
            </a:r>
            <a:r>
              <a:rPr lang="it-IT" sz="1800" spc="7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affiliandoti</a:t>
            </a:r>
            <a:r>
              <a:rPr lang="it-IT" sz="1800" spc="3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ad</a:t>
            </a:r>
            <a:r>
              <a:rPr lang="it-IT" sz="1800" spc="1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un </a:t>
            </a:r>
            <a:r>
              <a:rPr lang="it-IT" sz="1800" dirty="0">
                <a:latin typeface="Verdana"/>
                <a:cs typeface="Verdana"/>
              </a:rPr>
              <a:t> </a:t>
            </a:r>
            <a:r>
              <a:rPr lang="it-IT" sz="1800" spc="-15" dirty="0">
                <a:latin typeface="Verdana"/>
                <a:cs typeface="Verdana"/>
              </a:rPr>
              <a:t>programma</a:t>
            </a:r>
            <a:r>
              <a:rPr lang="it-IT" sz="1800" spc="5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di</a:t>
            </a:r>
            <a:r>
              <a:rPr lang="it-IT" sz="1800" spc="20" dirty="0">
                <a:latin typeface="Verdana"/>
                <a:cs typeface="Verdana"/>
              </a:rPr>
              <a:t> </a:t>
            </a:r>
            <a:r>
              <a:rPr lang="it-IT" sz="1800" i="1" spc="-10" dirty="0" err="1">
                <a:latin typeface="Verdana"/>
                <a:cs typeface="Verdana"/>
              </a:rPr>
              <a:t>dropshipping</a:t>
            </a:r>
            <a:endParaRPr lang="it-IT" sz="1800" dirty="0">
              <a:latin typeface="Verdana"/>
              <a:cs typeface="Verdana"/>
            </a:endParaRPr>
          </a:p>
          <a:p>
            <a:pPr marL="277495" marR="227965" indent="-265430">
              <a:lnSpc>
                <a:spcPct val="100000"/>
              </a:lnSpc>
              <a:spcBef>
                <a:spcPts val="905"/>
              </a:spcBef>
              <a:buClr>
                <a:schemeClr val="accent1">
                  <a:lumMod val="75000"/>
                </a:schemeClr>
              </a:buClr>
              <a:buSzPct val="80357"/>
              <a:buFont typeface="Segoe UI Symbol"/>
              <a:buChar char="⚫"/>
              <a:tabLst>
                <a:tab pos="278130" algn="l"/>
              </a:tabLst>
            </a:pPr>
            <a:r>
              <a:rPr lang="it-IT" sz="1800" spc="-15" dirty="0">
                <a:latin typeface="Verdana"/>
                <a:cs typeface="Verdana"/>
              </a:rPr>
              <a:t>Misurare</a:t>
            </a:r>
            <a:r>
              <a:rPr lang="it-IT" sz="1800" spc="4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l’interesse</a:t>
            </a:r>
            <a:r>
              <a:rPr lang="it-IT" sz="1800" spc="1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per</a:t>
            </a:r>
            <a:r>
              <a:rPr lang="it-IT" sz="1800" spc="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i</a:t>
            </a:r>
            <a:r>
              <a:rPr lang="it-IT" sz="1800" spc="-1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servizi</a:t>
            </a:r>
            <a:r>
              <a:rPr lang="it-IT" sz="1800" spc="2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che</a:t>
            </a:r>
            <a:r>
              <a:rPr lang="it-IT" sz="1800" spc="15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hai </a:t>
            </a:r>
            <a:r>
              <a:rPr lang="it-IT" sz="1800" spc="-969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in</a:t>
            </a:r>
            <a:r>
              <a:rPr lang="it-IT" sz="1800" spc="-5" dirty="0">
                <a:latin typeface="Verdana"/>
                <a:cs typeface="Verdana"/>
              </a:rPr>
              <a:t> mente</a:t>
            </a:r>
            <a:r>
              <a:rPr lang="it-IT" sz="180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di</a:t>
            </a:r>
            <a:r>
              <a:rPr lang="it-IT" sz="1800" spc="-1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proporre</a:t>
            </a:r>
            <a:r>
              <a:rPr lang="it-IT" sz="1800" spc="50" dirty="0">
                <a:latin typeface="Verdana"/>
                <a:cs typeface="Verdana"/>
              </a:rPr>
              <a:t> </a:t>
            </a:r>
            <a:r>
              <a:rPr lang="it-IT" sz="1800" spc="-5" dirty="0">
                <a:latin typeface="Verdana"/>
                <a:cs typeface="Verdana"/>
              </a:rPr>
              <a:t>sondando</a:t>
            </a:r>
            <a:r>
              <a:rPr lang="it-IT" sz="1800" spc="5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di </a:t>
            </a:r>
            <a:r>
              <a:rPr lang="it-IT" sz="1800" spc="-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persona</a:t>
            </a:r>
            <a:r>
              <a:rPr lang="it-IT" sz="1800" spc="50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qualche</a:t>
            </a:r>
            <a:r>
              <a:rPr lang="it-IT" sz="1800" spc="45" dirty="0">
                <a:latin typeface="Verdana"/>
                <a:cs typeface="Verdana"/>
              </a:rPr>
              <a:t> </a:t>
            </a:r>
            <a:r>
              <a:rPr lang="it-IT" sz="1800" spc="-10" dirty="0">
                <a:latin typeface="Verdana"/>
                <a:cs typeface="Verdana"/>
              </a:rPr>
              <a:t>potenziale</a:t>
            </a:r>
            <a:r>
              <a:rPr lang="it-IT" sz="1800" spc="40" dirty="0">
                <a:latin typeface="Verdana"/>
                <a:cs typeface="Verdana"/>
              </a:rPr>
              <a:t> </a:t>
            </a:r>
            <a:r>
              <a:rPr lang="it-IT" sz="1800" spc="-15" dirty="0">
                <a:latin typeface="Verdana"/>
                <a:cs typeface="Verdana"/>
              </a:rPr>
              <a:t>cliente</a:t>
            </a:r>
            <a:endParaRPr lang="it-IT" sz="1800" dirty="0">
              <a:latin typeface="Verdana"/>
              <a:cs typeface="Verdana"/>
            </a:endParaRPr>
          </a:p>
          <a:p>
            <a:pPr marL="0" indent="0">
              <a:buClr>
                <a:schemeClr val="accent1">
                  <a:lumMod val="75000"/>
                </a:schemeClr>
              </a:buClr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34094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26EFD1-20E4-384F-A9FE-5CAE69C78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spc="-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1.</a:t>
            </a:r>
            <a:r>
              <a:rPr lang="it-IT" sz="3600" spc="-1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Dall’idea</a:t>
            </a:r>
            <a:r>
              <a:rPr lang="it-IT" sz="3600" spc="3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360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alla</a:t>
            </a:r>
            <a:r>
              <a:rPr lang="it-IT" sz="3600" spc="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3600" spc="-1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startup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016EE1-E91E-2D40-A86A-A680DF0F7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155"/>
              </a:spcBef>
              <a:buNone/>
            </a:pPr>
            <a:r>
              <a:rPr lang="it-IT" sz="2000" b="1" spc="-10" dirty="0" err="1">
                <a:latin typeface="Verdana"/>
                <a:cs typeface="Verdana"/>
              </a:rPr>
              <a:t>Dropshipping</a:t>
            </a:r>
            <a:endParaRPr lang="it-IT" sz="2000" b="1" dirty="0">
              <a:latin typeface="Verdana"/>
              <a:cs typeface="Verdana"/>
            </a:endParaRPr>
          </a:p>
          <a:p>
            <a:pPr marL="0" marR="5080" indent="0" algn="just">
              <a:lnSpc>
                <a:spcPct val="100000"/>
              </a:lnSpc>
              <a:spcBef>
                <a:spcPts val="900"/>
              </a:spcBef>
              <a:buNone/>
            </a:pPr>
            <a:r>
              <a:rPr lang="it-IT" sz="2000" spc="-10" dirty="0">
                <a:latin typeface="Verdana"/>
                <a:cs typeface="Verdana"/>
              </a:rPr>
              <a:t>Quando</a:t>
            </a:r>
            <a:r>
              <a:rPr lang="it-IT" sz="2000" spc="45" dirty="0">
                <a:latin typeface="Verdana"/>
                <a:cs typeface="Verdana"/>
              </a:rPr>
              <a:t> </a:t>
            </a:r>
            <a:r>
              <a:rPr lang="it-IT" sz="2000" spc="-5" dirty="0">
                <a:latin typeface="Verdana"/>
                <a:cs typeface="Verdana"/>
              </a:rPr>
              <a:t>i</a:t>
            </a:r>
            <a:r>
              <a:rPr lang="it-IT" sz="2000" spc="-15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clienti</a:t>
            </a:r>
            <a:r>
              <a:rPr lang="it-IT" sz="2000" spc="20" dirty="0">
                <a:latin typeface="Verdana"/>
                <a:cs typeface="Verdana"/>
              </a:rPr>
              <a:t> </a:t>
            </a:r>
            <a:r>
              <a:rPr lang="it-IT" sz="2000" spc="-5" dirty="0">
                <a:latin typeface="Verdana"/>
                <a:cs typeface="Verdana"/>
              </a:rPr>
              <a:t>acquistano</a:t>
            </a:r>
            <a:r>
              <a:rPr lang="it-IT" sz="2000" spc="55" dirty="0">
                <a:latin typeface="Verdana"/>
                <a:cs typeface="Verdana"/>
              </a:rPr>
              <a:t> </a:t>
            </a:r>
            <a:r>
              <a:rPr lang="it-IT" sz="2000" spc="-5" dirty="0">
                <a:latin typeface="Verdana"/>
                <a:cs typeface="Verdana"/>
              </a:rPr>
              <a:t>un</a:t>
            </a:r>
            <a:r>
              <a:rPr lang="it-IT" sz="2000" spc="5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prodotto 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sul</a:t>
            </a:r>
            <a:r>
              <a:rPr lang="it-IT" sz="2000" spc="5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negozio</a:t>
            </a:r>
            <a:r>
              <a:rPr lang="it-IT" sz="2000" spc="30" dirty="0">
                <a:latin typeface="Verdana"/>
                <a:cs typeface="Verdana"/>
              </a:rPr>
              <a:t> </a:t>
            </a:r>
            <a:r>
              <a:rPr lang="it-IT" sz="2000" spc="-5" dirty="0">
                <a:latin typeface="Verdana"/>
                <a:cs typeface="Verdana"/>
              </a:rPr>
              <a:t>di</a:t>
            </a:r>
            <a:r>
              <a:rPr lang="it-IT" sz="2000" spc="10" dirty="0">
                <a:latin typeface="Verdana"/>
                <a:cs typeface="Verdana"/>
              </a:rPr>
              <a:t> </a:t>
            </a:r>
            <a:r>
              <a:rPr lang="it-IT" sz="2000" spc="-5" dirty="0">
                <a:latin typeface="Verdana"/>
                <a:cs typeface="Verdana"/>
              </a:rPr>
              <a:t>un</a:t>
            </a:r>
            <a:r>
              <a:rPr lang="it-IT" sz="2000" spc="5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commerciante</a:t>
            </a:r>
            <a:r>
              <a:rPr lang="it-IT" sz="2000" spc="60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che 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vende</a:t>
            </a:r>
            <a:r>
              <a:rPr lang="it-IT" sz="2000" spc="15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in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spc="-10" dirty="0" err="1">
                <a:latin typeface="Verdana"/>
                <a:cs typeface="Verdana"/>
              </a:rPr>
              <a:t>dropshipping</a:t>
            </a:r>
            <a:r>
              <a:rPr lang="it-IT" sz="2000" spc="-10" dirty="0">
                <a:latin typeface="Verdana"/>
                <a:cs typeface="Verdana"/>
              </a:rPr>
              <a:t>,</a:t>
            </a:r>
            <a:r>
              <a:rPr lang="it-IT" sz="2000" spc="60" dirty="0">
                <a:latin typeface="Verdana"/>
                <a:cs typeface="Verdana"/>
              </a:rPr>
              <a:t> </a:t>
            </a:r>
            <a:r>
              <a:rPr lang="it-IT" sz="2000" spc="-15" dirty="0">
                <a:latin typeface="Verdana"/>
                <a:cs typeface="Verdana"/>
              </a:rPr>
              <a:t>l'ordine</a:t>
            </a:r>
            <a:r>
              <a:rPr lang="it-IT" sz="2000" spc="45" dirty="0">
                <a:latin typeface="Verdana"/>
                <a:cs typeface="Verdana"/>
              </a:rPr>
              <a:t> </a:t>
            </a:r>
            <a:r>
              <a:rPr lang="it-IT" sz="2000" spc="-5" dirty="0">
                <a:latin typeface="Verdana"/>
                <a:cs typeface="Verdana"/>
              </a:rPr>
              <a:t>viene </a:t>
            </a:r>
            <a:r>
              <a:rPr lang="it-IT" sz="2000" dirty="0">
                <a:latin typeface="Verdana"/>
                <a:cs typeface="Verdana"/>
              </a:rPr>
              <a:t> </a:t>
            </a:r>
            <a:r>
              <a:rPr lang="it-IT" sz="2000" spc="-15" dirty="0">
                <a:latin typeface="Verdana"/>
                <a:cs typeface="Verdana"/>
              </a:rPr>
              <a:t>inoltrato</a:t>
            </a:r>
            <a:r>
              <a:rPr lang="it-IT" sz="2000" spc="50" dirty="0">
                <a:latin typeface="Verdana"/>
                <a:cs typeface="Verdana"/>
              </a:rPr>
              <a:t> </a:t>
            </a:r>
            <a:r>
              <a:rPr lang="it-IT" sz="2000" spc="-5" dirty="0">
                <a:latin typeface="Verdana"/>
                <a:cs typeface="Verdana"/>
              </a:rPr>
              <a:t>al </a:t>
            </a:r>
            <a:r>
              <a:rPr lang="it-IT" sz="2000" spc="-10" dirty="0">
                <a:latin typeface="Verdana"/>
                <a:cs typeface="Verdana"/>
              </a:rPr>
              <a:t>fornitore</a:t>
            </a:r>
            <a:r>
              <a:rPr lang="it-IT" sz="2000" spc="55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che</a:t>
            </a:r>
            <a:r>
              <a:rPr lang="it-IT" sz="2000" spc="10" dirty="0">
                <a:latin typeface="Verdana"/>
                <a:cs typeface="Verdana"/>
              </a:rPr>
              <a:t> </a:t>
            </a:r>
            <a:r>
              <a:rPr lang="it-IT" sz="2000" spc="-5" dirty="0">
                <a:latin typeface="Verdana"/>
                <a:cs typeface="Verdana"/>
              </a:rPr>
              <a:t>si</a:t>
            </a:r>
            <a:r>
              <a:rPr lang="it-IT" sz="2000" spc="5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occupa</a:t>
            </a:r>
            <a:r>
              <a:rPr lang="it-IT" sz="2000" spc="50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dello </a:t>
            </a:r>
            <a:r>
              <a:rPr lang="it-IT" sz="2000" spc="-5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stoccaggio,</a:t>
            </a:r>
            <a:r>
              <a:rPr lang="it-IT" sz="2000" spc="55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della</a:t>
            </a:r>
            <a:r>
              <a:rPr lang="it-IT" sz="2000" spc="25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spedizione</a:t>
            </a:r>
            <a:r>
              <a:rPr lang="it-IT" sz="2000" spc="60" dirty="0">
                <a:latin typeface="Verdana"/>
                <a:cs typeface="Verdana"/>
              </a:rPr>
              <a:t> </a:t>
            </a:r>
            <a:r>
              <a:rPr lang="it-IT" sz="2000" spc="-5" dirty="0">
                <a:latin typeface="Verdana"/>
                <a:cs typeface="Verdana"/>
              </a:rPr>
              <a:t>e </a:t>
            </a:r>
            <a:r>
              <a:rPr lang="it-IT" sz="2000" spc="-10" dirty="0">
                <a:latin typeface="Verdana"/>
                <a:cs typeface="Verdana"/>
              </a:rPr>
              <a:t>consegna </a:t>
            </a:r>
            <a:r>
              <a:rPr lang="it-IT" sz="2000" spc="-5" dirty="0">
                <a:latin typeface="Verdana"/>
                <a:cs typeface="Verdana"/>
              </a:rPr>
              <a:t> del</a:t>
            </a:r>
            <a:r>
              <a:rPr lang="it-IT" sz="2000" spc="-10" dirty="0">
                <a:latin typeface="Verdana"/>
                <a:cs typeface="Verdana"/>
              </a:rPr>
              <a:t> prodotto</a:t>
            </a:r>
            <a:r>
              <a:rPr lang="it-IT" sz="2000" spc="35" dirty="0">
                <a:latin typeface="Verdana"/>
                <a:cs typeface="Verdana"/>
              </a:rPr>
              <a:t> </a:t>
            </a:r>
            <a:r>
              <a:rPr lang="it-IT" sz="2000" spc="-5" dirty="0">
                <a:latin typeface="Verdana"/>
                <a:cs typeface="Verdana"/>
              </a:rPr>
              <a:t>per</a:t>
            </a:r>
            <a:r>
              <a:rPr lang="it-IT" sz="2000" spc="-15" dirty="0">
                <a:latin typeface="Verdana"/>
                <a:cs typeface="Verdana"/>
              </a:rPr>
              <a:t> </a:t>
            </a:r>
            <a:r>
              <a:rPr lang="it-IT" sz="2000" spc="-5" dirty="0">
                <a:latin typeface="Verdana"/>
                <a:cs typeface="Verdana"/>
              </a:rPr>
              <a:t>conto</a:t>
            </a:r>
            <a:r>
              <a:rPr lang="it-IT" sz="2000" spc="10" dirty="0">
                <a:latin typeface="Verdana"/>
                <a:cs typeface="Verdana"/>
              </a:rPr>
              <a:t> </a:t>
            </a:r>
            <a:r>
              <a:rPr lang="it-IT" sz="2000" spc="-5" dirty="0">
                <a:latin typeface="Verdana"/>
                <a:cs typeface="Verdana"/>
              </a:rPr>
              <a:t>del </a:t>
            </a:r>
            <a:r>
              <a:rPr lang="it-IT" sz="2000" spc="-10" dirty="0">
                <a:latin typeface="Verdana"/>
                <a:cs typeface="Verdana"/>
              </a:rPr>
              <a:t>commerciante </a:t>
            </a:r>
            <a:r>
              <a:rPr lang="it-IT" sz="2000" spc="-969" dirty="0">
                <a:latin typeface="Verdana"/>
                <a:cs typeface="Verdana"/>
              </a:rPr>
              <a:t> </a:t>
            </a:r>
            <a:r>
              <a:rPr lang="it-IT" sz="2000" spc="-10" dirty="0">
                <a:latin typeface="Verdana"/>
                <a:cs typeface="Verdana"/>
              </a:rPr>
              <a:t>stesso.</a:t>
            </a:r>
            <a:endParaRPr lang="it-IT" sz="20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7178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26EFD1-20E4-384F-A9FE-5CAE69C78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spc="-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1.</a:t>
            </a:r>
            <a:r>
              <a:rPr lang="it-IT" sz="3600" spc="-1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Dall’idea</a:t>
            </a:r>
            <a:r>
              <a:rPr lang="it-IT" sz="3600" spc="3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360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alla</a:t>
            </a:r>
            <a:r>
              <a:rPr lang="it-IT" sz="3600" spc="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</a:t>
            </a:r>
            <a:r>
              <a:rPr lang="it-IT" sz="3600" spc="-10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startup</a:t>
            </a:r>
            <a:endParaRPr lang="it-IT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A3F9F189-91E2-2940-8303-FAC8BC5B7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19E58419-530D-6045-B75D-F93C756B970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99" y="2160589"/>
            <a:ext cx="6477001" cy="388077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37284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8" y="538683"/>
            <a:ext cx="5504267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1.</a:t>
            </a:r>
            <a:r>
              <a:rPr spc="-10" dirty="0"/>
              <a:t> </a:t>
            </a:r>
            <a:r>
              <a:rPr spc="-10" dirty="0" err="1"/>
              <a:t>Dall’idea</a:t>
            </a:r>
            <a:r>
              <a:rPr spc="35" dirty="0"/>
              <a:t> </a:t>
            </a:r>
            <a:r>
              <a:rPr dirty="0"/>
              <a:t>all</a:t>
            </a:r>
            <a:r>
              <a:rPr lang="it-IT" dirty="0"/>
              <a:t>a</a:t>
            </a:r>
            <a:r>
              <a:rPr spc="5" dirty="0"/>
              <a:t> </a:t>
            </a:r>
            <a:r>
              <a:rPr spc="-10" dirty="0"/>
              <a:t>startup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57200" y="1995915"/>
            <a:ext cx="6934200" cy="3173946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450"/>
              </a:spcBef>
              <a:buClr>
                <a:srgbClr val="EF7E09"/>
              </a:buClr>
              <a:buSzPct val="80357"/>
              <a:tabLst>
                <a:tab pos="278130" algn="l"/>
              </a:tabLst>
            </a:pPr>
            <a:r>
              <a:rPr sz="2000" b="1" spc="-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Fondo</a:t>
            </a:r>
            <a:r>
              <a:rPr sz="2000" b="1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sociale</a:t>
            </a:r>
            <a:r>
              <a:rPr sz="2000" b="1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europeo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305"/>
              </a:spcBef>
            </a:pP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Il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principale</a:t>
            </a:r>
            <a:r>
              <a:rPr sz="20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canale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sviluppo</a:t>
            </a:r>
            <a:r>
              <a:rPr sz="2000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</a:t>
            </a:r>
            <a:r>
              <a:rPr lang="it-IT"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finanziamento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della</a:t>
            </a:r>
            <a:r>
              <a:rPr sz="20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formazione</a:t>
            </a:r>
            <a:r>
              <a:rPr sz="20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professionale</a:t>
            </a:r>
            <a:r>
              <a:rPr sz="2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è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Il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Fondo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sociale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europeo</a:t>
            </a:r>
            <a:r>
              <a:rPr sz="20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(FSE),</a:t>
            </a:r>
            <a:r>
              <a:rPr sz="20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che,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unitamente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ad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altri</a:t>
            </a:r>
            <a:r>
              <a:rPr sz="20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canali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nazionali,</a:t>
            </a:r>
            <a:r>
              <a:rPr sz="2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quali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L. 236/93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piani</a:t>
            </a:r>
            <a:r>
              <a:rPr sz="20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formativi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aziendali</a:t>
            </a:r>
            <a:r>
              <a:rPr sz="2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voucher</a:t>
            </a:r>
            <a:r>
              <a:rPr sz="20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individuali</a:t>
            </a:r>
            <a:r>
              <a:rPr sz="2000" spc="5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L.53/00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 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congedi</a:t>
            </a:r>
            <a:r>
              <a:rPr sz="2000" spc="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 la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formazione</a:t>
            </a:r>
            <a:r>
              <a:rPr sz="20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continua,</a:t>
            </a:r>
            <a:r>
              <a:rPr sz="2000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vengono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utilizzati</a:t>
            </a:r>
            <a:r>
              <a:rPr sz="2000" spc="6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interventi</a:t>
            </a:r>
            <a:r>
              <a:rPr sz="2000" spc="5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strutturali</a:t>
            </a:r>
            <a:r>
              <a:rPr sz="2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consolidamento </a:t>
            </a:r>
            <a:r>
              <a:rPr sz="2000" spc="-8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del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l’occupazione,</a:t>
            </a:r>
            <a:r>
              <a:rPr sz="2000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aiutare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cittadini</a:t>
            </a:r>
            <a:r>
              <a:rPr sz="2000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trovare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posti</a:t>
            </a:r>
            <a:r>
              <a:rPr sz="20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lavoro</a:t>
            </a:r>
            <a:r>
              <a:rPr sz="2000" spc="6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migliori</a:t>
            </a:r>
            <a:r>
              <a:rPr sz="2000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assicurare</a:t>
            </a:r>
            <a:r>
              <a:rPr sz="20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opportunità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lavorative</a:t>
            </a:r>
            <a:r>
              <a:rPr sz="2000" spc="5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più</a:t>
            </a:r>
            <a:r>
              <a:rPr sz="20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eque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 tutti.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8" y="538683"/>
            <a:ext cx="5504267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1.</a:t>
            </a:r>
            <a:r>
              <a:rPr spc="-10" dirty="0"/>
              <a:t> Dall’idea</a:t>
            </a:r>
            <a:r>
              <a:rPr spc="35" dirty="0"/>
              <a:t> </a:t>
            </a:r>
            <a:r>
              <a:rPr dirty="0"/>
              <a:t>alla</a:t>
            </a:r>
            <a:r>
              <a:rPr spc="5" dirty="0"/>
              <a:t> </a:t>
            </a:r>
            <a:r>
              <a:rPr spc="-10" dirty="0"/>
              <a:t>startup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533400" y="2057400"/>
            <a:ext cx="6781800" cy="34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Per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questo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formazione</a:t>
            </a:r>
            <a:r>
              <a:rPr sz="2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finanziata</a:t>
            </a:r>
            <a:r>
              <a:rPr sz="20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rivolge</a:t>
            </a:r>
            <a:r>
              <a:rPr sz="2000" spc="5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 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lavoratori,</a:t>
            </a:r>
            <a:r>
              <a:rPr sz="2000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alle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imprese,</a:t>
            </a:r>
            <a:r>
              <a:rPr sz="20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</a:t>
            </a:r>
            <a:r>
              <a:rPr sz="2000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chi</a:t>
            </a:r>
            <a:r>
              <a:rPr sz="20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ha difficoltà</a:t>
            </a:r>
            <a:r>
              <a:rPr sz="20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 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ricollocarsi</a:t>
            </a:r>
            <a:r>
              <a:rPr sz="2000" spc="7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nel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mercato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del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lavoro,</a:t>
            </a:r>
            <a:r>
              <a:rPr sz="2000" spc="7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ai</a:t>
            </a:r>
            <a:r>
              <a:rPr sz="2000" b="1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giovani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</a:t>
            </a:r>
            <a:r>
              <a:rPr sz="2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 a </a:t>
            </a:r>
            <a:r>
              <a:rPr sz="2000" spc="-8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chi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è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condizione</a:t>
            </a:r>
            <a:r>
              <a:rPr sz="2000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</a:t>
            </a:r>
            <a:r>
              <a:rPr sz="20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svantaggio</a:t>
            </a:r>
            <a:r>
              <a:rPr sz="20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sociale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12700" marR="172720" algn="just">
              <a:lnSpc>
                <a:spcPct val="100000"/>
              </a:lnSpc>
              <a:spcBef>
                <a:spcPts val="300"/>
              </a:spcBef>
            </a:pP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tipologie</a:t>
            </a:r>
            <a:r>
              <a:rPr sz="20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interventi</a:t>
            </a:r>
            <a:r>
              <a:rPr sz="2000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formativi</a:t>
            </a:r>
            <a:r>
              <a:rPr sz="20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che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vengono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finanziati</a:t>
            </a:r>
            <a:r>
              <a:rPr sz="2000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sono</a:t>
            </a:r>
            <a:r>
              <a:rPr sz="2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individuate</a:t>
            </a:r>
            <a:r>
              <a:rPr sz="2000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in</a:t>
            </a:r>
            <a:r>
              <a:rPr sz="2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base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alle</a:t>
            </a:r>
            <a:r>
              <a:rPr sz="2000" spc="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finalità</a:t>
            </a:r>
            <a:r>
              <a:rPr sz="2000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del </a:t>
            </a:r>
            <a:r>
              <a:rPr sz="2000" spc="-8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fondo.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  <a:p>
            <a:pPr marL="469900" marR="165735" indent="-457834" algn="just">
              <a:lnSpc>
                <a:spcPct val="100000"/>
              </a:lnSpc>
              <a:spcBef>
                <a:spcPts val="305"/>
              </a:spcBef>
              <a:tabLst>
                <a:tab pos="469900" algn="l"/>
              </a:tabLst>
            </a:pPr>
            <a:r>
              <a:rPr lang="it-IT" sz="2000" spc="5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  a)</a:t>
            </a:r>
            <a:r>
              <a:rPr sz="2000" spc="5" dirty="0">
                <a:solidFill>
                  <a:srgbClr val="EF7E09"/>
                </a:solidFill>
                <a:latin typeface="Verdana"/>
                <a:cs typeface="Verdana"/>
              </a:rPr>
              <a:t>	</a:t>
            </a:r>
            <a:r>
              <a:rPr lang="it-IT" sz="2000" spc="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</a:t>
            </a:r>
            <a:r>
              <a:rPr sz="20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promozione</a:t>
            </a:r>
            <a:r>
              <a:rPr sz="2000" spc="5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dell’adattabilità</a:t>
            </a:r>
            <a:r>
              <a:rPr sz="2000" spc="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dei</a:t>
            </a:r>
            <a:r>
              <a:rPr sz="20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lavoratori</a:t>
            </a:r>
            <a:r>
              <a:rPr sz="2000" spc="6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 </a:t>
            </a:r>
            <a:r>
              <a:rPr sz="2000" spc="-83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delle</a:t>
            </a:r>
            <a:r>
              <a:rPr sz="20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imprese,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grazie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allo</a:t>
            </a:r>
            <a:r>
              <a:rPr sz="20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sviluppo,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rispettivamente,</a:t>
            </a:r>
            <a:r>
              <a:rPr sz="20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nuove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competenze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e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nuovi </a:t>
            </a:r>
            <a:r>
              <a:rPr sz="2000" spc="-83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metodi</a:t>
            </a:r>
            <a:r>
              <a:rPr sz="2000" spc="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</a:t>
            </a:r>
            <a:r>
              <a:rPr sz="20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lavoro.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8" y="538683"/>
            <a:ext cx="5307991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1.</a:t>
            </a:r>
            <a:r>
              <a:rPr spc="-10" dirty="0"/>
              <a:t> Dall’idea</a:t>
            </a:r>
            <a:r>
              <a:rPr spc="35" dirty="0"/>
              <a:t> </a:t>
            </a:r>
            <a:r>
              <a:rPr dirty="0"/>
              <a:t>alla</a:t>
            </a:r>
            <a:r>
              <a:rPr spc="5" dirty="0"/>
              <a:t> </a:t>
            </a:r>
            <a:r>
              <a:rPr spc="-10" dirty="0"/>
              <a:t>startup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57200" y="1752600"/>
            <a:ext cx="6821197" cy="40523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82550" indent="-457834" algn="just">
              <a:lnSpc>
                <a:spcPct val="100000"/>
              </a:lnSpc>
              <a:spcBef>
                <a:spcPts val="100"/>
              </a:spcBef>
              <a:buClr>
                <a:schemeClr val="accent1">
                  <a:lumMod val="75000"/>
                </a:schemeClr>
              </a:buClr>
              <a:buSzPct val="79166"/>
              <a:buAutoNum type="alphaLcParenR" startAt="2"/>
              <a:tabLst>
                <a:tab pos="469900" algn="l"/>
                <a:tab pos="470534" algn="l"/>
              </a:tabLst>
            </a:pPr>
            <a:r>
              <a:rPr sz="2000" dirty="0">
                <a:latin typeface="Verdana"/>
                <a:cs typeface="Verdana"/>
              </a:rPr>
              <a:t>Lo </a:t>
            </a:r>
            <a:r>
              <a:rPr sz="2000" spc="-5" dirty="0">
                <a:latin typeface="Verdana"/>
                <a:cs typeface="Verdana"/>
              </a:rPr>
              <a:t>sviluppo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di</a:t>
            </a:r>
            <a:r>
              <a:rPr sz="2000" spc="1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sistemi</a:t>
            </a:r>
            <a:r>
              <a:rPr sz="2000" spc="3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di</a:t>
            </a:r>
            <a:r>
              <a:rPr sz="2000" spc="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apprendimento 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permanente,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per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garantire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tutti</a:t>
            </a:r>
            <a:r>
              <a:rPr sz="2000" spc="2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cittadini</a:t>
            </a:r>
            <a:r>
              <a:rPr sz="2000" spc="3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di </a:t>
            </a:r>
            <a:r>
              <a:rPr sz="2000" dirty="0">
                <a:latin typeface="Verdana"/>
                <a:cs typeface="Verdana"/>
              </a:rPr>
              <a:t> ottenere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nuove</a:t>
            </a:r>
            <a:r>
              <a:rPr sz="2000" b="1" spc="2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competenze</a:t>
            </a:r>
            <a:r>
              <a:rPr sz="2000" b="1" spc="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5" dirty="0">
                <a:latin typeface="Verdana"/>
                <a:cs typeface="Verdana"/>
              </a:rPr>
              <a:t> combatterne </a:t>
            </a:r>
            <a:r>
              <a:rPr sz="200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l’obsolescenza,</a:t>
            </a:r>
            <a:r>
              <a:rPr sz="2000" spc="5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riconoscendo</a:t>
            </a:r>
            <a:r>
              <a:rPr sz="2000" spc="5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le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esigenze</a:t>
            </a:r>
            <a:r>
              <a:rPr sz="2000" spc="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future </a:t>
            </a:r>
            <a:r>
              <a:rPr sz="2000" spc="-82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in</a:t>
            </a:r>
            <a:r>
              <a:rPr sz="200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termini</a:t>
            </a:r>
            <a:r>
              <a:rPr sz="2000" spc="3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professionali</a:t>
            </a:r>
            <a:r>
              <a:rPr sz="2000" spc="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 </a:t>
            </a:r>
            <a:r>
              <a:rPr sz="2000" spc="-5" dirty="0">
                <a:latin typeface="Verdana"/>
                <a:cs typeface="Verdana"/>
              </a:rPr>
              <a:t>contribuendo</a:t>
            </a:r>
            <a:r>
              <a:rPr sz="2000" spc="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ad 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elaborare</a:t>
            </a:r>
            <a:r>
              <a:rPr sz="2000" spc="1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piani</a:t>
            </a:r>
            <a:r>
              <a:rPr sz="2000" spc="2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di</a:t>
            </a:r>
            <a:r>
              <a:rPr sz="2000" spc="2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vita</a:t>
            </a:r>
            <a:r>
              <a:rPr sz="2000" spc="1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in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questo</a:t>
            </a:r>
            <a:r>
              <a:rPr sz="2000" spc="1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senso.</a:t>
            </a:r>
            <a:endParaRPr sz="2000" dirty="0">
              <a:latin typeface="Verdana"/>
              <a:cs typeface="Verdana"/>
            </a:endParaRPr>
          </a:p>
          <a:p>
            <a:pPr marL="469900" marR="5080" indent="-457834" algn="just">
              <a:lnSpc>
                <a:spcPct val="100000"/>
              </a:lnSpc>
              <a:spcBef>
                <a:spcPts val="305"/>
              </a:spcBef>
              <a:buClr>
                <a:schemeClr val="accent1">
                  <a:lumMod val="75000"/>
                </a:schemeClr>
              </a:buClr>
              <a:buSzPct val="79166"/>
              <a:buAutoNum type="alphaLcParenR" startAt="2"/>
              <a:tabLst>
                <a:tab pos="469900" algn="l"/>
                <a:tab pos="470534" algn="l"/>
              </a:tabLst>
            </a:pPr>
            <a:r>
              <a:rPr sz="2000" spc="-10" dirty="0">
                <a:latin typeface="Verdana"/>
                <a:cs typeface="Verdana"/>
              </a:rPr>
              <a:t>Il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supporto</a:t>
            </a:r>
            <a:r>
              <a:rPr sz="2000" spc="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persone</a:t>
            </a:r>
            <a:r>
              <a:rPr sz="2000" spc="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appartenenti</a:t>
            </a:r>
            <a:r>
              <a:rPr sz="2000" spc="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15" dirty="0">
                <a:latin typeface="Verdana"/>
                <a:cs typeface="Verdana"/>
              </a:rPr>
              <a:t> </a:t>
            </a:r>
            <a:r>
              <a:rPr sz="2000" b="1" spc="-10" dirty="0">
                <a:latin typeface="Verdana"/>
                <a:cs typeface="Verdana"/>
              </a:rPr>
              <a:t>gruppi </a:t>
            </a:r>
            <a:r>
              <a:rPr sz="2000" b="1" spc="-5" dirty="0">
                <a:latin typeface="Verdana"/>
                <a:cs typeface="Verdana"/>
              </a:rPr>
              <a:t> svantaggiati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per</a:t>
            </a:r>
            <a:r>
              <a:rPr sz="2000" dirty="0">
                <a:latin typeface="Verdana"/>
                <a:cs typeface="Verdana"/>
              </a:rPr>
              <a:t> </a:t>
            </a:r>
            <a:r>
              <a:rPr sz="2000" spc="-15" dirty="0">
                <a:latin typeface="Verdana"/>
                <a:cs typeface="Verdana"/>
              </a:rPr>
              <a:t>l’inserimento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spc="-15" dirty="0">
                <a:latin typeface="Verdana"/>
                <a:cs typeface="Verdana"/>
              </a:rPr>
              <a:t>lavorativo: </a:t>
            </a:r>
            <a:r>
              <a:rPr sz="2000" spc="-10" dirty="0">
                <a:latin typeface="Verdana"/>
                <a:cs typeface="Verdana"/>
              </a:rPr>
              <a:t> l’attenzione</a:t>
            </a:r>
            <a:r>
              <a:rPr sz="2000" spc="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loro</a:t>
            </a:r>
            <a:r>
              <a:rPr sz="2000" spc="3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riservata</a:t>
            </a:r>
            <a:r>
              <a:rPr sz="2000" spc="2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rientra</a:t>
            </a:r>
            <a:r>
              <a:rPr sz="2000" spc="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negli</a:t>
            </a:r>
            <a:r>
              <a:rPr sz="2000" spc="2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obiettivi </a:t>
            </a:r>
            <a:r>
              <a:rPr sz="200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di</a:t>
            </a:r>
            <a:r>
              <a:rPr sz="2000" spc="1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promozione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dell’inclusione</a:t>
            </a:r>
            <a:r>
              <a:rPr sz="2000" spc="5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sociale</a:t>
            </a:r>
            <a:r>
              <a:rPr sz="2000" spc="3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in</a:t>
            </a:r>
            <a:r>
              <a:rPr sz="200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virtù</a:t>
            </a:r>
            <a:r>
              <a:rPr sz="2000" spc="4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del </a:t>
            </a:r>
            <a:r>
              <a:rPr sz="2000" spc="-83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ruolo</a:t>
            </a:r>
            <a:r>
              <a:rPr sz="2000" spc="2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svolto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dall’occupazione</a:t>
            </a:r>
            <a:r>
              <a:rPr sz="2000" spc="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nel</a:t>
            </a:r>
            <a:r>
              <a:rPr sz="2000" spc="10" dirty="0">
                <a:latin typeface="Verdana"/>
                <a:cs typeface="Verdana"/>
              </a:rPr>
              <a:t> </a:t>
            </a:r>
            <a:r>
              <a:rPr sz="2000" spc="-15" dirty="0">
                <a:latin typeface="Verdana"/>
                <a:cs typeface="Verdana"/>
              </a:rPr>
              <a:t>favorire </a:t>
            </a:r>
            <a:r>
              <a:rPr sz="2000" spc="-10" dirty="0">
                <a:latin typeface="Verdana"/>
                <a:cs typeface="Verdana"/>
              </a:rPr>
              <a:t> l’integrazione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dei</a:t>
            </a:r>
            <a:r>
              <a:rPr sz="2000" spc="1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cittadini</a:t>
            </a:r>
            <a:r>
              <a:rPr sz="2000" spc="5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nella</a:t>
            </a:r>
            <a:r>
              <a:rPr sz="2000" spc="2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società</a:t>
            </a:r>
            <a:r>
              <a:rPr sz="2000" spc="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nella </a:t>
            </a:r>
            <a:r>
              <a:rPr sz="2000" spc="-5" dirty="0">
                <a:latin typeface="Verdana"/>
                <a:cs typeface="Verdana"/>
              </a:rPr>
              <a:t> vita</a:t>
            </a:r>
            <a:r>
              <a:rPr sz="2000" spc="2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quotidiana.</a:t>
            </a:r>
            <a:endParaRPr sz="2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8" y="538683"/>
            <a:ext cx="5384191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1.</a:t>
            </a:r>
            <a:r>
              <a:rPr spc="-10" dirty="0"/>
              <a:t> </a:t>
            </a:r>
            <a:r>
              <a:rPr spc="-10" dirty="0" err="1"/>
              <a:t>Dall’idea</a:t>
            </a:r>
            <a:r>
              <a:rPr spc="35" dirty="0"/>
              <a:t> </a:t>
            </a:r>
            <a:r>
              <a:rPr dirty="0"/>
              <a:t>all</a:t>
            </a:r>
            <a:r>
              <a:rPr lang="it-IT" dirty="0"/>
              <a:t>a</a:t>
            </a:r>
            <a:r>
              <a:rPr spc="5" dirty="0"/>
              <a:t> </a:t>
            </a:r>
            <a:r>
              <a:rPr spc="-10" dirty="0"/>
              <a:t>startup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626801"/>
              </p:ext>
            </p:extLst>
          </p:nvPr>
        </p:nvGraphicFramePr>
        <p:xfrm>
          <a:off x="474662" y="2346578"/>
          <a:ext cx="6764338" cy="207137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382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2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48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Minus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</a:txBody>
                  <a:tcPr marL="0" marR="0" marT="4445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</a:rPr>
                        <a:t>Plus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445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4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4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4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4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4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90168" y="1471371"/>
            <a:ext cx="27609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Idea</a:t>
            </a:r>
            <a:r>
              <a:rPr sz="2800" spc="-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 StartUp</a:t>
            </a:r>
            <a:endParaRPr sz="28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0408" y="538683"/>
            <a:ext cx="5504267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1.</a:t>
            </a:r>
            <a:r>
              <a:rPr spc="-10" dirty="0"/>
              <a:t> Dall’idea</a:t>
            </a:r>
            <a:r>
              <a:rPr spc="35" dirty="0"/>
              <a:t> </a:t>
            </a:r>
            <a:r>
              <a:rPr dirty="0"/>
              <a:t>alla</a:t>
            </a:r>
            <a:r>
              <a:rPr spc="5" dirty="0"/>
              <a:t> </a:t>
            </a:r>
            <a:r>
              <a:rPr spc="-10" dirty="0"/>
              <a:t>startup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276200"/>
              </p:ext>
            </p:extLst>
          </p:nvPr>
        </p:nvGraphicFramePr>
        <p:xfrm>
          <a:off x="474663" y="1695450"/>
          <a:ext cx="7373937" cy="439633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324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9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3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</a:rPr>
                        <a:t>Minus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</a:txBody>
                  <a:tcPr marL="0" marR="0" marT="4445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Plus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</a:txBody>
                  <a:tcPr marL="0" marR="0" marT="4445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205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1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Pochi</a:t>
                      </a:r>
                      <a:r>
                        <a:rPr sz="1800" spc="-3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clienti</a:t>
                      </a:r>
                      <a:endParaRPr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44450" marB="0"/>
                </a:tc>
                <a:tc>
                  <a:txBody>
                    <a:bodyPr/>
                    <a:lstStyle/>
                    <a:p>
                      <a:pPr marL="91440" marR="17653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4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Tempi</a:t>
                      </a:r>
                      <a:r>
                        <a:rPr sz="1800" spc="3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di</a:t>
                      </a:r>
                      <a:r>
                        <a:rPr sz="1800" spc="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consegna</a:t>
                      </a:r>
                      <a:r>
                        <a:rPr sz="1800" spc="1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rapidi. </a:t>
                      </a:r>
                      <a:r>
                        <a:rPr sz="1800" spc="-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Attraverso</a:t>
                      </a:r>
                      <a:r>
                        <a:rPr sz="18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una 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comunicazione</a:t>
                      </a:r>
                      <a:r>
                        <a:rPr sz="1800" spc="-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adeguata</a:t>
                      </a:r>
                      <a:r>
                        <a:rPr sz="1800" spc="1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ci</a:t>
                      </a:r>
                      <a:r>
                        <a:rPr sz="1800" spc="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si</a:t>
                      </a:r>
                      <a:r>
                        <a:rPr sz="1800" spc="1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può</a:t>
                      </a:r>
                      <a:r>
                        <a:rPr sz="1800" spc="1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guadagnare </a:t>
                      </a:r>
                      <a:r>
                        <a:rPr sz="1800" spc="-6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un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posto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in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cima 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alla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lista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di</a:t>
                      </a:r>
                      <a:r>
                        <a:rPr sz="1800" spc="2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persone</a:t>
                      </a:r>
                      <a:r>
                        <a:rPr sz="1800" spc="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da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chiamare</a:t>
                      </a:r>
                      <a:r>
                        <a:rPr sz="1800" spc="-1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quando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un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lavoro</a:t>
                      </a:r>
                      <a:r>
                        <a:rPr sz="1800" spc="-3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è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urgente</a:t>
                      </a:r>
                      <a:endParaRPr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4445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258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Assenza</a:t>
                      </a:r>
                      <a:r>
                        <a:rPr sz="1800" spc="-3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di</a:t>
                      </a:r>
                      <a:r>
                        <a:rPr sz="1800" spc="-2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struttura</a:t>
                      </a:r>
                      <a:endParaRPr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45085" marB="0"/>
                </a:tc>
                <a:tc>
                  <a:txBody>
                    <a:bodyPr/>
                    <a:lstStyle/>
                    <a:p>
                      <a:pPr marL="91440" marR="3162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Si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possono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offrire soluzioni 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flessibili.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 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concorrenti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sono</a:t>
                      </a:r>
                      <a:r>
                        <a:rPr sz="1800" spc="-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strutture</a:t>
                      </a:r>
                      <a:r>
                        <a:rPr sz="1800" spc="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burocratiche.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 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nostri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clienti</a:t>
                      </a:r>
                      <a:r>
                        <a:rPr sz="1800" spc="1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devono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sapere</a:t>
                      </a:r>
                      <a:r>
                        <a:rPr sz="1800" spc="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che</a:t>
                      </a:r>
                      <a:r>
                        <a:rPr sz="1800" spc="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avranno</a:t>
                      </a:r>
                      <a:r>
                        <a:rPr sz="18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una </a:t>
                      </a:r>
                      <a:r>
                        <a:rPr sz="1800" spc="-6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risposta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qualunque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momento.</a:t>
                      </a:r>
                      <a:endParaRPr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4508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258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spc="-1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Pochi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</a:t>
                      </a:r>
                      <a:r>
                        <a:rPr sz="18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buoni</a:t>
                      </a:r>
                      <a:endParaRPr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45085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Non</a:t>
                      </a:r>
                      <a:r>
                        <a:rPr sz="1800" spc="-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possiamo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fare</a:t>
                      </a:r>
                      <a:r>
                        <a:rPr sz="18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tutto</a:t>
                      </a:r>
                      <a:r>
                        <a:rPr sz="1800" spc="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</a:t>
                      </a:r>
                      <a:r>
                        <a:rPr sz="1800" spc="-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il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messaggio</a:t>
                      </a:r>
                      <a:r>
                        <a:rPr sz="1800" spc="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che</a:t>
                      </a:r>
                    </a:p>
                    <a:p>
                      <a:pPr marL="91440" marR="3511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deve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arrivare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è che 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lo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facciamo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bene.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Rapporto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personalizzato</a:t>
                      </a:r>
                      <a:r>
                        <a:rPr sz="1800" spc="-1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basato 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sulla</a:t>
                      </a:r>
                      <a:r>
                        <a:rPr sz="1800" spc="-1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fiducia.</a:t>
                      </a:r>
                      <a:endParaRPr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4508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34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Piccoli</a:t>
                      </a:r>
                      <a:r>
                        <a:rPr sz="1800" spc="-3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</a:t>
                      </a:r>
                      <a:r>
                        <a:rPr sz="1800" spc="-3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sconosciuti</a:t>
                      </a:r>
                      <a:endParaRPr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Stile</a:t>
                      </a:r>
                      <a:r>
                        <a:rPr sz="1800" spc="-1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di</a:t>
                      </a:r>
                      <a:r>
                        <a:rPr sz="1800" spc="2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comunicazione</a:t>
                      </a:r>
                      <a:r>
                        <a:rPr sz="1800" spc="-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simpatico e</a:t>
                      </a:r>
                      <a:r>
                        <a:rPr sz="1800" spc="5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informale</a:t>
                      </a:r>
                      <a:endParaRPr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90168" y="1124204"/>
            <a:ext cx="27622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Idea</a:t>
            </a:r>
            <a:r>
              <a:rPr sz="28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di</a:t>
            </a:r>
            <a:r>
              <a:rPr sz="2800" spc="-2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StartUp</a:t>
            </a:r>
            <a:endParaRPr sz="28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{A264EFB6-8CCC-884F-82A0-3D2BDA80ED4A}tf10001060</Template>
  <TotalTime>123</TotalTime>
  <Words>675</Words>
  <Application>Microsoft Macintosh PowerPoint</Application>
  <PresentationFormat>Presentazione su schermo (4:3)</PresentationFormat>
  <Paragraphs>62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Arial</vt:lpstr>
      <vt:lpstr>Segoe UI Symbol</vt:lpstr>
      <vt:lpstr>Times New Roman</vt:lpstr>
      <vt:lpstr>Trebuchet MS</vt:lpstr>
      <vt:lpstr>Verdana</vt:lpstr>
      <vt:lpstr>Wingdings 3</vt:lpstr>
      <vt:lpstr>Sfaccettatura</vt:lpstr>
      <vt:lpstr>1. DA IDEA A START UP</vt:lpstr>
      <vt:lpstr>1. Dall’idea alla startup</vt:lpstr>
      <vt:lpstr>1. Dall’idea alla startup </vt:lpstr>
      <vt:lpstr>1. Dall’idea alla startup</vt:lpstr>
      <vt:lpstr>1. Dall’idea alla startup</vt:lpstr>
      <vt:lpstr>1. Dall’idea alla startup</vt:lpstr>
      <vt:lpstr>1. Dall’idea alla startup</vt:lpstr>
      <vt:lpstr>1. Dall’idea alla startup</vt:lpstr>
      <vt:lpstr>1. Dall’idea alla startup</vt:lpstr>
      <vt:lpstr>1. Dall’idea alla startup</vt:lpstr>
      <vt:lpstr>1. Dall’idea alla startup</vt:lpstr>
      <vt:lpstr>1. Dall’idea alla startup</vt:lpstr>
      <vt:lpstr>1. Dall’idea alla startup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Tecnico della Logistica di Magazzino</dc:title>
  <dc:creator>Gigliola</dc:creator>
  <cp:lastModifiedBy>Microsoft Office User</cp:lastModifiedBy>
  <cp:revision>5</cp:revision>
  <dcterms:created xsi:type="dcterms:W3CDTF">2023-06-20T05:35:06Z</dcterms:created>
  <dcterms:modified xsi:type="dcterms:W3CDTF">2023-06-22T05:10:41Z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2023-04-16T00:00:00Z</vt:filetime>
  </property>
  <property fmtid="{D5CDD505-2E9C-101B-9397-08002B2CF9AE}" pid="3" name="Creator">
    <vt:lpwstr>Microsoft® PowerPoint® per Microsoft 365</vt:lpwstr>
  </property>
  <property fmtid="{D5CDD505-2E9C-101B-9397-08002B2CF9AE}" pid="4" name="LastSaved">
    <vt:filetime>2023-06-20T00:00:00Z</vt:filetime>
  </property>
</Properties>
</file>