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58" r:id="rId1"/>
  </p:sldMasterIdLst>
  <p:sldIdLst>
    <p:sldId id="256" r:id="rId2"/>
    <p:sldId id="258" r:id="rId3"/>
    <p:sldId id="270" r:id="rId4"/>
    <p:sldId id="271" r:id="rId5"/>
    <p:sldId id="272" r:id="rId6"/>
    <p:sldId id="273" r:id="rId7"/>
    <p:sldId id="274" r:id="rId8"/>
    <p:sldId id="275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/>
    <p:restoredTop sz="91401"/>
  </p:normalViewPr>
  <p:slideViewPr>
    <p:cSldViewPr>
      <p:cViewPr>
        <p:scale>
          <a:sx n="100" d="100"/>
          <a:sy n="100" d="100"/>
        </p:scale>
        <p:origin x="1416" y="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409279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7001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059320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53592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38279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04633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80905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87428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159711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584145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9940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8602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1176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287380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29162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9818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4932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1524000"/>
            <a:ext cx="5825202" cy="1234727"/>
          </a:xfrm>
        </p:spPr>
        <p:txBody>
          <a:bodyPr/>
          <a:lstStyle/>
          <a:p>
            <a:pPr algn="ctr"/>
            <a:r>
              <a:rPr lang="it-IT" dirty="0"/>
              <a:t>1. FROM THE IDEA TO THE STARTUP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14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0572" y="508533"/>
            <a:ext cx="682702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10" dirty="0"/>
              <a:t>1. From the idea to the startup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651459" y="1628711"/>
            <a:ext cx="4666615" cy="2198679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905"/>
              </a:spcBef>
              <a:buClr>
                <a:srgbClr val="EF7E09"/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lang="it-IT" sz="2800" dirty="0">
                <a:latin typeface="Verdana"/>
                <a:cs typeface="Verdana"/>
              </a:rPr>
              <a:t>The </a:t>
            </a:r>
            <a:r>
              <a:rPr lang="it-IT" sz="2800" dirty="0" err="1">
                <a:latin typeface="Verdana"/>
                <a:cs typeface="Verdana"/>
              </a:rPr>
              <a:t>frugal</a:t>
            </a:r>
            <a:r>
              <a:rPr lang="it-IT" sz="2800" dirty="0">
                <a:latin typeface="Verdana"/>
                <a:cs typeface="Verdana"/>
              </a:rPr>
              <a:t> business</a:t>
            </a:r>
          </a:p>
          <a:p>
            <a:pPr marL="527685" indent="-515620">
              <a:lnSpc>
                <a:spcPct val="100000"/>
              </a:lnSpc>
              <a:spcBef>
                <a:spcPts val="905"/>
              </a:spcBef>
              <a:buClr>
                <a:srgbClr val="EF7E09"/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lang="it-IT" sz="2800" dirty="0">
                <a:latin typeface="Verdana"/>
                <a:cs typeface="Verdana"/>
              </a:rPr>
              <a:t>The secret of success</a:t>
            </a:r>
          </a:p>
          <a:p>
            <a:pPr marL="527685" indent="-515620">
              <a:lnSpc>
                <a:spcPct val="100000"/>
              </a:lnSpc>
              <a:spcBef>
                <a:spcPts val="905"/>
              </a:spcBef>
              <a:buClr>
                <a:srgbClr val="EF7E09"/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lang="it-IT" sz="2800" dirty="0">
                <a:latin typeface="Verdana"/>
                <a:cs typeface="Verdana"/>
              </a:rPr>
              <a:t>The </a:t>
            </a:r>
            <a:r>
              <a:rPr lang="it-IT" sz="2800" dirty="0" err="1">
                <a:latin typeface="Verdana"/>
                <a:cs typeface="Verdana"/>
              </a:rPr>
              <a:t>niche</a:t>
            </a:r>
            <a:r>
              <a:rPr lang="it-IT" sz="2800" dirty="0">
                <a:latin typeface="Verdana"/>
                <a:cs typeface="Verdana"/>
              </a:rPr>
              <a:t> of success</a:t>
            </a:r>
          </a:p>
          <a:p>
            <a:pPr marL="527685" indent="-515620">
              <a:lnSpc>
                <a:spcPct val="100000"/>
              </a:lnSpc>
              <a:spcBef>
                <a:spcPts val="905"/>
              </a:spcBef>
              <a:buClr>
                <a:srgbClr val="EF7E09"/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lang="it-IT" sz="2800" dirty="0" err="1">
                <a:latin typeface="Verdana"/>
                <a:cs typeface="Verdana"/>
              </a:rPr>
              <a:t>It</a:t>
            </a:r>
            <a:r>
              <a:rPr lang="it-IT" sz="2800" dirty="0">
                <a:latin typeface="Verdana"/>
                <a:cs typeface="Verdana"/>
              </a:rPr>
              <a:t> </a:t>
            </a:r>
            <a:r>
              <a:rPr lang="it-IT" sz="2800" dirty="0" err="1">
                <a:latin typeface="Verdana"/>
                <a:cs typeface="Verdana"/>
              </a:rPr>
              <a:t>wasn't</a:t>
            </a:r>
            <a:r>
              <a:rPr lang="it-IT" sz="2800" dirty="0">
                <a:latin typeface="Verdana"/>
                <a:cs typeface="Verdana"/>
              </a:rPr>
              <a:t> </a:t>
            </a:r>
            <a:r>
              <a:rPr lang="it-IT" sz="2800" dirty="0" err="1">
                <a:latin typeface="Verdana"/>
                <a:cs typeface="Verdana"/>
              </a:rPr>
              <a:t>there</a:t>
            </a:r>
            <a:r>
              <a:rPr lang="it-IT" sz="2800" dirty="0">
                <a:latin typeface="Verdana"/>
                <a:cs typeface="Verdana"/>
              </a:rPr>
              <a:t> </a:t>
            </a:r>
            <a:r>
              <a:rPr lang="it-IT" sz="2800" dirty="0" err="1">
                <a:latin typeface="Verdana"/>
                <a:cs typeface="Verdana"/>
              </a:rPr>
              <a:t>before</a:t>
            </a:r>
            <a:endParaRPr lang="it-IT" sz="2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6D0911-F808-9C46-AC1C-78506F079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705601" cy="1320800"/>
          </a:xfrm>
        </p:spPr>
        <p:txBody>
          <a:bodyPr/>
          <a:lstStyle/>
          <a:p>
            <a:r>
              <a:rPr lang="it-IT" spc="-10" dirty="0"/>
              <a:t>1. From the idea to the startup</a:t>
            </a: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7431A7-FF78-E240-8415-C2923F6F1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5080" indent="0">
              <a:spcBef>
                <a:spcPts val="95"/>
              </a:spcBef>
              <a:buNone/>
            </a:pPr>
            <a:r>
              <a:rPr lang="it-IT" sz="2000" u="heavy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6B9F24"/>
                  </a:solidFill>
                </a:uFill>
                <a:latin typeface="Verdana"/>
                <a:cs typeface="Verdana"/>
              </a:rPr>
              <a:t>The </a:t>
            </a:r>
            <a:r>
              <a:rPr lang="it-IT" sz="2000" u="heavy" dirty="0" err="1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6B9F24"/>
                  </a:solidFill>
                </a:uFill>
                <a:latin typeface="Verdana"/>
                <a:cs typeface="Verdana"/>
              </a:rPr>
              <a:t>Frugal</a:t>
            </a:r>
            <a:r>
              <a:rPr lang="it-IT" sz="2000" u="heavy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6B9F24"/>
                  </a:solidFill>
                </a:uFill>
                <a:latin typeface="Verdana"/>
                <a:cs typeface="Verdana"/>
              </a:rPr>
              <a:t> Business</a:t>
            </a:r>
          </a:p>
          <a:p>
            <a:pPr marL="0" marR="5080" indent="0">
              <a:lnSpc>
                <a:spcPct val="150000"/>
              </a:lnSpc>
              <a:buNone/>
            </a:pPr>
            <a:r>
              <a:rPr lang="it-IT" sz="2000" spc="-5" dirty="0">
                <a:latin typeface="Verdana"/>
                <a:cs typeface="Verdana"/>
              </a:rPr>
              <a:t>A "</a:t>
            </a:r>
            <a:r>
              <a:rPr lang="it-IT" sz="2000" spc="-5" dirty="0" err="1">
                <a:latin typeface="Verdana"/>
                <a:cs typeface="Verdana"/>
              </a:rPr>
              <a:t>frugal</a:t>
            </a:r>
            <a:r>
              <a:rPr lang="it-IT" sz="2000" spc="-5" dirty="0">
                <a:latin typeface="Verdana"/>
                <a:cs typeface="Verdana"/>
              </a:rPr>
              <a:t> business" </a:t>
            </a:r>
            <a:r>
              <a:rPr lang="it-IT" sz="2000" spc="-5" dirty="0" err="1">
                <a:latin typeface="Verdana"/>
                <a:cs typeface="Verdana"/>
              </a:rPr>
              <a:t>is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one's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own</a:t>
            </a:r>
            <a:r>
              <a:rPr lang="it-IT" sz="2000" spc="-5" dirty="0">
                <a:latin typeface="Verdana"/>
                <a:cs typeface="Verdana"/>
              </a:rPr>
              <a:t> business </a:t>
            </a:r>
            <a:r>
              <a:rPr lang="it-IT" sz="2000" spc="-5" dirty="0" err="1">
                <a:latin typeface="Verdana"/>
                <a:cs typeface="Verdana"/>
              </a:rPr>
              <a:t>that</a:t>
            </a:r>
            <a:r>
              <a:rPr lang="it-IT" sz="2000" spc="-5" dirty="0">
                <a:latin typeface="Verdana"/>
                <a:cs typeface="Verdana"/>
              </a:rPr>
              <a:t> can be </a:t>
            </a:r>
            <a:r>
              <a:rPr lang="it-IT" sz="2000" spc="-5" dirty="0" err="1">
                <a:latin typeface="Verdana"/>
                <a:cs typeface="Verdana"/>
              </a:rPr>
              <a:t>started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without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having</a:t>
            </a:r>
            <a:r>
              <a:rPr lang="it-IT" sz="2000" spc="-5" dirty="0">
                <a:latin typeface="Verdana"/>
                <a:cs typeface="Verdana"/>
              </a:rPr>
              <a:t> large </a:t>
            </a:r>
            <a:r>
              <a:rPr lang="it-IT" sz="2000" spc="-5" dirty="0" err="1">
                <a:latin typeface="Verdana"/>
                <a:cs typeface="Verdana"/>
              </a:rPr>
              <a:t>means</a:t>
            </a:r>
            <a:r>
              <a:rPr lang="it-IT" sz="2000" spc="-5" dirty="0">
                <a:latin typeface="Verdana"/>
                <a:cs typeface="Verdana"/>
              </a:rPr>
              <a:t>, a </a:t>
            </a:r>
            <a:r>
              <a:rPr lang="it-IT" sz="2000" spc="-5" dirty="0" err="1">
                <a:latin typeface="Verdana"/>
                <a:cs typeface="Verdana"/>
              </a:rPr>
              <a:t>possibility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that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did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not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exist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twenty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years</a:t>
            </a:r>
            <a:r>
              <a:rPr lang="it-IT" sz="2000" spc="-5" dirty="0">
                <a:latin typeface="Verdana"/>
                <a:cs typeface="Verdana"/>
              </a:rPr>
              <a:t> ago</a:t>
            </a:r>
          </a:p>
        </p:txBody>
      </p:sp>
    </p:spTree>
    <p:extLst>
      <p:ext uri="{BB962C8B-B14F-4D97-AF65-F5344CB8AC3E}">
        <p14:creationId xmlns:p14="http://schemas.microsoft.com/office/powerpoint/2010/main" val="3240589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F3096D-1FDD-7A46-851B-7D0EE525B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781801" cy="1320800"/>
          </a:xfrm>
        </p:spPr>
        <p:txBody>
          <a:bodyPr/>
          <a:lstStyle/>
          <a:p>
            <a:r>
              <a:rPr lang="it-IT" spc="-10" dirty="0"/>
              <a:t>1. From the idea to the startup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0B8482-84A3-A04A-93F8-BA8E91364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930400"/>
            <a:ext cx="6347714" cy="3880773"/>
          </a:xfrm>
        </p:spPr>
        <p:txBody>
          <a:bodyPr>
            <a:normAutofit/>
          </a:bodyPr>
          <a:lstStyle/>
          <a:p>
            <a:pPr marL="0" marR="256540" indent="0">
              <a:lnSpc>
                <a:spcPct val="100000"/>
              </a:lnSpc>
              <a:spcBef>
                <a:spcPts val="905"/>
              </a:spcBef>
              <a:buNone/>
            </a:pPr>
            <a:r>
              <a:rPr lang="it-IT" sz="2000" b="1" spc="-10" dirty="0">
                <a:latin typeface="Verdana"/>
                <a:cs typeface="Verdana"/>
              </a:rPr>
              <a:t>The </a:t>
            </a:r>
            <a:r>
              <a:rPr lang="it-IT" sz="2000" b="1" spc="-10" dirty="0" err="1">
                <a:latin typeface="Verdana"/>
                <a:cs typeface="Verdana"/>
              </a:rPr>
              <a:t>makings</a:t>
            </a:r>
            <a:r>
              <a:rPr lang="it-IT" sz="2000" b="1" spc="-10" dirty="0">
                <a:latin typeface="Verdana"/>
                <a:cs typeface="Verdana"/>
              </a:rPr>
              <a:t> of the </a:t>
            </a:r>
            <a:r>
              <a:rPr lang="it-IT" sz="2000" b="1" spc="-10" dirty="0" err="1">
                <a:latin typeface="Verdana"/>
                <a:cs typeface="Verdana"/>
              </a:rPr>
              <a:t>frugal</a:t>
            </a:r>
            <a:r>
              <a:rPr lang="it-IT" sz="2000" b="1" spc="-10" dirty="0">
                <a:latin typeface="Verdana"/>
                <a:cs typeface="Verdana"/>
              </a:rPr>
              <a:t>:</a:t>
            </a:r>
          </a:p>
          <a:p>
            <a:pPr marL="12700" marR="256540">
              <a:lnSpc>
                <a:spcPct val="100000"/>
              </a:lnSpc>
              <a:spcBef>
                <a:spcPts val="905"/>
              </a:spcBef>
            </a:pPr>
            <a:r>
              <a:rPr lang="it-IT" sz="2000" b="1" spc="-10" dirty="0" err="1">
                <a:latin typeface="Verdana"/>
                <a:cs typeface="Verdana"/>
              </a:rPr>
              <a:t>Passion</a:t>
            </a:r>
            <a:r>
              <a:rPr lang="it-IT" sz="2000" spc="-10" dirty="0">
                <a:latin typeface="Verdana"/>
                <a:cs typeface="Verdana"/>
              </a:rPr>
              <a:t>: </a:t>
            </a:r>
            <a:r>
              <a:rPr lang="it-IT" sz="2000" spc="-10" dirty="0" err="1">
                <a:latin typeface="Verdana"/>
                <a:cs typeface="Verdana"/>
              </a:rPr>
              <a:t>money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matters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but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motivation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even</a:t>
            </a:r>
            <a:r>
              <a:rPr lang="it-IT" sz="2000" spc="-10" dirty="0">
                <a:latin typeface="Verdana"/>
                <a:cs typeface="Verdana"/>
              </a:rPr>
              <a:t> more;</a:t>
            </a:r>
          </a:p>
          <a:p>
            <a:pPr marL="12700" marR="256540">
              <a:lnSpc>
                <a:spcPct val="100000"/>
              </a:lnSpc>
              <a:spcBef>
                <a:spcPts val="905"/>
              </a:spcBef>
            </a:pPr>
            <a:r>
              <a:rPr lang="it-IT" sz="2000" b="1" spc="-10" dirty="0">
                <a:latin typeface="Verdana"/>
                <a:cs typeface="Verdana"/>
              </a:rPr>
              <a:t>Independence</a:t>
            </a:r>
            <a:r>
              <a:rPr lang="it-IT" sz="2000" spc="-10" dirty="0">
                <a:latin typeface="Verdana"/>
                <a:cs typeface="Verdana"/>
              </a:rPr>
              <a:t>: </a:t>
            </a:r>
            <a:r>
              <a:rPr lang="it-IT" sz="2000" spc="-10" dirty="0" err="1">
                <a:latin typeface="Verdana"/>
                <a:cs typeface="Verdana"/>
              </a:rPr>
              <a:t>Spending</a:t>
            </a:r>
            <a:r>
              <a:rPr lang="it-IT" sz="2000" spc="-10" dirty="0">
                <a:latin typeface="Verdana"/>
                <a:cs typeface="Verdana"/>
              </a:rPr>
              <a:t> long </a:t>
            </a:r>
            <a:r>
              <a:rPr lang="it-IT" sz="2000" spc="-10" dirty="0" err="1">
                <a:latin typeface="Verdana"/>
                <a:cs typeface="Verdana"/>
              </a:rPr>
              <a:t>periods</a:t>
            </a:r>
            <a:r>
              <a:rPr lang="it-IT" sz="2000" spc="-10" dirty="0">
                <a:latin typeface="Verdana"/>
                <a:cs typeface="Verdana"/>
              </a:rPr>
              <a:t> alone </a:t>
            </a:r>
            <a:r>
              <a:rPr lang="it-IT" sz="2000" spc="-10" dirty="0" err="1">
                <a:latin typeface="Verdana"/>
                <a:cs typeface="Verdana"/>
              </a:rPr>
              <a:t>is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not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scary</a:t>
            </a:r>
            <a:r>
              <a:rPr lang="it-IT" sz="2000" spc="-10" dirty="0">
                <a:latin typeface="Verdana"/>
                <a:cs typeface="Verdana"/>
              </a:rPr>
              <a:t>;</a:t>
            </a:r>
          </a:p>
          <a:p>
            <a:pPr marL="12700" marR="256540">
              <a:lnSpc>
                <a:spcPct val="100000"/>
              </a:lnSpc>
              <a:spcBef>
                <a:spcPts val="905"/>
              </a:spcBef>
            </a:pPr>
            <a:r>
              <a:rPr lang="it-IT" sz="2000" b="1" spc="-10" dirty="0" err="1">
                <a:latin typeface="Verdana"/>
                <a:cs typeface="Verdana"/>
              </a:rPr>
              <a:t>Adaptability</a:t>
            </a:r>
            <a:r>
              <a:rPr lang="it-IT" sz="2000" b="1" spc="-10" dirty="0">
                <a:latin typeface="Verdana"/>
                <a:cs typeface="Verdana"/>
              </a:rPr>
              <a:t> and </a:t>
            </a:r>
            <a:r>
              <a:rPr lang="it-IT" sz="2000" b="1" spc="-10" dirty="0" err="1">
                <a:latin typeface="Verdana"/>
                <a:cs typeface="Verdana"/>
              </a:rPr>
              <a:t>resistance</a:t>
            </a:r>
            <a:r>
              <a:rPr lang="it-IT" sz="2000" b="1" spc="-10" dirty="0">
                <a:latin typeface="Verdana"/>
                <a:cs typeface="Verdana"/>
              </a:rPr>
              <a:t> to stress</a:t>
            </a:r>
            <a:r>
              <a:rPr lang="it-IT" sz="2000" spc="-10" dirty="0">
                <a:latin typeface="Verdana"/>
                <a:cs typeface="Verdana"/>
              </a:rPr>
              <a:t>: </a:t>
            </a:r>
            <a:r>
              <a:rPr lang="it-IT" sz="2000" spc="-10" dirty="0" err="1">
                <a:latin typeface="Verdana"/>
                <a:cs typeface="Verdana"/>
              </a:rPr>
              <a:t>you</a:t>
            </a:r>
            <a:r>
              <a:rPr lang="it-IT" sz="2000" spc="-10" dirty="0">
                <a:latin typeface="Verdana"/>
                <a:cs typeface="Verdana"/>
              </a:rPr>
              <a:t> are ready to </a:t>
            </a:r>
            <a:r>
              <a:rPr lang="it-IT" sz="2000" spc="-10" dirty="0" err="1">
                <a:latin typeface="Verdana"/>
                <a:cs typeface="Verdana"/>
              </a:rPr>
              <a:t>trade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fixed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income</a:t>
            </a:r>
            <a:r>
              <a:rPr lang="it-IT" sz="2000" spc="-10" dirty="0">
                <a:latin typeface="Verdana"/>
                <a:cs typeface="Verdana"/>
              </a:rPr>
              <a:t> for the </a:t>
            </a:r>
            <a:r>
              <a:rPr lang="it-IT" sz="2000" spc="-10" dirty="0" err="1">
                <a:latin typeface="Verdana"/>
                <a:cs typeface="Verdana"/>
              </a:rPr>
              <a:t>freedom</a:t>
            </a:r>
            <a:r>
              <a:rPr lang="it-IT" sz="2000" spc="-10" dirty="0">
                <a:latin typeface="Verdana"/>
                <a:cs typeface="Verdana"/>
              </a:rPr>
              <a:t> of </a:t>
            </a:r>
            <a:r>
              <a:rPr lang="it-IT" sz="2000" spc="-10" dirty="0" err="1">
                <a:latin typeface="Verdana"/>
                <a:cs typeface="Verdana"/>
              </a:rPr>
              <a:t>enterprise</a:t>
            </a:r>
            <a:r>
              <a:rPr lang="it-IT" sz="2000" spc="-10" dirty="0">
                <a:latin typeface="Verdana"/>
                <a:cs typeface="Verdana"/>
              </a:rPr>
              <a:t>;</a:t>
            </a:r>
          </a:p>
          <a:p>
            <a:pPr marL="12700" marR="256540">
              <a:lnSpc>
                <a:spcPct val="100000"/>
              </a:lnSpc>
              <a:spcBef>
                <a:spcPts val="905"/>
              </a:spcBef>
            </a:pPr>
            <a:r>
              <a:rPr lang="it-IT" sz="2000" b="1" spc="-10" dirty="0" err="1">
                <a:latin typeface="Verdana"/>
                <a:cs typeface="Verdana"/>
              </a:rPr>
              <a:t>Resourcefulness</a:t>
            </a:r>
            <a:r>
              <a:rPr lang="it-IT" sz="2000" spc="-10" dirty="0">
                <a:latin typeface="Verdana"/>
                <a:cs typeface="Verdana"/>
              </a:rPr>
              <a:t>: </a:t>
            </a:r>
            <a:r>
              <a:rPr lang="it-IT" sz="2000" spc="-10" dirty="0" err="1">
                <a:latin typeface="Verdana"/>
                <a:cs typeface="Verdana"/>
              </a:rPr>
              <a:t>You</a:t>
            </a:r>
            <a:r>
              <a:rPr lang="it-IT" sz="2000" spc="-10" dirty="0">
                <a:latin typeface="Verdana"/>
                <a:cs typeface="Verdana"/>
              </a:rPr>
              <a:t> are more </a:t>
            </a:r>
            <a:r>
              <a:rPr lang="it-IT" sz="2000" spc="-10" dirty="0" err="1">
                <a:latin typeface="Verdana"/>
                <a:cs typeface="Verdana"/>
              </a:rPr>
              <a:t>likely</a:t>
            </a:r>
            <a:r>
              <a:rPr lang="it-IT" sz="2000" spc="-10" dirty="0">
                <a:latin typeface="Verdana"/>
                <a:cs typeface="Verdana"/>
              </a:rPr>
              <a:t> to </a:t>
            </a:r>
            <a:r>
              <a:rPr lang="it-IT" sz="2000" spc="-10" dirty="0" err="1">
                <a:latin typeface="Verdana"/>
                <a:cs typeface="Verdana"/>
              </a:rPr>
              <a:t>find</a:t>
            </a:r>
            <a:r>
              <a:rPr lang="it-IT" sz="2000" spc="-10" dirty="0">
                <a:latin typeface="Verdana"/>
                <a:cs typeface="Verdana"/>
              </a:rPr>
              <a:t> a </a:t>
            </a:r>
            <a:r>
              <a:rPr lang="it-IT" sz="2000" spc="-10" dirty="0" err="1">
                <a:latin typeface="Verdana"/>
                <a:cs typeface="Verdana"/>
              </a:rPr>
              <a:t>solution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than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complain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about</a:t>
            </a:r>
            <a:r>
              <a:rPr lang="it-IT" sz="2000" spc="-10" dirty="0">
                <a:latin typeface="Verdana"/>
                <a:cs typeface="Verdana"/>
              </a:rPr>
              <a:t> a </a:t>
            </a:r>
            <a:r>
              <a:rPr lang="it-IT" sz="2000" spc="-10" dirty="0" err="1">
                <a:latin typeface="Verdana"/>
                <a:cs typeface="Verdana"/>
              </a:rPr>
              <a:t>problem</a:t>
            </a:r>
            <a:endParaRPr lang="it-IT" sz="2000" spc="-10" dirty="0">
              <a:latin typeface="Verdana"/>
              <a:cs typeface="Verdana"/>
            </a:endParaRPr>
          </a:p>
          <a:p>
            <a:pPr marL="12700" marR="256540">
              <a:lnSpc>
                <a:spcPct val="100000"/>
              </a:lnSpc>
              <a:spcBef>
                <a:spcPts val="905"/>
              </a:spcBef>
            </a:pPr>
            <a:endParaRPr lang="it-IT" sz="1800" dirty="0">
              <a:latin typeface="Verdana"/>
              <a:cs typeface="Verdana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9636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6EFD1-20E4-384F-A9FE-5CAE69C7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553201" cy="1320800"/>
          </a:xfrm>
        </p:spPr>
        <p:txBody>
          <a:bodyPr/>
          <a:lstStyle/>
          <a:p>
            <a:r>
              <a:rPr lang="it-IT" spc="-10" dirty="0"/>
              <a:t>1. From the idea to the startup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016EE1-E91E-2D40-A86A-A680DF0F7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855">
              <a:lnSpc>
                <a:spcPct val="100000"/>
              </a:lnSpc>
              <a:spcBef>
                <a:spcPts val="905"/>
              </a:spcBef>
            </a:pPr>
            <a:r>
              <a:rPr lang="it-IT" sz="2000" b="1" dirty="0" err="1">
                <a:latin typeface="Verdana"/>
                <a:cs typeface="Verdana"/>
              </a:rPr>
              <a:t>Curiosity</a:t>
            </a:r>
            <a:r>
              <a:rPr lang="it-IT" sz="2000" dirty="0">
                <a:latin typeface="Verdana"/>
                <a:cs typeface="Verdana"/>
              </a:rPr>
              <a:t>: </a:t>
            </a:r>
            <a:r>
              <a:rPr lang="it-IT" sz="2000" dirty="0" err="1">
                <a:latin typeface="Verdana"/>
                <a:cs typeface="Verdana"/>
              </a:rPr>
              <a:t>one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is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attracted</a:t>
            </a:r>
            <a:r>
              <a:rPr lang="it-IT" sz="2000" dirty="0">
                <a:latin typeface="Verdana"/>
                <a:cs typeface="Verdana"/>
              </a:rPr>
              <a:t> by </a:t>
            </a:r>
            <a:r>
              <a:rPr lang="it-IT" sz="2000" dirty="0" err="1">
                <a:latin typeface="Verdana"/>
                <a:cs typeface="Verdana"/>
              </a:rPr>
              <a:t>novelty</a:t>
            </a:r>
            <a:r>
              <a:rPr lang="it-IT" sz="2000" dirty="0">
                <a:latin typeface="Verdana"/>
                <a:cs typeface="Verdana"/>
              </a:rPr>
              <a:t> and </a:t>
            </a:r>
            <a:r>
              <a:rPr lang="it-IT" sz="2000" dirty="0" err="1">
                <a:latin typeface="Verdana"/>
                <a:cs typeface="Verdana"/>
              </a:rPr>
              <a:t>contact</a:t>
            </a:r>
            <a:r>
              <a:rPr lang="it-IT" sz="2000" dirty="0">
                <a:latin typeface="Verdana"/>
                <a:cs typeface="Verdana"/>
              </a:rPr>
              <a:t> with </a:t>
            </a:r>
            <a:r>
              <a:rPr lang="it-IT" sz="2000" dirty="0" err="1">
                <a:latin typeface="Verdana"/>
                <a:cs typeface="Verdana"/>
              </a:rPr>
              <a:t>others</a:t>
            </a:r>
            <a:r>
              <a:rPr lang="it-IT" sz="2000" dirty="0">
                <a:latin typeface="Verdana"/>
                <a:cs typeface="Verdana"/>
              </a:rPr>
              <a:t>;</a:t>
            </a:r>
          </a:p>
          <a:p>
            <a:pPr marL="109855">
              <a:lnSpc>
                <a:spcPct val="100000"/>
              </a:lnSpc>
              <a:spcBef>
                <a:spcPts val="905"/>
              </a:spcBef>
            </a:pPr>
            <a:r>
              <a:rPr lang="it-IT" sz="2000" b="1" dirty="0">
                <a:latin typeface="Verdana"/>
                <a:cs typeface="Verdana"/>
              </a:rPr>
              <a:t>Organization, </a:t>
            </a:r>
            <a:r>
              <a:rPr lang="it-IT" sz="2000" b="1" dirty="0" err="1">
                <a:latin typeface="Verdana"/>
                <a:cs typeface="Verdana"/>
              </a:rPr>
              <a:t>method</a:t>
            </a:r>
            <a:r>
              <a:rPr lang="it-IT" sz="2000" b="1" dirty="0">
                <a:latin typeface="Verdana"/>
                <a:cs typeface="Verdana"/>
              </a:rPr>
              <a:t> and </a:t>
            </a:r>
            <a:r>
              <a:rPr lang="it-IT" sz="2000" b="1" dirty="0" err="1">
                <a:latin typeface="Verdana"/>
                <a:cs typeface="Verdana"/>
              </a:rPr>
              <a:t>order</a:t>
            </a:r>
            <a:r>
              <a:rPr lang="it-IT" sz="2000" dirty="0">
                <a:latin typeface="Verdana"/>
                <a:cs typeface="Verdana"/>
              </a:rPr>
              <a:t>: in the family </a:t>
            </a:r>
            <a:r>
              <a:rPr lang="it-IT" sz="2000" dirty="0" err="1">
                <a:latin typeface="Verdana"/>
                <a:cs typeface="Verdana"/>
              </a:rPr>
              <a:t>you</a:t>
            </a:r>
            <a:r>
              <a:rPr lang="it-IT" sz="2000" dirty="0">
                <a:latin typeface="Verdana"/>
                <a:cs typeface="Verdana"/>
              </a:rPr>
              <a:t> are the </a:t>
            </a:r>
            <a:r>
              <a:rPr lang="it-IT" sz="2000" dirty="0" err="1">
                <a:latin typeface="Verdana"/>
                <a:cs typeface="Verdana"/>
              </a:rPr>
              <a:t>one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who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keeps</a:t>
            </a:r>
            <a:r>
              <a:rPr lang="it-IT" sz="2000" dirty="0">
                <a:latin typeface="Verdana"/>
                <a:cs typeface="Verdana"/>
              </a:rPr>
              <a:t> the family budget and </a:t>
            </a:r>
            <a:r>
              <a:rPr lang="it-IT" sz="2000" dirty="0" err="1">
                <a:latin typeface="Verdana"/>
                <a:cs typeface="Verdana"/>
              </a:rPr>
              <a:t>organizes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expenses</a:t>
            </a:r>
            <a:r>
              <a:rPr lang="it-IT" sz="2000" dirty="0">
                <a:latin typeface="Verdana"/>
                <a:cs typeface="Verdana"/>
              </a:rPr>
              <a:t>;</a:t>
            </a:r>
          </a:p>
          <a:p>
            <a:pPr marL="109855">
              <a:lnSpc>
                <a:spcPct val="100000"/>
              </a:lnSpc>
              <a:spcBef>
                <a:spcPts val="905"/>
              </a:spcBef>
            </a:pPr>
            <a:r>
              <a:rPr lang="it-IT" sz="2000" b="1" dirty="0">
                <a:latin typeface="Verdana"/>
                <a:cs typeface="Verdana"/>
              </a:rPr>
              <a:t>Discipline</a:t>
            </a:r>
            <a:r>
              <a:rPr lang="it-IT" sz="2000" dirty="0">
                <a:latin typeface="Verdana"/>
                <a:cs typeface="Verdana"/>
              </a:rPr>
              <a:t>: </a:t>
            </a:r>
            <a:r>
              <a:rPr lang="it-IT" sz="2000" dirty="0" err="1">
                <a:latin typeface="Verdana"/>
                <a:cs typeface="Verdana"/>
              </a:rPr>
              <a:t>You</a:t>
            </a:r>
            <a:r>
              <a:rPr lang="it-IT" sz="2000" dirty="0">
                <a:latin typeface="Verdana"/>
                <a:cs typeface="Verdana"/>
              </a:rPr>
              <a:t> are the boss and </a:t>
            </a:r>
            <a:r>
              <a:rPr lang="it-IT" sz="2000" dirty="0" err="1">
                <a:latin typeface="Verdana"/>
                <a:cs typeface="Verdana"/>
              </a:rPr>
              <a:t>your</a:t>
            </a:r>
            <a:r>
              <a:rPr lang="it-IT" sz="2000" dirty="0">
                <a:latin typeface="Verdana"/>
                <a:cs typeface="Verdana"/>
              </a:rPr>
              <a:t> subordinate </a:t>
            </a:r>
            <a:r>
              <a:rPr lang="it-IT" sz="2000" dirty="0" err="1">
                <a:latin typeface="Verdana"/>
                <a:cs typeface="Verdana"/>
              </a:rPr>
              <a:t>too</a:t>
            </a:r>
            <a:endParaRPr lang="it-IT" sz="2000" dirty="0">
              <a:latin typeface="Verdana"/>
              <a:cs typeface="Verdana"/>
            </a:endParaRPr>
          </a:p>
          <a:p>
            <a:pPr marL="109855">
              <a:lnSpc>
                <a:spcPct val="100000"/>
              </a:lnSpc>
              <a:spcBef>
                <a:spcPts val="905"/>
              </a:spcBef>
            </a:pPr>
            <a:r>
              <a:rPr lang="it-IT" sz="2000" b="1" dirty="0" err="1">
                <a:latin typeface="Verdana"/>
                <a:cs typeface="Verdana"/>
              </a:rPr>
              <a:t>Loving</a:t>
            </a:r>
            <a:r>
              <a:rPr lang="it-IT" sz="2000" b="1" dirty="0">
                <a:latin typeface="Verdana"/>
                <a:cs typeface="Verdana"/>
              </a:rPr>
              <a:t> the work </a:t>
            </a:r>
            <a:r>
              <a:rPr lang="it-IT" sz="2000" b="1" dirty="0" err="1">
                <a:latin typeface="Verdana"/>
                <a:cs typeface="Verdana"/>
              </a:rPr>
              <a:t>you</a:t>
            </a:r>
            <a:r>
              <a:rPr lang="it-IT" sz="2000" b="1" dirty="0">
                <a:latin typeface="Verdana"/>
                <a:cs typeface="Verdana"/>
              </a:rPr>
              <a:t> </a:t>
            </a:r>
            <a:r>
              <a:rPr lang="it-IT" sz="2000" b="1" dirty="0" err="1">
                <a:latin typeface="Verdana"/>
                <a:cs typeface="Verdana"/>
              </a:rPr>
              <a:t>choose</a:t>
            </a:r>
            <a:r>
              <a:rPr lang="it-IT" sz="2000" b="1" dirty="0">
                <a:latin typeface="Verdana"/>
                <a:cs typeface="Verdana"/>
              </a:rPr>
              <a:t> to do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70672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6EFD1-20E4-384F-A9FE-5CAE69C7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629401" cy="1320800"/>
          </a:xfrm>
        </p:spPr>
        <p:txBody>
          <a:bodyPr/>
          <a:lstStyle/>
          <a:p>
            <a:r>
              <a:rPr lang="it-IT" spc="-10" dirty="0"/>
              <a:t>1. From the idea to the startup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016EE1-E91E-2D40-A86A-A680DF0F7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7495" marR="227965" indent="-265430">
              <a:lnSpc>
                <a:spcPct val="100000"/>
              </a:lnSpc>
              <a:spcBef>
                <a:spcPts val="9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130" algn="l"/>
              </a:tabLst>
            </a:pPr>
            <a:r>
              <a:rPr lang="it-IT" sz="2000" dirty="0" err="1">
                <a:latin typeface="Verdana"/>
                <a:cs typeface="Verdana"/>
              </a:rPr>
              <a:t>Build</a:t>
            </a:r>
            <a:r>
              <a:rPr lang="it-IT" sz="2000" dirty="0">
                <a:latin typeface="Verdana"/>
                <a:cs typeface="Verdana"/>
              </a:rPr>
              <a:t> a website and </a:t>
            </a:r>
            <a:r>
              <a:rPr lang="it-IT" sz="2000" dirty="0" err="1">
                <a:latin typeface="Verdana"/>
                <a:cs typeface="Verdana"/>
              </a:rPr>
              <a:t>collect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pre-orders</a:t>
            </a:r>
            <a:endParaRPr lang="it-IT" sz="2000" dirty="0">
              <a:latin typeface="Verdana"/>
              <a:cs typeface="Verdana"/>
            </a:endParaRPr>
          </a:p>
          <a:p>
            <a:pPr marL="277495" marR="227965" indent="-265430">
              <a:lnSpc>
                <a:spcPct val="100000"/>
              </a:lnSpc>
              <a:spcBef>
                <a:spcPts val="9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130" algn="l"/>
              </a:tabLst>
            </a:pPr>
            <a:r>
              <a:rPr lang="it-IT" sz="2000" dirty="0">
                <a:latin typeface="Verdana"/>
                <a:cs typeface="Verdana"/>
              </a:rPr>
              <a:t>Put the </a:t>
            </a:r>
            <a:r>
              <a:rPr lang="it-IT" sz="2000" dirty="0" err="1">
                <a:latin typeface="Verdana"/>
                <a:cs typeface="Verdana"/>
              </a:rPr>
              <a:t>product</a:t>
            </a:r>
            <a:r>
              <a:rPr lang="it-IT" sz="2000" dirty="0">
                <a:latin typeface="Verdana"/>
                <a:cs typeface="Verdana"/>
              </a:rPr>
              <a:t> on </a:t>
            </a:r>
            <a:r>
              <a:rPr lang="it-IT" sz="2000" dirty="0" err="1">
                <a:latin typeface="Verdana"/>
                <a:cs typeface="Verdana"/>
              </a:rPr>
              <a:t>eBay</a:t>
            </a:r>
            <a:r>
              <a:rPr lang="it-IT" sz="2000" dirty="0">
                <a:latin typeface="Verdana"/>
                <a:cs typeface="Verdana"/>
              </a:rPr>
              <a:t> and </a:t>
            </a:r>
            <a:r>
              <a:rPr lang="it-IT" sz="2000" dirty="0" err="1">
                <a:latin typeface="Verdana"/>
                <a:cs typeface="Verdana"/>
              </a:rPr>
              <a:t>wait</a:t>
            </a:r>
            <a:r>
              <a:rPr lang="it-IT" sz="2000" dirty="0">
                <a:latin typeface="Verdana"/>
                <a:cs typeface="Verdana"/>
              </a:rPr>
              <a:t> for </a:t>
            </a:r>
            <a:r>
              <a:rPr lang="it-IT" sz="2000" dirty="0" err="1">
                <a:latin typeface="Verdana"/>
                <a:cs typeface="Verdana"/>
              </a:rPr>
              <a:t>bids</a:t>
            </a:r>
            <a:r>
              <a:rPr lang="it-IT" sz="2000" dirty="0">
                <a:latin typeface="Verdana"/>
                <a:cs typeface="Verdana"/>
              </a:rPr>
              <a:t> from buyers to </a:t>
            </a:r>
            <a:r>
              <a:rPr lang="it-IT" sz="2000" dirty="0" err="1">
                <a:latin typeface="Verdana"/>
                <a:cs typeface="Verdana"/>
              </a:rPr>
              <a:t>determine</a:t>
            </a:r>
            <a:r>
              <a:rPr lang="it-IT" sz="2000" dirty="0">
                <a:latin typeface="Verdana"/>
                <a:cs typeface="Verdana"/>
              </a:rPr>
              <a:t> the right </a:t>
            </a:r>
            <a:r>
              <a:rPr lang="it-IT" sz="2000" dirty="0" err="1">
                <a:latin typeface="Verdana"/>
                <a:cs typeface="Verdana"/>
              </a:rPr>
              <a:t>price</a:t>
            </a:r>
            <a:endParaRPr lang="it-IT" sz="2000" dirty="0">
              <a:latin typeface="Verdana"/>
              <a:cs typeface="Verdana"/>
            </a:endParaRPr>
          </a:p>
          <a:p>
            <a:pPr marL="277495" marR="227965" indent="-265430">
              <a:lnSpc>
                <a:spcPct val="100000"/>
              </a:lnSpc>
              <a:spcBef>
                <a:spcPts val="9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130" algn="l"/>
              </a:tabLst>
            </a:pPr>
            <a:r>
              <a:rPr lang="it-IT" sz="2000" dirty="0" err="1">
                <a:latin typeface="Verdana"/>
                <a:cs typeface="Verdana"/>
              </a:rPr>
              <a:t>Activate</a:t>
            </a:r>
            <a:r>
              <a:rPr lang="it-IT" sz="2000" dirty="0">
                <a:latin typeface="Verdana"/>
                <a:cs typeface="Verdana"/>
              </a:rPr>
              <a:t> a business </a:t>
            </a:r>
            <a:r>
              <a:rPr lang="it-IT" sz="2000" dirty="0" err="1">
                <a:latin typeface="Verdana"/>
                <a:cs typeface="Verdana"/>
              </a:rPr>
              <a:t>without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investing</a:t>
            </a:r>
            <a:r>
              <a:rPr lang="it-IT" sz="2000" dirty="0">
                <a:latin typeface="Verdana"/>
                <a:cs typeface="Verdana"/>
              </a:rPr>
              <a:t> in a </a:t>
            </a:r>
            <a:r>
              <a:rPr lang="it-IT" sz="2000" dirty="0" err="1">
                <a:latin typeface="Verdana"/>
                <a:cs typeface="Verdana"/>
              </a:rPr>
              <a:t>supply</a:t>
            </a:r>
            <a:r>
              <a:rPr lang="it-IT" sz="2000" dirty="0">
                <a:latin typeface="Verdana"/>
                <a:cs typeface="Verdana"/>
              </a:rPr>
              <a:t> by </a:t>
            </a:r>
            <a:r>
              <a:rPr lang="it-IT" sz="2000" dirty="0" err="1">
                <a:latin typeface="Verdana"/>
                <a:cs typeface="Verdana"/>
              </a:rPr>
              <a:t>joining</a:t>
            </a:r>
            <a:r>
              <a:rPr lang="it-IT" sz="2000" dirty="0">
                <a:latin typeface="Verdana"/>
                <a:cs typeface="Verdana"/>
              </a:rPr>
              <a:t> a </a:t>
            </a:r>
            <a:r>
              <a:rPr lang="it-IT" sz="2000" dirty="0" err="1">
                <a:latin typeface="Verdana"/>
                <a:cs typeface="Verdana"/>
              </a:rPr>
              <a:t>dropshipping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program</a:t>
            </a:r>
            <a:endParaRPr lang="it-IT" sz="2000" dirty="0">
              <a:latin typeface="Verdana"/>
              <a:cs typeface="Verdana"/>
            </a:endParaRPr>
          </a:p>
          <a:p>
            <a:pPr marL="277495" marR="227965" indent="-265430">
              <a:lnSpc>
                <a:spcPct val="100000"/>
              </a:lnSpc>
              <a:spcBef>
                <a:spcPts val="9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130" algn="l"/>
              </a:tabLst>
            </a:pPr>
            <a:r>
              <a:rPr lang="it-IT" sz="2000" dirty="0" err="1">
                <a:latin typeface="Verdana"/>
                <a:cs typeface="Verdana"/>
              </a:rPr>
              <a:t>Measure</a:t>
            </a:r>
            <a:r>
              <a:rPr lang="it-IT" sz="2000" dirty="0">
                <a:latin typeface="Verdana"/>
                <a:cs typeface="Verdana"/>
              </a:rPr>
              <a:t> the </a:t>
            </a:r>
            <a:r>
              <a:rPr lang="it-IT" sz="2000" dirty="0" err="1">
                <a:latin typeface="Verdana"/>
                <a:cs typeface="Verdana"/>
              </a:rPr>
              <a:t>interest</a:t>
            </a:r>
            <a:r>
              <a:rPr lang="it-IT" sz="2000" dirty="0">
                <a:latin typeface="Verdana"/>
                <a:cs typeface="Verdana"/>
              </a:rPr>
              <a:t> in the </a:t>
            </a:r>
            <a:r>
              <a:rPr lang="it-IT" sz="2000" dirty="0" err="1">
                <a:latin typeface="Verdana"/>
                <a:cs typeface="Verdana"/>
              </a:rPr>
              <a:t>services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you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have</a:t>
            </a:r>
            <a:r>
              <a:rPr lang="it-IT" sz="2000" dirty="0">
                <a:latin typeface="Verdana"/>
                <a:cs typeface="Verdana"/>
              </a:rPr>
              <a:t> in </a:t>
            </a:r>
            <a:r>
              <a:rPr lang="it-IT" sz="2000" dirty="0" err="1">
                <a:latin typeface="Verdana"/>
                <a:cs typeface="Verdana"/>
              </a:rPr>
              <a:t>mind</a:t>
            </a:r>
            <a:r>
              <a:rPr lang="it-IT" sz="2000" dirty="0">
                <a:latin typeface="Verdana"/>
                <a:cs typeface="Verdana"/>
              </a:rPr>
              <a:t> to </a:t>
            </a:r>
            <a:r>
              <a:rPr lang="it-IT" sz="2000" dirty="0" err="1">
                <a:latin typeface="Verdana"/>
                <a:cs typeface="Verdana"/>
              </a:rPr>
              <a:t>offer</a:t>
            </a:r>
            <a:r>
              <a:rPr lang="it-IT" sz="2000" dirty="0">
                <a:latin typeface="Verdana"/>
                <a:cs typeface="Verdana"/>
              </a:rPr>
              <a:t> by </a:t>
            </a:r>
            <a:r>
              <a:rPr lang="it-IT" sz="2000" dirty="0" err="1">
                <a:latin typeface="Verdana"/>
                <a:cs typeface="Verdana"/>
              </a:rPr>
              <a:t>personally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surveying</a:t>
            </a:r>
            <a:r>
              <a:rPr lang="it-IT" sz="2000" dirty="0">
                <a:latin typeface="Verdana"/>
                <a:cs typeface="Verdana"/>
              </a:rPr>
              <a:t> some </a:t>
            </a:r>
            <a:r>
              <a:rPr lang="it-IT" sz="2000" dirty="0" err="1">
                <a:latin typeface="Verdana"/>
                <a:cs typeface="Verdana"/>
              </a:rPr>
              <a:t>potential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customers</a:t>
            </a:r>
            <a:endParaRPr lang="it-IT" sz="2000" dirty="0">
              <a:latin typeface="Verdana"/>
              <a:cs typeface="Verdana"/>
            </a:endParaRPr>
          </a:p>
          <a:p>
            <a:pPr marL="0" indent="0">
              <a:buClr>
                <a:schemeClr val="accent1">
                  <a:lumMod val="75000"/>
                </a:schemeClr>
              </a:buClr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4094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6EFD1-20E4-384F-A9FE-5CAE69C7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553201" cy="1320800"/>
          </a:xfrm>
        </p:spPr>
        <p:txBody>
          <a:bodyPr/>
          <a:lstStyle/>
          <a:p>
            <a:r>
              <a:rPr lang="it-IT" spc="-10" dirty="0"/>
              <a:t>1. From the idea to the startup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016EE1-E91E-2D40-A86A-A680DF0F7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5080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lang="it-IT" sz="2000" b="1" dirty="0" err="1">
                <a:latin typeface="Verdana"/>
                <a:cs typeface="Verdana"/>
              </a:rPr>
              <a:t>Dropshipping</a:t>
            </a:r>
            <a:endParaRPr lang="it-IT" sz="2000" b="1" dirty="0">
              <a:latin typeface="Verdana"/>
              <a:cs typeface="Verdana"/>
            </a:endParaRPr>
          </a:p>
          <a:p>
            <a:pPr marL="0" marR="5080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lang="it-IT" sz="2000" dirty="0" err="1">
                <a:latin typeface="Verdana"/>
                <a:cs typeface="Verdana"/>
              </a:rPr>
              <a:t>When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customers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buy</a:t>
            </a:r>
            <a:r>
              <a:rPr lang="it-IT" sz="2000" dirty="0">
                <a:latin typeface="Verdana"/>
                <a:cs typeface="Verdana"/>
              </a:rPr>
              <a:t> a </a:t>
            </a:r>
            <a:r>
              <a:rPr lang="it-IT" sz="2000" dirty="0" err="1">
                <a:latin typeface="Verdana"/>
                <a:cs typeface="Verdana"/>
              </a:rPr>
              <a:t>product</a:t>
            </a:r>
            <a:r>
              <a:rPr lang="it-IT" sz="2000" dirty="0">
                <a:latin typeface="Verdana"/>
                <a:cs typeface="Verdana"/>
              </a:rPr>
              <a:t> from a </a:t>
            </a:r>
            <a:r>
              <a:rPr lang="it-IT" sz="2000" dirty="0" err="1">
                <a:latin typeface="Verdana"/>
                <a:cs typeface="Verdana"/>
              </a:rPr>
              <a:t>dropshipping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merchant's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store</a:t>
            </a:r>
            <a:r>
              <a:rPr lang="it-IT" sz="2000" dirty="0">
                <a:latin typeface="Verdana"/>
                <a:cs typeface="Verdana"/>
              </a:rPr>
              <a:t>, the </a:t>
            </a:r>
            <a:r>
              <a:rPr lang="it-IT" sz="2000" dirty="0" err="1">
                <a:latin typeface="Verdana"/>
                <a:cs typeface="Verdana"/>
              </a:rPr>
              <a:t>order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is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routed</a:t>
            </a:r>
            <a:r>
              <a:rPr lang="it-IT" sz="2000" dirty="0">
                <a:latin typeface="Verdana"/>
                <a:cs typeface="Verdana"/>
              </a:rPr>
              <a:t> to the </a:t>
            </a:r>
            <a:r>
              <a:rPr lang="it-IT" sz="2000" dirty="0" err="1">
                <a:latin typeface="Verdana"/>
                <a:cs typeface="Verdana"/>
              </a:rPr>
              <a:t>dropshipping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supplier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who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stores</a:t>
            </a:r>
            <a:r>
              <a:rPr lang="it-IT" sz="2000" dirty="0">
                <a:latin typeface="Verdana"/>
                <a:cs typeface="Verdana"/>
              </a:rPr>
              <a:t>, </a:t>
            </a:r>
            <a:r>
              <a:rPr lang="it-IT" sz="2000" dirty="0" err="1">
                <a:latin typeface="Verdana"/>
                <a:cs typeface="Verdana"/>
              </a:rPr>
              <a:t>ships</a:t>
            </a:r>
            <a:r>
              <a:rPr lang="it-IT" sz="2000" dirty="0">
                <a:latin typeface="Verdana"/>
                <a:cs typeface="Verdana"/>
              </a:rPr>
              <a:t>, and </a:t>
            </a:r>
            <a:r>
              <a:rPr lang="it-IT" sz="2000" dirty="0" err="1">
                <a:latin typeface="Verdana"/>
                <a:cs typeface="Verdana"/>
              </a:rPr>
              <a:t>delivers</a:t>
            </a:r>
            <a:r>
              <a:rPr lang="it-IT" sz="2000" dirty="0">
                <a:latin typeface="Verdana"/>
                <a:cs typeface="Verdana"/>
              </a:rPr>
              <a:t> the </a:t>
            </a:r>
            <a:r>
              <a:rPr lang="it-IT" sz="2000" dirty="0" err="1">
                <a:latin typeface="Verdana"/>
                <a:cs typeface="Verdana"/>
              </a:rPr>
              <a:t>product</a:t>
            </a:r>
            <a:r>
              <a:rPr lang="it-IT" sz="2000" dirty="0">
                <a:latin typeface="Verdana"/>
                <a:cs typeface="Verdana"/>
              </a:rPr>
              <a:t> on </a:t>
            </a:r>
            <a:r>
              <a:rPr lang="it-IT" sz="2000" dirty="0" err="1">
                <a:latin typeface="Verdana"/>
                <a:cs typeface="Verdana"/>
              </a:rPr>
              <a:t>behalf</a:t>
            </a:r>
            <a:r>
              <a:rPr lang="it-IT" sz="2000" dirty="0">
                <a:latin typeface="Verdana"/>
                <a:cs typeface="Verdana"/>
              </a:rPr>
              <a:t> of the </a:t>
            </a:r>
            <a:r>
              <a:rPr lang="it-IT" sz="2000" dirty="0" err="1">
                <a:latin typeface="Verdana"/>
                <a:cs typeface="Verdana"/>
              </a:rPr>
              <a:t>merchant</a:t>
            </a:r>
            <a:r>
              <a:rPr lang="it-IT" sz="2000" dirty="0">
                <a:latin typeface="Verdana"/>
                <a:cs typeface="Verdan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178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6EFD1-20E4-384F-A9FE-5CAE69C7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858001" cy="1320800"/>
          </a:xfrm>
        </p:spPr>
        <p:txBody>
          <a:bodyPr/>
          <a:lstStyle/>
          <a:p>
            <a:r>
              <a:rPr lang="it-IT" spc="-10" dirty="0"/>
              <a:t>1. From the idea to the startup</a:t>
            </a:r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A3F9F189-91E2-2940-8303-FAC8BC5B7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19E58419-530D-6045-B75D-F93C756B970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99" y="2160589"/>
            <a:ext cx="6477001" cy="388077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6127EC-9912-E94B-AAFD-926090ECAD60}"/>
              </a:ext>
            </a:extLst>
          </p:cNvPr>
          <p:cNvSpPr txBox="1"/>
          <p:nvPr/>
        </p:nvSpPr>
        <p:spPr>
          <a:xfrm>
            <a:off x="811656" y="25146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  <a:highlight>
                  <a:srgbClr val="000000"/>
                </a:highlight>
              </a:rPr>
              <a:t>HOW DROPSHIPPING WORKS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6DF4AB6-BFB8-DD46-A315-098400393AAA}"/>
              </a:ext>
            </a:extLst>
          </p:cNvPr>
          <p:cNvSpPr txBox="1"/>
          <p:nvPr/>
        </p:nvSpPr>
        <p:spPr>
          <a:xfrm>
            <a:off x="1295400" y="4495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highlight>
                  <a:srgbClr val="000000"/>
                </a:highlight>
              </a:rPr>
              <a:t>CLIENT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6F7020B-D34F-9D40-BBBD-8D640DB4268F}"/>
              </a:ext>
            </a:extLst>
          </p:cNvPr>
          <p:cNvSpPr txBox="1"/>
          <p:nvPr/>
        </p:nvSpPr>
        <p:spPr>
          <a:xfrm>
            <a:off x="2186687" y="4008096"/>
            <a:ext cx="1196305" cy="5078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The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customer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places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an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order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in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your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shop (200 €)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14EC5DE-B795-0246-8B95-24B88B5E935D}"/>
              </a:ext>
            </a:extLst>
          </p:cNvPr>
          <p:cNvSpPr txBox="1"/>
          <p:nvPr/>
        </p:nvSpPr>
        <p:spPr>
          <a:xfrm>
            <a:off x="4361927" y="4042436"/>
            <a:ext cx="1124473" cy="7848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The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order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is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forwarded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to the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supplier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by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paying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the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wholesale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price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(€150)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ADDB13B-FC80-C947-BA66-EC7850018D25}"/>
              </a:ext>
            </a:extLst>
          </p:cNvPr>
          <p:cNvSpPr txBox="1"/>
          <p:nvPr/>
        </p:nvSpPr>
        <p:spPr>
          <a:xfrm>
            <a:off x="5227499" y="4482376"/>
            <a:ext cx="1196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highlight>
                  <a:srgbClr val="000000"/>
                </a:highlight>
              </a:rPr>
              <a:t>SUPPLIER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EEF086D-D93F-6E41-BC5C-A941ADF51E59}"/>
              </a:ext>
            </a:extLst>
          </p:cNvPr>
          <p:cNvSpPr txBox="1"/>
          <p:nvPr/>
        </p:nvSpPr>
        <p:spPr>
          <a:xfrm>
            <a:off x="3387195" y="4113044"/>
            <a:ext cx="914401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it-IT" sz="900" dirty="0" err="1">
                <a:solidFill>
                  <a:schemeClr val="bg1"/>
                </a:solidFill>
              </a:rPr>
              <a:t>Gets</a:t>
            </a:r>
            <a:r>
              <a:rPr lang="it-IT" sz="900" dirty="0">
                <a:solidFill>
                  <a:schemeClr val="bg1"/>
                </a:solidFill>
              </a:rPr>
              <a:t> €50 in profit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1042492-5990-0742-A289-0435655559B4}"/>
              </a:ext>
            </a:extLst>
          </p:cNvPr>
          <p:cNvSpPr txBox="1"/>
          <p:nvPr/>
        </p:nvSpPr>
        <p:spPr>
          <a:xfrm>
            <a:off x="3277820" y="5279616"/>
            <a:ext cx="1302806" cy="5078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The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supplier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ships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the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product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directly</a:t>
            </a:r>
            <a:r>
              <a:rPr lang="it-IT" sz="900" dirty="0">
                <a:solidFill>
                  <a:schemeClr val="bg1"/>
                </a:solidFill>
                <a:highlight>
                  <a:srgbClr val="000000"/>
                </a:highlight>
              </a:rPr>
              <a:t> to the </a:t>
            </a:r>
            <a:r>
              <a:rPr lang="it-IT" sz="900" dirty="0" err="1">
                <a:solidFill>
                  <a:schemeClr val="bg1"/>
                </a:solidFill>
                <a:highlight>
                  <a:srgbClr val="000000"/>
                </a:highlight>
              </a:rPr>
              <a:t>customer</a:t>
            </a:r>
            <a:endParaRPr lang="it-IT" sz="9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37284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685800"/>
            <a:ext cx="6450992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10" dirty="0"/>
              <a:t>1. From the idea to the startup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57200" y="1995915"/>
            <a:ext cx="6934200" cy="2250616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305"/>
              </a:spcBef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European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Social Fund</a:t>
            </a:r>
          </a:p>
          <a:p>
            <a:pPr marL="12700" marR="5080" algn="just">
              <a:lnSpc>
                <a:spcPct val="100000"/>
              </a:lnSpc>
              <a:spcBef>
                <a:spcPts val="305"/>
              </a:spcBef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development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financing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vocational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training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European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Social Fund (ESF),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together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national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structural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interventions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consolidate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to help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citizens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better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jobs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ensure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more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equal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job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opportunities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451512"/>
            <a:ext cx="6527192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10" dirty="0"/>
              <a:t>1. From the idea to the startup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533400" y="2057400"/>
            <a:ext cx="6781800" cy="3783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65735" indent="-457834" algn="just">
              <a:lnSpc>
                <a:spcPct val="100000"/>
              </a:lnSpc>
              <a:spcBef>
                <a:spcPts val="305"/>
              </a:spcBef>
              <a:tabLst>
                <a:tab pos="469900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reason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financed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training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businesses,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those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difficulty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relocating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labor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young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socially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disadvantaged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condition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469900" marR="165735" indent="-457834" algn="just">
              <a:lnSpc>
                <a:spcPct val="100000"/>
              </a:lnSpc>
              <a:spcBef>
                <a:spcPts val="305"/>
              </a:spcBef>
              <a:tabLst>
                <a:tab pos="469900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training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interventions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financed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identified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purposes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fund.</a:t>
            </a:r>
          </a:p>
          <a:p>
            <a:pPr marL="469900" marR="165735" indent="-457834" algn="just">
              <a:lnSpc>
                <a:spcPct val="100000"/>
              </a:lnSpc>
              <a:spcBef>
                <a:spcPts val="305"/>
              </a:spcBef>
              <a:tabLst>
                <a:tab pos="469900" algn="l"/>
              </a:tabLst>
            </a:pPr>
            <a:r>
              <a:rPr lang="it-IT" sz="2000" spc="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  a)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promotion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adaptability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enterprises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thanks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development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respectively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of new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skills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new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6102" y="486828"/>
            <a:ext cx="6603392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10" dirty="0"/>
              <a:t>1. From the idea to the startup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57200" y="1752600"/>
            <a:ext cx="6821197" cy="34368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834" algn="just">
              <a:lnSpc>
                <a:spcPct val="100000"/>
              </a:lnSpc>
              <a:spcBef>
                <a:spcPts val="305"/>
              </a:spcBef>
              <a:buClr>
                <a:schemeClr val="accent1">
                  <a:lumMod val="75000"/>
                </a:schemeClr>
              </a:buClr>
              <a:buSzPct val="79166"/>
              <a:buAutoNum type="alphaLcParenR" startAt="2"/>
              <a:tabLst>
                <a:tab pos="469900" algn="l"/>
                <a:tab pos="470534" algn="l"/>
              </a:tabLst>
            </a:pPr>
            <a:r>
              <a:rPr lang="it-IT" sz="2000" dirty="0">
                <a:latin typeface="Verdana"/>
                <a:cs typeface="Verdana"/>
              </a:rPr>
              <a:t>The </a:t>
            </a:r>
            <a:r>
              <a:rPr lang="it-IT" sz="2000" dirty="0" err="1">
                <a:latin typeface="Verdana"/>
                <a:cs typeface="Verdana"/>
              </a:rPr>
              <a:t>development</a:t>
            </a:r>
            <a:r>
              <a:rPr lang="it-IT" sz="2000" dirty="0">
                <a:latin typeface="Verdana"/>
                <a:cs typeface="Verdana"/>
              </a:rPr>
              <a:t> of </a:t>
            </a:r>
            <a:r>
              <a:rPr lang="it-IT" sz="2000" dirty="0" err="1">
                <a:latin typeface="Verdana"/>
                <a:cs typeface="Verdana"/>
              </a:rPr>
              <a:t>lifelong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learning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systems</a:t>
            </a:r>
            <a:r>
              <a:rPr lang="it-IT" sz="2000" dirty="0">
                <a:latin typeface="Verdana"/>
                <a:cs typeface="Verdana"/>
              </a:rPr>
              <a:t>, to </a:t>
            </a:r>
            <a:r>
              <a:rPr lang="it-IT" sz="2000" dirty="0" err="1">
                <a:latin typeface="Verdana"/>
                <a:cs typeface="Verdana"/>
              </a:rPr>
              <a:t>ensure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that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all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citizens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obtain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b="1" dirty="0">
                <a:latin typeface="Verdana"/>
                <a:cs typeface="Verdana"/>
              </a:rPr>
              <a:t>new </a:t>
            </a:r>
            <a:r>
              <a:rPr lang="it-IT" sz="2000" b="1" dirty="0" err="1">
                <a:latin typeface="Verdana"/>
                <a:cs typeface="Verdana"/>
              </a:rPr>
              <a:t>skills</a:t>
            </a:r>
            <a:r>
              <a:rPr lang="it-IT" sz="2000" b="1" dirty="0">
                <a:latin typeface="Verdana"/>
                <a:cs typeface="Verdana"/>
              </a:rPr>
              <a:t> </a:t>
            </a:r>
            <a:r>
              <a:rPr lang="it-IT" sz="2000" dirty="0">
                <a:latin typeface="Verdana"/>
                <a:cs typeface="Verdana"/>
              </a:rPr>
              <a:t>and </a:t>
            </a:r>
            <a:r>
              <a:rPr lang="it-IT" sz="2000" dirty="0" err="1">
                <a:latin typeface="Verdana"/>
                <a:cs typeface="Verdana"/>
              </a:rPr>
              <a:t>combat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their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obsolescence</a:t>
            </a:r>
            <a:r>
              <a:rPr lang="it-IT" sz="2000" dirty="0">
                <a:latin typeface="Verdana"/>
                <a:cs typeface="Verdana"/>
              </a:rPr>
              <a:t>, </a:t>
            </a:r>
            <a:r>
              <a:rPr lang="it-IT" sz="2000" dirty="0" err="1">
                <a:latin typeface="Verdana"/>
                <a:cs typeface="Verdana"/>
              </a:rPr>
              <a:t>recognizing</a:t>
            </a:r>
            <a:r>
              <a:rPr lang="it-IT" sz="2000" dirty="0">
                <a:latin typeface="Verdana"/>
                <a:cs typeface="Verdana"/>
              </a:rPr>
              <a:t> future </a:t>
            </a:r>
            <a:r>
              <a:rPr lang="it-IT" sz="2000" dirty="0" err="1">
                <a:latin typeface="Verdana"/>
                <a:cs typeface="Verdana"/>
              </a:rPr>
              <a:t>needs</a:t>
            </a:r>
            <a:r>
              <a:rPr lang="it-IT" sz="2000" dirty="0">
                <a:latin typeface="Verdana"/>
                <a:cs typeface="Verdana"/>
              </a:rPr>
              <a:t> in </a:t>
            </a:r>
            <a:r>
              <a:rPr lang="it-IT" sz="2000" dirty="0" err="1">
                <a:latin typeface="Verdana"/>
                <a:cs typeface="Verdana"/>
              </a:rPr>
              <a:t>professional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terms</a:t>
            </a:r>
            <a:r>
              <a:rPr lang="it-IT" sz="2000" dirty="0">
                <a:latin typeface="Verdana"/>
                <a:cs typeface="Verdana"/>
              </a:rPr>
              <a:t> and </a:t>
            </a:r>
            <a:r>
              <a:rPr lang="it-IT" sz="2000" dirty="0" err="1">
                <a:latin typeface="Verdana"/>
                <a:cs typeface="Verdana"/>
              </a:rPr>
              <a:t>helping</a:t>
            </a:r>
            <a:r>
              <a:rPr lang="it-IT" sz="2000" dirty="0">
                <a:latin typeface="Verdana"/>
                <a:cs typeface="Verdana"/>
              </a:rPr>
              <a:t> to </a:t>
            </a:r>
            <a:r>
              <a:rPr lang="it-IT" sz="2000" dirty="0" err="1">
                <a:latin typeface="Verdana"/>
                <a:cs typeface="Verdana"/>
              </a:rPr>
              <a:t>develop</a:t>
            </a:r>
            <a:r>
              <a:rPr lang="it-IT" sz="2000" dirty="0">
                <a:latin typeface="Verdana"/>
                <a:cs typeface="Verdana"/>
              </a:rPr>
              <a:t> life </a:t>
            </a:r>
            <a:r>
              <a:rPr lang="it-IT" sz="2000" dirty="0" err="1">
                <a:latin typeface="Verdana"/>
                <a:cs typeface="Verdana"/>
              </a:rPr>
              <a:t>plans</a:t>
            </a:r>
            <a:r>
              <a:rPr lang="it-IT" sz="2000" dirty="0">
                <a:latin typeface="Verdana"/>
                <a:cs typeface="Verdana"/>
              </a:rPr>
              <a:t> in </a:t>
            </a:r>
            <a:r>
              <a:rPr lang="it-IT" sz="2000" dirty="0" err="1">
                <a:latin typeface="Verdana"/>
                <a:cs typeface="Verdana"/>
              </a:rPr>
              <a:t>this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sense</a:t>
            </a:r>
            <a:r>
              <a:rPr lang="it-IT" sz="2000" dirty="0">
                <a:latin typeface="Verdana"/>
                <a:cs typeface="Verdana"/>
              </a:rPr>
              <a:t>.</a:t>
            </a:r>
          </a:p>
          <a:p>
            <a:pPr marL="469900" marR="5080" indent="-457834" algn="just">
              <a:lnSpc>
                <a:spcPct val="100000"/>
              </a:lnSpc>
              <a:spcBef>
                <a:spcPts val="305"/>
              </a:spcBef>
              <a:buClr>
                <a:schemeClr val="accent1">
                  <a:lumMod val="75000"/>
                </a:schemeClr>
              </a:buClr>
              <a:buSzPct val="79166"/>
              <a:buAutoNum type="alphaLcParenR" startAt="2"/>
              <a:tabLst>
                <a:tab pos="469900" algn="l"/>
                <a:tab pos="470534" algn="l"/>
              </a:tabLst>
            </a:pPr>
            <a:r>
              <a:rPr lang="it-IT" sz="2000" dirty="0" err="1">
                <a:latin typeface="Verdana"/>
                <a:cs typeface="Verdana"/>
              </a:rPr>
              <a:t>Support</a:t>
            </a:r>
            <a:r>
              <a:rPr lang="it-IT" sz="2000" dirty="0">
                <a:latin typeface="Verdana"/>
                <a:cs typeface="Verdana"/>
              </a:rPr>
              <a:t> for </a:t>
            </a:r>
            <a:r>
              <a:rPr lang="it-IT" sz="2000" dirty="0" err="1">
                <a:latin typeface="Verdana"/>
                <a:cs typeface="Verdana"/>
              </a:rPr>
              <a:t>people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belonging</a:t>
            </a:r>
            <a:r>
              <a:rPr lang="it-IT" sz="2000" dirty="0">
                <a:latin typeface="Verdana"/>
                <a:cs typeface="Verdana"/>
              </a:rPr>
              <a:t> to </a:t>
            </a:r>
            <a:r>
              <a:rPr lang="it-IT" sz="2000" b="1" dirty="0" err="1">
                <a:latin typeface="Verdana"/>
                <a:cs typeface="Verdana"/>
              </a:rPr>
              <a:t>disadvantaged</a:t>
            </a:r>
            <a:r>
              <a:rPr lang="it-IT" sz="2000" b="1" dirty="0">
                <a:latin typeface="Verdana"/>
                <a:cs typeface="Verdana"/>
              </a:rPr>
              <a:t> </a:t>
            </a:r>
            <a:r>
              <a:rPr lang="it-IT" sz="2000" b="1" dirty="0" err="1">
                <a:latin typeface="Verdana"/>
                <a:cs typeface="Verdana"/>
              </a:rPr>
              <a:t>groups</a:t>
            </a:r>
            <a:r>
              <a:rPr lang="it-IT" sz="2000" dirty="0">
                <a:latin typeface="Verdana"/>
                <a:cs typeface="Verdana"/>
              </a:rPr>
              <a:t> for job </a:t>
            </a:r>
            <a:r>
              <a:rPr lang="it-IT" sz="2000" dirty="0" err="1">
                <a:latin typeface="Verdana"/>
                <a:cs typeface="Verdana"/>
              </a:rPr>
              <a:t>placement</a:t>
            </a:r>
            <a:r>
              <a:rPr lang="it-IT" sz="2000" dirty="0">
                <a:latin typeface="Verdana"/>
                <a:cs typeface="Verdana"/>
              </a:rPr>
              <a:t>: the </a:t>
            </a:r>
            <a:r>
              <a:rPr lang="it-IT" sz="2000" dirty="0" err="1">
                <a:latin typeface="Verdana"/>
                <a:cs typeface="Verdana"/>
              </a:rPr>
              <a:t>attention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given</a:t>
            </a:r>
            <a:r>
              <a:rPr lang="it-IT" sz="2000" dirty="0">
                <a:latin typeface="Verdana"/>
                <a:cs typeface="Verdana"/>
              </a:rPr>
              <a:t> to </a:t>
            </a:r>
            <a:r>
              <a:rPr lang="it-IT" sz="2000" dirty="0" err="1">
                <a:latin typeface="Verdana"/>
                <a:cs typeface="Verdana"/>
              </a:rPr>
              <a:t>them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is</a:t>
            </a:r>
            <a:r>
              <a:rPr lang="it-IT" sz="2000" dirty="0">
                <a:latin typeface="Verdana"/>
                <a:cs typeface="Verdana"/>
              </a:rPr>
              <a:t> part of the </a:t>
            </a:r>
            <a:r>
              <a:rPr lang="it-IT" sz="2000" dirty="0" err="1">
                <a:latin typeface="Verdana"/>
                <a:cs typeface="Verdana"/>
              </a:rPr>
              <a:t>objectives</a:t>
            </a:r>
            <a:r>
              <a:rPr lang="it-IT" sz="2000" dirty="0">
                <a:latin typeface="Verdana"/>
                <a:cs typeface="Verdana"/>
              </a:rPr>
              <a:t> of </a:t>
            </a:r>
            <a:r>
              <a:rPr lang="it-IT" sz="2000" dirty="0" err="1">
                <a:latin typeface="Verdana"/>
                <a:cs typeface="Verdana"/>
              </a:rPr>
              <a:t>promoting</a:t>
            </a:r>
            <a:r>
              <a:rPr lang="it-IT" sz="2000" dirty="0">
                <a:latin typeface="Verdana"/>
                <a:cs typeface="Verdana"/>
              </a:rPr>
              <a:t> social </a:t>
            </a:r>
            <a:r>
              <a:rPr lang="it-IT" sz="2000" dirty="0" err="1">
                <a:latin typeface="Verdana"/>
                <a:cs typeface="Verdana"/>
              </a:rPr>
              <a:t>inclusion</a:t>
            </a:r>
            <a:r>
              <a:rPr lang="it-IT" sz="2000" dirty="0">
                <a:latin typeface="Verdana"/>
                <a:cs typeface="Verdana"/>
              </a:rPr>
              <a:t> by </a:t>
            </a:r>
            <a:r>
              <a:rPr lang="it-IT" sz="2000" dirty="0" err="1">
                <a:latin typeface="Verdana"/>
                <a:cs typeface="Verdana"/>
              </a:rPr>
              <a:t>virtue</a:t>
            </a:r>
            <a:r>
              <a:rPr lang="it-IT" sz="2000" dirty="0">
                <a:latin typeface="Verdana"/>
                <a:cs typeface="Verdana"/>
              </a:rPr>
              <a:t> of the </a:t>
            </a:r>
            <a:r>
              <a:rPr lang="it-IT" sz="2000" dirty="0" err="1">
                <a:latin typeface="Verdana"/>
                <a:cs typeface="Verdana"/>
              </a:rPr>
              <a:t>role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played</a:t>
            </a:r>
            <a:r>
              <a:rPr lang="it-IT" sz="2000" dirty="0">
                <a:latin typeface="Verdana"/>
                <a:cs typeface="Verdana"/>
              </a:rPr>
              <a:t> by </a:t>
            </a:r>
            <a:r>
              <a:rPr lang="it-IT" sz="2000" dirty="0" err="1">
                <a:latin typeface="Verdana"/>
                <a:cs typeface="Verdana"/>
              </a:rPr>
              <a:t>employment</a:t>
            </a:r>
            <a:r>
              <a:rPr lang="it-IT" sz="2000" dirty="0">
                <a:latin typeface="Verdana"/>
                <a:cs typeface="Verdana"/>
              </a:rPr>
              <a:t> in </a:t>
            </a:r>
            <a:r>
              <a:rPr lang="it-IT" sz="2000" dirty="0" err="1">
                <a:latin typeface="Verdana"/>
                <a:cs typeface="Verdana"/>
              </a:rPr>
              <a:t>promoting</a:t>
            </a:r>
            <a:r>
              <a:rPr lang="it-IT" sz="2000" dirty="0">
                <a:latin typeface="Verdana"/>
                <a:cs typeface="Verdana"/>
              </a:rPr>
              <a:t> the </a:t>
            </a:r>
            <a:r>
              <a:rPr lang="it-IT" sz="2000" dirty="0" err="1">
                <a:latin typeface="Verdana"/>
                <a:cs typeface="Verdana"/>
              </a:rPr>
              <a:t>integration</a:t>
            </a:r>
            <a:r>
              <a:rPr lang="it-IT" sz="2000" dirty="0">
                <a:latin typeface="Verdana"/>
                <a:cs typeface="Verdana"/>
              </a:rPr>
              <a:t> of </a:t>
            </a:r>
            <a:r>
              <a:rPr lang="it-IT" sz="2000" dirty="0" err="1">
                <a:latin typeface="Verdana"/>
                <a:cs typeface="Verdana"/>
              </a:rPr>
              <a:t>citizens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into</a:t>
            </a:r>
            <a:r>
              <a:rPr lang="it-IT" sz="2000" dirty="0">
                <a:latin typeface="Verdana"/>
                <a:cs typeface="Verdana"/>
              </a:rPr>
              <a:t> society and </a:t>
            </a:r>
            <a:r>
              <a:rPr lang="it-IT" sz="2000" dirty="0" err="1">
                <a:latin typeface="Verdana"/>
                <a:cs typeface="Verdana"/>
              </a:rPr>
              <a:t>daily</a:t>
            </a:r>
            <a:r>
              <a:rPr lang="it-IT" sz="2000" dirty="0">
                <a:latin typeface="Verdana"/>
                <a:cs typeface="Verdana"/>
              </a:rPr>
              <a:t> life.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9600" y="451512"/>
            <a:ext cx="6908192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10" dirty="0"/>
              <a:t>1. From the idea to the startup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626801"/>
              </p:ext>
            </p:extLst>
          </p:nvPr>
        </p:nvGraphicFramePr>
        <p:xfrm>
          <a:off x="474662" y="2346578"/>
          <a:ext cx="6764338" cy="207137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38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2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48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Minus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</a:rPr>
                        <a:t>Plus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90168" y="1471371"/>
            <a:ext cx="27609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Idea</a:t>
            </a:r>
            <a:r>
              <a:rPr sz="2800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 StartUp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663" y="382409"/>
            <a:ext cx="6679592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10" dirty="0"/>
              <a:t>1. From the idea to the startup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540100"/>
              </p:ext>
            </p:extLst>
          </p:nvPr>
        </p:nvGraphicFramePr>
        <p:xfrm>
          <a:off x="474663" y="1695450"/>
          <a:ext cx="7373937" cy="439633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324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9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3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</a:rPr>
                        <a:t>Minus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Plus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205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it-IT" sz="1800" spc="-1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Few</a:t>
                      </a:r>
                      <a:r>
                        <a:rPr lang="it-IT" sz="1800" spc="-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1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customers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marL="91440" marR="1765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Fast delivery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times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Through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proper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communication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you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can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earn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yourself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place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at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the top of the list of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people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to call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when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 job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is</a:t>
                      </a:r>
                      <a:r>
                        <a:rPr lang="it-IT"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urgent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258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Absence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of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structure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91440" marR="3162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Flexible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solutions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can be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offered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Competitors are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bureaucratic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structures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Our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customers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need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to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know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that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they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will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have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an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answer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anytime</a:t>
                      </a: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508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258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lang="it-IT" sz="1800" spc="-1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Few</a:t>
                      </a:r>
                      <a:r>
                        <a:rPr lang="it-IT" sz="1800" spc="-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1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but</a:t>
                      </a:r>
                      <a:r>
                        <a:rPr lang="it-IT" sz="1800" spc="-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1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good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We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can't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do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everything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but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message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that</a:t>
                      </a:r>
                      <a:endParaRPr lang="it-IT" sz="18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must come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is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that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we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do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it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well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Personalized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relationship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-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based</a:t>
                      </a:r>
                      <a:r>
                        <a:rPr lang="it-IT"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on trust.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50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34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Small and </a:t>
                      </a:r>
                      <a:r>
                        <a:rPr lang="it-IT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unknown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1800" spc="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Nice</a:t>
                      </a:r>
                      <a:r>
                        <a:rPr lang="it-IT"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and </a:t>
                      </a:r>
                      <a:r>
                        <a:rPr lang="it-IT" sz="1800" spc="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informal</a:t>
                      </a:r>
                      <a:r>
                        <a:rPr lang="it-IT"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it-IT" sz="1800" spc="5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communication</a:t>
                      </a:r>
                      <a:r>
                        <a:rPr lang="it-IT"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style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90168" y="1124204"/>
            <a:ext cx="27622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</a:t>
            </a:r>
            <a:r>
              <a:rPr lang="it-IT"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Idea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{A264EFB6-8CCC-884F-82A0-3D2BDA80ED4A}tf10001060</Template>
  <TotalTime>155</TotalTime>
  <Words>717</Words>
  <Application>Microsoft Macintosh PowerPoint</Application>
  <PresentationFormat>Presentazione su schermo (4:3)</PresentationFormat>
  <Paragraphs>69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Arial</vt:lpstr>
      <vt:lpstr>Segoe UI Symbol</vt:lpstr>
      <vt:lpstr>Times New Roman</vt:lpstr>
      <vt:lpstr>Trebuchet MS</vt:lpstr>
      <vt:lpstr>Verdana</vt:lpstr>
      <vt:lpstr>Wingdings 3</vt:lpstr>
      <vt:lpstr>Sfaccettatura</vt:lpstr>
      <vt:lpstr>1. FROM THE IDEA TO THE STARTUP</vt:lpstr>
      <vt:lpstr>1. From the idea to the startup</vt:lpstr>
      <vt:lpstr>1. From the idea to the startup</vt:lpstr>
      <vt:lpstr>1. From the idea to the startup</vt:lpstr>
      <vt:lpstr>1. From the idea to the startup</vt:lpstr>
      <vt:lpstr>1. From the idea to the startup</vt:lpstr>
      <vt:lpstr>1. From the idea to the startup</vt:lpstr>
      <vt:lpstr>1. From the idea to the startup</vt:lpstr>
      <vt:lpstr>1. From the idea to the startup</vt:lpstr>
      <vt:lpstr>1. From the idea to the startup</vt:lpstr>
      <vt:lpstr>1. From the idea to the startup</vt:lpstr>
      <vt:lpstr>1. From the idea to the startup</vt:lpstr>
      <vt:lpstr>1. From the idea to the startup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14</cp:revision>
  <dcterms:created xsi:type="dcterms:W3CDTF">2023-06-20T05:35:06Z</dcterms:created>
  <dcterms:modified xsi:type="dcterms:W3CDTF">2023-06-22T06:23:37Z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